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316" r:id="rId2"/>
    <p:sldId id="317" r:id="rId3"/>
    <p:sldId id="318" r:id="rId4"/>
    <p:sldId id="319" r:id="rId5"/>
    <p:sldId id="320" r:id="rId6"/>
    <p:sldId id="321" r:id="rId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00FF"/>
    <a:srgbClr val="FFFF00"/>
    <a:srgbClr val="996633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4660"/>
  </p:normalViewPr>
  <p:slideViewPr>
    <p:cSldViewPr>
      <p:cViewPr>
        <p:scale>
          <a:sx n="80" d="100"/>
          <a:sy n="80" d="100"/>
        </p:scale>
        <p:origin x="-686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247D3E-D390-47DF-8106-AEEDD405BEF7}" type="datetimeFigureOut">
              <a:rPr lang="en-US"/>
              <a:pPr>
                <a:defRPr/>
              </a:pPr>
              <a:t>24-Aug-15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D81A9-372E-4F82-893E-67595DFE9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3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E6326-1AAF-4B8F-A7AF-0159AC6D10BE}" type="datetimeFigureOut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9AA424-FD6C-430A-ACA7-669876CBF7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156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D283F-CB7E-48E4-8D96-2F482409310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250F0-CE3D-4090-87C2-23FAABB9F57F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80F9-322B-45D8-9399-A92085139A2E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F8737F-1E1E-42E9-8E09-B682B5B7C9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35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A392-7E05-46A8-A888-852192514FF7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5C76-3C6D-46A8-883F-E137693357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50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EFF8-740B-4C1B-9DD2-DA3F8E1598D7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2830-BB8F-4D97-BA57-1759E82B06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30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3A43-D9B7-4DD4-ACBE-C14290A59EA1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FBD4-1C48-4AFF-99CB-0FCBE143F5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59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9BC0-4F33-41C2-9591-35EA03C31F72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4AA0-F02F-4E61-9058-CA3A03AC24C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17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79A-905F-465D-BF44-65E8A0303058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49BD-4B92-4A0F-BFCA-AD83FCF59F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20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FD5-77F2-4934-8F1F-C554ECEA9AEC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4F32-E0D6-4DED-A6C1-8329564B10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7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D2BD-A016-42E3-A5A3-25AB375C561A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53DC-3605-4B56-9F52-0660A41AE5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9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1AFC-80C8-42A9-8EC8-D8F5F4765C5A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E919-F7FB-4977-AEE2-24D8C5E7A2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14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50BD-8CC2-4254-AEE7-A81BE828C39A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0AA1-07C0-484B-A26D-F69C361155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23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ED17-7EDF-4624-A74E-9724DBC4AF71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018ED6-F21E-4315-A92B-C45DB1CE21C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8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82E54-3F98-4FEC-834D-132F33F0F9B2}" type="datetime1">
              <a:rPr lang="en-AU"/>
              <a:pPr>
                <a:defRPr/>
              </a:pPr>
              <a:t>24/08/2015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E2706-A5E1-4D9C-B394-C4CE90109A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4" r:id="rId9"/>
    <p:sldLayoutId id="2147483721" r:id="rId10"/>
    <p:sldLayoutId id="214748372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%233%20Basic%20Intensive%20Training\2.%20Video%20clips%20for%20BIT\Choice%20Theory%20in%20Motion\%235%20Total%20Behaviour.mo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za/imgres?imgurl=http://www.sciclunamotors.com/Images/Yellow-Porsche-Scicluna.gif&amp;imgrefurl=http://www.sciclunamotors.com/&amp;usg=__DW6IOqnMuJmLDh39OptiiDE-Jpg=&amp;h=481&amp;w=977&amp;sz=168&amp;hl=en&amp;start=40&amp;zoom=1&amp;tbnid=hMTIgDvrGENu7M:&amp;tbnh=117&amp;tbnw=244&amp;ei=KvFnTbWWNoSiuQPfiKn3DA&amp;prev=/images?q=images+of+yellow+cars&amp;um=1&amp;hl=en&amp;sa=G&amp;biw=1479&amp;bih=730&amp;rlz=1W1ACAW_en&amp;tbs=isch:1&amp;um=1&amp;itbs=1&amp;iact=rc&amp;dur=920&amp;oei=IPFnTbrZDoimuAP1zLzkAg&amp;page=2&amp;ndsp=23&amp;ved=1t:429,r:1,s:40&amp;tx=136&amp;ty=8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0" y="333375"/>
            <a:ext cx="5803900" cy="2955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/>
              <a:t>U</a:t>
            </a:r>
            <a:r>
              <a:rPr lang="hr-HR" sz="3600" dirty="0" smtClean="0"/>
              <a:t>KUPNO PONAŠANJE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063" y="3230563"/>
            <a:ext cx="8161337" cy="1266825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defRPr/>
            </a:pPr>
            <a:endParaRPr lang="en-US" altLang="en-US" cap="none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ct val="0"/>
              </a:spcAft>
              <a:defRPr/>
            </a:pPr>
            <a:endParaRPr lang="en-US" altLang="en-US" sz="2200" cap="none" dirty="0" smtClean="0">
              <a:solidFill>
                <a:schemeClr val="tx1"/>
              </a:solidFill>
              <a:latin typeface="HelveticaNeueLT Com 63 MdEx"/>
              <a:ea typeface="HelveticaNeueLT Com 63 MdEx"/>
              <a:cs typeface="HelveticaNeueLT Com 63 MdEx"/>
            </a:endParaRP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200" cap="none" dirty="0" smtClean="0">
                <a:solidFill>
                  <a:schemeClr val="tx1"/>
                </a:solidFill>
                <a:latin typeface="HelveticaNeueLT Com 63 MdEx"/>
                <a:ea typeface="HelveticaNeueLT Com 63 MdEx"/>
                <a:cs typeface="HelveticaNeueLT Com 63 MdEx"/>
              </a:rPr>
              <a:t>PRE</a:t>
            </a:r>
            <a:r>
              <a:rPr lang="hr-HR" altLang="en-US" sz="2200" cap="none" dirty="0" smtClean="0">
                <a:solidFill>
                  <a:schemeClr val="tx1"/>
                </a:solidFill>
                <a:latin typeface="HelveticaNeueLT Com 63 MdEx"/>
                <a:ea typeface="HelveticaNeueLT Com 63 MdEx"/>
                <a:cs typeface="HelveticaNeueLT Com 63 MdEx"/>
              </a:rPr>
              <a:t>DAVAČ</a:t>
            </a:r>
            <a:r>
              <a:rPr lang="en-US" altLang="en-US" sz="2200" cap="none" dirty="0" smtClean="0">
                <a:solidFill>
                  <a:schemeClr val="tx1"/>
                </a:solidFill>
                <a:latin typeface="HelveticaNeueLT Com 63 MdEx"/>
                <a:ea typeface="HelveticaNeueLT Com 63 MdEx"/>
                <a:cs typeface="HelveticaNeueLT Com 63 MdEx"/>
              </a:rPr>
              <a:t>: MITCHELL MESSINA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4063" y="4941888"/>
            <a:ext cx="7818437" cy="1268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b="0"/>
              <a:t>“</a:t>
            </a:r>
            <a:r>
              <a:rPr lang="hr-HR" altLang="en-US" sz="1900" b="0"/>
              <a:t>Kako zamjećujemo informaciju postaje naše vjerovanje o tome kako izgleda stvarnost. To je informacija iz koje kreće naša aktivnost.</a:t>
            </a:r>
            <a:r>
              <a:rPr lang="en-US" altLang="en-US" sz="1900" b="0"/>
              <a:t>”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                                              Dr. William Glasser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7019925" y="188913"/>
            <a:ext cx="73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/>
          </a:p>
        </p:txBody>
      </p:sp>
      <p:sp>
        <p:nvSpPr>
          <p:cNvPr id="4" name="Frame 3"/>
          <p:cNvSpPr/>
          <p:nvPr/>
        </p:nvSpPr>
        <p:spPr>
          <a:xfrm rot="16200000">
            <a:off x="1195387" y="3951288"/>
            <a:ext cx="1662113" cy="2344738"/>
          </a:xfrm>
          <a:prstGeom prst="frame">
            <a:avLst>
              <a:gd name="adj1" fmla="val 709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 rot="16200000">
            <a:off x="1195388" y="-152400"/>
            <a:ext cx="1662112" cy="2344738"/>
          </a:xfrm>
          <a:prstGeom prst="frame">
            <a:avLst>
              <a:gd name="adj1" fmla="val 709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5 Total Behaviou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992188"/>
            <a:ext cx="651827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#5 Total Behaviour.mov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8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ounded Rectangle 8"/>
          <p:cNvSpPr>
            <a:spLocks noChangeArrowheads="1"/>
          </p:cNvSpPr>
          <p:nvPr/>
        </p:nvSpPr>
        <p:spPr bwMode="auto">
          <a:xfrm>
            <a:off x="762000" y="3048000"/>
            <a:ext cx="1662113" cy="762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5562600" y="3048000"/>
            <a:ext cx="2438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395288" y="3716338"/>
            <a:ext cx="844391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Naše </a:t>
            </a:r>
            <a:r>
              <a:rPr lang="hr-HR" altLang="en-US" sz="1800">
                <a:solidFill>
                  <a:schemeClr val="bg1"/>
                </a:solidFill>
                <a:ea typeface="MS PGothic" pitchFamily="34" charset="-128"/>
              </a:rPr>
              <a:t>osnovne potrebe</a:t>
            </a:r>
            <a:r>
              <a:rPr lang="en-US" altLang="en-US" sz="180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su poput motora koji pokreće automobil. Mi smo za volanom, a ono što </a:t>
            </a:r>
            <a:r>
              <a:rPr lang="hr-HR" altLang="en-US" sz="1800">
                <a:solidFill>
                  <a:schemeClr val="bg1"/>
                </a:solidFill>
                <a:ea typeface="MS PGothic" pitchFamily="34" charset="-128"/>
              </a:rPr>
              <a:t>želimo</a:t>
            </a:r>
            <a:r>
              <a:rPr lang="en-US" altLang="en-US" sz="1800" b="0">
                <a:solidFill>
                  <a:schemeClr val="bg1"/>
                </a:solidFill>
                <a:ea typeface="MS PGothic" pitchFamily="34" charset="-128"/>
              </a:rPr>
              <a:t>, 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određuje smjer u kojem vozimo</a:t>
            </a:r>
            <a:r>
              <a:rPr lang="en-US" altLang="en-US" sz="1800" b="0">
                <a:solidFill>
                  <a:schemeClr val="bg1"/>
                </a:solidFill>
                <a:ea typeface="MS PGothic" pitchFamily="34" charset="-128"/>
              </a:rPr>
              <a:t>.</a:t>
            </a:r>
            <a:r>
              <a:rPr lang="en-US" altLang="en-US" sz="1800" b="0">
                <a:solidFill>
                  <a:srgbClr val="000000"/>
                </a:solidFill>
                <a:ea typeface="MS PGothic" pitchFamily="34" charset="-128"/>
              </a:rPr>
              <a:t>.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solidFill>
                <a:schemeClr val="bg1"/>
              </a:solidFill>
              <a:ea typeface="MS PGothic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Izravnu kontrolu imamo samo nad prednjim kotačima, nad svojom </a:t>
            </a:r>
            <a:r>
              <a:rPr lang="hr-HR" altLang="en-US" sz="1800">
                <a:solidFill>
                  <a:schemeClr val="bg1"/>
                </a:solidFill>
                <a:ea typeface="MS PGothic" pitchFamily="34" charset="-128"/>
              </a:rPr>
              <a:t>aktivnošću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 i </a:t>
            </a:r>
            <a:r>
              <a:rPr lang="hr-HR" altLang="en-US" sz="1800">
                <a:solidFill>
                  <a:schemeClr val="bg1"/>
                </a:solidFill>
                <a:ea typeface="MS PGothic" pitchFamily="34" charset="-128"/>
              </a:rPr>
              <a:t>mišljenjem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solidFill>
                <a:schemeClr val="bg1"/>
              </a:solidFill>
              <a:ea typeface="MS PGothic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Nemamo izravnu kontrolu nad stražnjim kotačima</a:t>
            </a:r>
            <a:r>
              <a:rPr lang="en-US" altLang="en-US" sz="1800" b="0">
                <a:solidFill>
                  <a:schemeClr val="bg1"/>
                </a:solidFill>
                <a:ea typeface="MS PGothic" pitchFamily="34" charset="-128"/>
              </a:rPr>
              <a:t>, 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nad </a:t>
            </a:r>
            <a:r>
              <a:rPr lang="hr-HR" altLang="en-US" sz="1800">
                <a:solidFill>
                  <a:schemeClr val="bg1"/>
                </a:solidFill>
                <a:ea typeface="MS PGothic" pitchFamily="34" charset="-128"/>
              </a:rPr>
              <a:t>osjećanjima 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i </a:t>
            </a:r>
            <a:r>
              <a:rPr lang="hr-HR" altLang="en-US" sz="1800">
                <a:solidFill>
                  <a:schemeClr val="bg1"/>
                </a:solidFill>
                <a:ea typeface="MS PGothic" pitchFamily="34" charset="-128"/>
              </a:rPr>
              <a:t>fiziologijom našeg tijela.</a:t>
            </a:r>
            <a:r>
              <a:rPr lang="en-US" altLang="en-US" sz="1800" b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hr-HR" altLang="en-US" sz="1800" b="0">
                <a:solidFill>
                  <a:schemeClr val="bg1"/>
                </a:solidFill>
                <a:ea typeface="MS PGothic" pitchFamily="34" charset="-128"/>
              </a:rPr>
              <a:t>Stoga izabiremo sve svoje aktivnosti i mišljenja,  ali ne možemo izabrati svoje osjećaje i fiziologiju, oni samo slijede naše aktivnosti i misli.</a:t>
            </a:r>
            <a:endParaRPr lang="en-US" altLang="en-US" sz="1800" b="0">
              <a:solidFill>
                <a:schemeClr val="bg1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175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8913"/>
            <a:ext cx="5105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3" y="0"/>
            <a:ext cx="8799512" cy="71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>KAKO UM </a:t>
            </a:r>
            <a:r>
              <a:rPr lang="en-US" sz="3200" dirty="0" err="1" smtClean="0"/>
              <a:t>Pr</a:t>
            </a:r>
            <a:r>
              <a:rPr lang="hr-HR" sz="3200" dirty="0" smtClean="0"/>
              <a:t>ERAĐUJE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</a:t>
            </a:r>
            <a:r>
              <a:rPr lang="hr-HR" sz="3200" dirty="0" smtClean="0"/>
              <a:t>CIJU</a:t>
            </a:r>
            <a:endParaRPr lang="en-US" sz="3200" dirty="0"/>
          </a:p>
        </p:txBody>
      </p:sp>
      <p:pic>
        <p:nvPicPr>
          <p:cNvPr id="4" name="Picture 3" descr="Screen shot 2011-12-24 at 7.54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5" y="1073150"/>
            <a:ext cx="5754688" cy="5770563"/>
          </a:xfrm>
          <a:prstGeom prst="rect">
            <a:avLst/>
          </a:prstGeom>
          <a:gradFill flip="none" rotWithShape="1">
            <a:gsLst>
              <a:gs pos="77000">
                <a:srgbClr val="FFFFFF"/>
              </a:gs>
              <a:gs pos="37000">
                <a:srgbClr val="FFFF00"/>
              </a:gs>
              <a:gs pos="38000">
                <a:schemeClr val="accent4"/>
              </a:gs>
              <a:gs pos="79000">
                <a:schemeClr val="accent3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5" name="Right Arrow 4"/>
          <p:cNvSpPr/>
          <p:nvPr/>
        </p:nvSpPr>
        <p:spPr>
          <a:xfrm>
            <a:off x="781050" y="3548063"/>
            <a:ext cx="9731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0000"/>
                </a:solidFill>
              </a:rPr>
              <a:t>Čujem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81050" y="4010025"/>
            <a:ext cx="9731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0000"/>
                </a:solidFill>
              </a:rPr>
              <a:t>Mirišem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1050" y="4483100"/>
            <a:ext cx="9731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0000"/>
                </a:solidFill>
              </a:rPr>
              <a:t>Kušam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81050" y="4965700"/>
            <a:ext cx="9731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0000"/>
                </a:solidFill>
              </a:rPr>
              <a:t>Dodirujem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050" y="3063875"/>
            <a:ext cx="9731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bg1"/>
                </a:solidFill>
              </a:rPr>
              <a:t>Vidim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8025" y="3208338"/>
            <a:ext cx="473075" cy="23637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 anchorCtr="1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NJ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rgbClr val="000000"/>
                </a:solidFill>
              </a:rPr>
              <a:t>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645694" y="2245519"/>
            <a:ext cx="515937" cy="1298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lIns="0" tIns="0" rIns="0" bIns="0" anchor="ctr" anchorCtr="1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F I L T E R </a:t>
            </a:r>
            <a:r>
              <a:rPr lang="hr-HR" sz="1400" dirty="0">
                <a:solidFill>
                  <a:srgbClr val="000000"/>
                </a:solidFill>
              </a:rPr>
              <a:t>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1938" y="3208338"/>
            <a:ext cx="473075" cy="23637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 anchorCtr="1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I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9" name="Picture 18" descr="j04348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797050"/>
            <a:ext cx="1160462" cy="1160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34256" y="1217455"/>
            <a:ext cx="1617957" cy="646331"/>
          </a:xfrm>
          <a:prstGeom prst="rect">
            <a:avLst/>
          </a:prstGeom>
          <a:gradFill flip="none" rotWithShape="1">
            <a:gsLst>
              <a:gs pos="46000">
                <a:srgbClr val="FFFF00"/>
              </a:gs>
              <a:gs pos="91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Mjesto usporedbe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4" name="Straight Arrow Connector 23"/>
          <p:cNvCxnSpPr>
            <a:stCxn id="17" idx="10"/>
          </p:cNvCxnSpPr>
          <p:nvPr/>
        </p:nvCxnSpPr>
        <p:spPr>
          <a:xfrm rot="5400000" flipH="1" flipV="1">
            <a:off x="5082176" y="3086429"/>
            <a:ext cx="1139487" cy="179704"/>
          </a:xfrm>
          <a:prstGeom prst="straightConnector1">
            <a:avLst/>
          </a:prstGeom>
          <a:ln w="63500">
            <a:gradFill flip="none" rotWithShape="1">
              <a:gsLst>
                <a:gs pos="45000">
                  <a:srgbClr val="FF6600"/>
                </a:gs>
                <a:gs pos="100000">
                  <a:schemeClr val="accent4"/>
                </a:gs>
                <a:gs pos="23000">
                  <a:srgbClr val="FFFF00"/>
                </a:gs>
              </a:gsLst>
              <a:lin ang="0" scaled="1"/>
              <a:tileRect/>
            </a:gra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6006104" y="2988462"/>
            <a:ext cx="1228036" cy="464184"/>
          </a:xfrm>
          <a:prstGeom prst="straightConnector1">
            <a:avLst/>
          </a:prstGeom>
          <a:ln w="63500">
            <a:gradFill flip="none" rotWithShape="1">
              <a:gsLst>
                <a:gs pos="41000">
                  <a:schemeClr val="accent1"/>
                </a:gs>
                <a:gs pos="67000">
                  <a:srgbClr val="FFFF00"/>
                </a:gs>
              </a:gsLst>
              <a:lin ang="0" scaled="1"/>
              <a:tileRect/>
            </a:gra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0" name="TextBox 21"/>
          <p:cNvSpPr txBox="1">
            <a:spLocks noChangeArrowheads="1"/>
          </p:cNvSpPr>
          <p:nvPr/>
        </p:nvSpPr>
        <p:spPr bwMode="auto">
          <a:xfrm>
            <a:off x="268288" y="2432050"/>
            <a:ext cx="419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V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A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400"/>
              <a:t>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V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J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200"/>
              <a:t>T</a:t>
            </a:r>
            <a:endParaRPr lang="en-US" altLang="en-US" sz="1200"/>
          </a:p>
        </p:txBody>
      </p:sp>
      <p:sp>
        <p:nvSpPr>
          <p:cNvPr id="23" name="Right Arrow 22"/>
          <p:cNvSpPr/>
          <p:nvPr/>
        </p:nvSpPr>
        <p:spPr>
          <a:xfrm>
            <a:off x="2105025" y="4106863"/>
            <a:ext cx="1143000" cy="52705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Informa</a:t>
            </a:r>
            <a:r>
              <a:rPr lang="hr-HR" b="1" dirty="0">
                <a:solidFill>
                  <a:schemeClr val="tx2">
                    <a:lumMod val="25000"/>
                  </a:schemeClr>
                </a:solidFill>
              </a:rPr>
              <a:t>cija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719513" y="4232275"/>
            <a:ext cx="352425" cy="25082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545013" y="4106863"/>
            <a:ext cx="573087" cy="473075"/>
          </a:xfrm>
          <a:prstGeom prst="rightArrow">
            <a:avLst/>
          </a:prstGeom>
          <a:gradFill flip="none" rotWithShape="1">
            <a:gsLst>
              <a:gs pos="36000">
                <a:srgbClr val="FFFF00"/>
              </a:gs>
              <a:gs pos="56000">
                <a:schemeClr val="accent3"/>
              </a:gs>
              <a:gs pos="59000">
                <a:srgbClr val="FF0000"/>
              </a:gs>
              <a:gs pos="37000">
                <a:schemeClr val="accent3">
                  <a:lumMod val="75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19825" y="5246688"/>
            <a:ext cx="1776413" cy="338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600">
                <a:solidFill>
                  <a:schemeClr val="bg1"/>
                </a:solidFill>
              </a:rPr>
              <a:t>Što želim</a:t>
            </a:r>
            <a:r>
              <a:rPr lang="en-US" altLang="en-US" sz="16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Lightning Bolt 34"/>
          <p:cNvSpPr/>
          <p:nvPr/>
        </p:nvSpPr>
        <p:spPr>
          <a:xfrm rot="10595108">
            <a:off x="4160838" y="1617663"/>
            <a:ext cx="1285875" cy="546100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3794919" y="3307556"/>
            <a:ext cx="203200" cy="350838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721100" y="5151438"/>
            <a:ext cx="350838" cy="9525"/>
          </a:xfrm>
          <a:prstGeom prst="straightConnector1">
            <a:avLst/>
          </a:prstGeom>
          <a:ln w="92075" cap="flat">
            <a:solidFill>
              <a:schemeClr val="accent3"/>
            </a:solidFill>
            <a:prstDash val="sysDot"/>
            <a:round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ightning Bolt 42"/>
          <p:cNvSpPr/>
          <p:nvPr/>
        </p:nvSpPr>
        <p:spPr>
          <a:xfrm rot="10595108">
            <a:off x="4159250" y="2197100"/>
            <a:ext cx="1355725" cy="46990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" name="Picture 4" descr="Screen shot 2011-05-20 at 10.54.01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4909" y="781123"/>
            <a:ext cx="1253353" cy="8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4" name="hMTIgDvrGENu7M:b" descr="http://t0.gstatic.com/images?q=tbn:ANd9GcRfi_0kM20-8dmw7bUqJ262m8SjIXj_a3kAIIFX9Iz8bDVmWEobz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4908" y="1949531"/>
            <a:ext cx="1253353" cy="7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7" name="TextBox 36"/>
          <p:cNvSpPr txBox="1"/>
          <p:nvPr/>
        </p:nvSpPr>
        <p:spPr>
          <a:xfrm>
            <a:off x="2915816" y="944665"/>
            <a:ext cx="1470901" cy="1600438"/>
          </a:xfrm>
          <a:prstGeom prst="rect">
            <a:avLst/>
          </a:prstGeom>
          <a:gradFill flip="none" rotWithShape="1">
            <a:gsLst>
              <a:gs pos="46000">
                <a:srgbClr val="FFFF00"/>
              </a:gs>
              <a:gs pos="91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Ponašajni sustav</a:t>
            </a:r>
            <a:endParaRPr lang="en-US" sz="1400" b="1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-110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Organi</a:t>
            </a:r>
            <a:r>
              <a:rPr lang="hr-HR" sz="14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ziran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-110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Reorgani</a:t>
            </a:r>
            <a:r>
              <a:rPr lang="hr-HR" sz="14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ziran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-110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hr-HR" sz="14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1400" dirty="0" err="1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reativ</a:t>
            </a:r>
            <a:r>
              <a:rPr lang="hr-HR" sz="14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-110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8288" y="1116013"/>
            <a:ext cx="12446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0"/>
              <a:t>Situa</a:t>
            </a:r>
            <a:r>
              <a:rPr lang="hr-HR" altLang="en-US" sz="1600" b="0"/>
              <a:t>cija</a:t>
            </a:r>
            <a:r>
              <a:rPr lang="en-US" altLang="en-US" sz="1600" b="0"/>
              <a:t> A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8288" y="1863725"/>
            <a:ext cx="12446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0"/>
              <a:t>Situa</a:t>
            </a:r>
            <a:r>
              <a:rPr lang="hr-HR" altLang="en-US" sz="1600" b="0"/>
              <a:t>cija</a:t>
            </a:r>
            <a:r>
              <a:rPr lang="en-US" altLang="en-US" sz="1600" b="0"/>
              <a:t> B</a:t>
            </a:r>
          </a:p>
        </p:txBody>
      </p:sp>
      <p:sp>
        <p:nvSpPr>
          <p:cNvPr id="20" name="Dodecagon 19"/>
          <p:cNvSpPr/>
          <p:nvPr/>
        </p:nvSpPr>
        <p:spPr>
          <a:xfrm>
            <a:off x="6388100" y="3797300"/>
            <a:ext cx="1041400" cy="1079500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Svijet kvalitete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Dodecagon 16"/>
          <p:cNvSpPr/>
          <p:nvPr/>
        </p:nvSpPr>
        <p:spPr>
          <a:xfrm>
            <a:off x="5128234" y="3746024"/>
            <a:ext cx="1185276" cy="1130732"/>
          </a:xfrm>
          <a:prstGeom prst="dodecagon">
            <a:avLst/>
          </a:prstGeom>
          <a:gradFill flip="none" rotWithShape="1">
            <a:gsLst>
              <a:gs pos="61000">
                <a:schemeClr val="accent4"/>
              </a:gs>
              <a:gs pos="37000">
                <a:srgbClr val="FFFF00"/>
              </a:gs>
              <a:gs pos="38000">
                <a:schemeClr val="accent4"/>
              </a:gs>
              <a:gs pos="62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rgbClr val="000000"/>
                </a:solidFill>
              </a:rPr>
              <a:t>Zamijećeni svijet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Cloud Callout 27"/>
          <p:cNvSpPr/>
          <p:nvPr/>
        </p:nvSpPr>
        <p:spPr>
          <a:xfrm rot="1343430">
            <a:off x="6575425" y="2776538"/>
            <a:ext cx="1330325" cy="731837"/>
          </a:xfrm>
          <a:prstGeom prst="cloudCallout">
            <a:avLst>
              <a:gd name="adj1" fmla="val -4714"/>
              <a:gd name="adj2" fmla="val 11233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L</a:t>
            </a:r>
            <a:r>
              <a:rPr lang="hr-HR" sz="1400" dirty="0">
                <a:solidFill>
                  <a:schemeClr val="tx1"/>
                </a:solidFill>
              </a:rPr>
              <a:t>jubav</a:t>
            </a:r>
            <a:r>
              <a:rPr lang="en-US" sz="1400" dirty="0">
                <a:solidFill>
                  <a:schemeClr val="tx1"/>
                </a:solidFill>
              </a:rPr>
              <a:t>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chemeClr val="tx1"/>
                </a:solidFill>
              </a:rPr>
              <a:t>pripadanje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 rot="1343430">
            <a:off x="7405688" y="3382963"/>
            <a:ext cx="955675" cy="609600"/>
          </a:xfrm>
          <a:prstGeom prst="cloudCallout">
            <a:avLst>
              <a:gd name="adj1" fmla="val -74724"/>
              <a:gd name="adj2" fmla="val 9429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chemeClr val="tx1"/>
                </a:solidFill>
              </a:rPr>
              <a:t>Zabava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 rot="2018505">
            <a:off x="7524750" y="3975100"/>
            <a:ext cx="1096963" cy="679450"/>
          </a:xfrm>
          <a:prstGeom prst="cloudCallout">
            <a:avLst>
              <a:gd name="adj1" fmla="val -54862"/>
              <a:gd name="adj2" fmla="val 6672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chemeClr val="tx1"/>
                </a:solidFill>
              </a:rPr>
              <a:t>Sloboda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 rot="1343430">
            <a:off x="7412038" y="4622800"/>
            <a:ext cx="796925" cy="571500"/>
          </a:xfrm>
          <a:prstGeom prst="cloudCallout">
            <a:avLst>
              <a:gd name="adj1" fmla="val -82375"/>
              <a:gd name="adj2" fmla="val 1205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chemeClr val="tx1"/>
                </a:solidFill>
              </a:rPr>
              <a:t>Moć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52950" y="5246688"/>
            <a:ext cx="1933575" cy="339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600">
                <a:solidFill>
                  <a:schemeClr val="bg1"/>
                </a:solidFill>
              </a:rPr>
              <a:t>Što dobivam</a:t>
            </a:r>
            <a:r>
              <a:rPr lang="en-US" altLang="en-US" sz="16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3" name="Freeform 62"/>
          <p:cNvSpPr/>
          <p:nvPr/>
        </p:nvSpPr>
        <p:spPr>
          <a:xfrm>
            <a:off x="0" y="1600200"/>
            <a:ext cx="781050" cy="2506663"/>
          </a:xfrm>
          <a:custGeom>
            <a:avLst/>
            <a:gdLst>
              <a:gd name="connsiteX0" fmla="*/ 474133 w 715433"/>
              <a:gd name="connsiteY0" fmla="*/ 12700 h 2876550"/>
              <a:gd name="connsiteX1" fmla="*/ 80433 w 715433"/>
              <a:gd name="connsiteY1" fmla="*/ 0 h 2876550"/>
              <a:gd name="connsiteX2" fmla="*/ 80433 w 715433"/>
              <a:gd name="connsiteY2" fmla="*/ 0 h 2876550"/>
              <a:gd name="connsiteX3" fmla="*/ 105833 w 715433"/>
              <a:gd name="connsiteY3" fmla="*/ 2413000 h 2876550"/>
              <a:gd name="connsiteX4" fmla="*/ 715433 w 715433"/>
              <a:gd name="connsiteY4" fmla="*/ 278130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433" h="2876550">
                <a:moveTo>
                  <a:pt x="474133" y="12700"/>
                </a:moveTo>
                <a:lnTo>
                  <a:pt x="80433" y="0"/>
                </a:lnTo>
                <a:lnTo>
                  <a:pt x="80433" y="0"/>
                </a:lnTo>
                <a:cubicBezTo>
                  <a:pt x="84666" y="402167"/>
                  <a:pt x="0" y="1949450"/>
                  <a:pt x="105833" y="2413000"/>
                </a:cubicBezTo>
                <a:cubicBezTo>
                  <a:pt x="211666" y="2876550"/>
                  <a:pt x="715433" y="2781300"/>
                  <a:pt x="715433" y="2781300"/>
                </a:cubicBezTo>
              </a:path>
            </a:pathLst>
          </a:custGeom>
          <a:ln w="1270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42" name="TextBox 43"/>
          <p:cNvSpPr txBox="1">
            <a:spLocks noChangeArrowheads="1"/>
          </p:cNvSpPr>
          <p:nvPr/>
        </p:nvSpPr>
        <p:spPr bwMode="auto">
          <a:xfrm>
            <a:off x="-41275" y="1506538"/>
            <a:ext cx="268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900">
                <a:solidFill>
                  <a:schemeClr val="bg1"/>
                </a:solidFill>
              </a:rPr>
              <a:t>K</a:t>
            </a:r>
            <a:r>
              <a:rPr lang="en-US" altLang="en-US" sz="900">
                <a:solidFill>
                  <a:schemeClr val="bg1"/>
                </a:solidFill>
              </a:rPr>
              <a:t>ONTROL</a:t>
            </a:r>
            <a:endParaRPr lang="hr-HR" altLang="en-US" sz="9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900">
                <a:solidFill>
                  <a:schemeClr val="bg1"/>
                </a:solidFill>
              </a:rPr>
              <a:t>NI</a:t>
            </a:r>
            <a:r>
              <a:rPr lang="en-US" altLang="en-US" sz="90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S</a:t>
            </a:r>
            <a:r>
              <a:rPr lang="hr-HR" altLang="en-US" sz="900">
                <a:solidFill>
                  <a:schemeClr val="bg1"/>
                </a:solidFill>
              </a:rPr>
              <a:t>U</a:t>
            </a:r>
            <a:r>
              <a:rPr lang="en-US" altLang="en-US" sz="900">
                <a:solidFill>
                  <a:schemeClr val="bg1"/>
                </a:solidFill>
              </a:rPr>
              <a:t>ST</a:t>
            </a:r>
            <a:r>
              <a:rPr lang="hr-HR" altLang="en-US" sz="900">
                <a:solidFill>
                  <a:schemeClr val="bg1"/>
                </a:solidFill>
              </a:rPr>
              <a:t>AV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5443" name="TextBox 43"/>
          <p:cNvSpPr txBox="1">
            <a:spLocks noChangeArrowheads="1"/>
          </p:cNvSpPr>
          <p:nvPr/>
        </p:nvSpPr>
        <p:spPr bwMode="auto">
          <a:xfrm>
            <a:off x="1754188" y="1579563"/>
            <a:ext cx="12541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0"/>
              <a:t> </a:t>
            </a:r>
            <a:r>
              <a:rPr lang="hr-HR" altLang="en-US" b="0"/>
              <a:t>IZBOR</a:t>
            </a:r>
            <a:endParaRPr lang="en-US" altLang="en-US" b="0"/>
          </a:p>
        </p:txBody>
      </p:sp>
      <p:sp>
        <p:nvSpPr>
          <p:cNvPr id="8238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 animBg="1"/>
      <p:bldP spid="39" grpId="0" animBg="1"/>
      <p:bldP spid="42" grpId="0" animBg="1"/>
      <p:bldP spid="15442" grpId="0"/>
      <p:bldP spid="15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7"/>
          <p:cNvSpPr>
            <a:spLocks noChangeArrowheads="1"/>
          </p:cNvSpPr>
          <p:nvPr/>
        </p:nvSpPr>
        <p:spPr bwMode="auto">
          <a:xfrm>
            <a:off x="6915150" y="908050"/>
            <a:ext cx="1306513" cy="16700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219" name="Rounded Rectangle 8"/>
          <p:cNvSpPr>
            <a:spLocks noChangeArrowheads="1"/>
          </p:cNvSpPr>
          <p:nvPr/>
        </p:nvSpPr>
        <p:spPr bwMode="auto">
          <a:xfrm>
            <a:off x="4129088" y="958850"/>
            <a:ext cx="2424112" cy="3349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222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625"/>
            <a:ext cx="8428037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236</Words>
  <Application>Microsoft Office PowerPoint</Application>
  <PresentationFormat>On-screen Show (4:3)</PresentationFormat>
  <Paragraphs>91</Paragraphs>
  <Slides>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UKUPNO PONAŠANJE</vt:lpstr>
      <vt:lpstr>PowerPoint Presentation</vt:lpstr>
      <vt:lpstr>PowerPoint Presentation</vt:lpstr>
      <vt:lpstr>PowerPoint Presentation</vt:lpstr>
      <vt:lpstr>KAKO UM PrERAĐUJE InformaCIJU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Needs, Wants, Quality World</dc:title>
  <dc:creator>Owner</dc:creator>
  <cp:lastModifiedBy>Jagoda</cp:lastModifiedBy>
  <cp:revision>117</cp:revision>
  <cp:lastPrinted>2014-07-03T00:41:10Z</cp:lastPrinted>
  <dcterms:created xsi:type="dcterms:W3CDTF">2014-05-26T17:55:07Z</dcterms:created>
  <dcterms:modified xsi:type="dcterms:W3CDTF">2015-08-24T12:06:34Z</dcterms:modified>
</cp:coreProperties>
</file>