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00FF"/>
    <a:srgbClr val="FFFF00"/>
    <a:srgbClr val="996633"/>
    <a:srgbClr val="00FF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33" autoAdjust="0"/>
    <p:restoredTop sz="93387" autoAdjust="0"/>
  </p:normalViewPr>
  <p:slideViewPr>
    <p:cSldViewPr>
      <p:cViewPr>
        <p:scale>
          <a:sx n="71" d="100"/>
          <a:sy n="71" d="100"/>
        </p:scale>
        <p:origin x="-95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42233F-57DE-4C3C-856F-05638C884D5A}" type="datetimeFigureOut">
              <a:rPr lang="en-US"/>
              <a:pPr>
                <a:defRPr/>
              </a:pPr>
              <a:t>24-Aug-15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352CA4-1C5D-43E7-AB13-F2A3B11DD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72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BCD4E5-3A5D-4EA6-B684-32EE57293949}" type="datetimeFigureOut">
              <a:rPr lang="en-AU"/>
              <a:pPr>
                <a:defRPr/>
              </a:pPr>
              <a:t>24/08/2015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1FE7AB-374F-4EF9-AA73-F6C90D0412D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8566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NZ" altLang="en-US" smtClean="0"/>
              <a:t>At Toronto Ellen Gelinas one of the International Board members representing Canada used this PowerPoint.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893B2B-6B2D-4475-B92C-616080AE2000}" type="slidenum">
              <a:rPr lang="en-AU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AU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altLang="en-US" smtClean="0"/>
              <a:t>Pogledajte str. </a:t>
            </a:r>
            <a:r>
              <a:rPr lang="en-NZ" altLang="en-US" smtClean="0"/>
              <a:t>32 </a:t>
            </a:r>
            <a:r>
              <a:rPr lang="hr-HR" altLang="en-US" smtClean="0"/>
              <a:t>Vodiča, gdje je lista mogućih pitanja koja se odnose na navike u našim odnosima.</a:t>
            </a:r>
            <a:endParaRPr lang="en-NZ" altLang="en-US" smtClean="0"/>
          </a:p>
          <a:p>
            <a:pPr eaLnBrk="1" hangingPunct="1">
              <a:spcBef>
                <a:spcPct val="0"/>
              </a:spcBef>
            </a:pPr>
            <a:endParaRPr lang="en-NZ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FFEA33-F320-44B9-80EC-DDBC0C8A04BA}" type="slidenum">
              <a:rPr lang="en-AU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AU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altLang="en-US" smtClean="0"/>
              <a:t>Uzmite dva velika komada papira. Zapišite što bi obična osoba s ulice rekla i učinila u toj</a:t>
            </a:r>
            <a:r>
              <a:rPr lang="en-US" altLang="en-US" smtClean="0"/>
              <a:t> situa</a:t>
            </a:r>
            <a:r>
              <a:rPr lang="hr-HR" altLang="en-US" smtClean="0"/>
              <a:t>ciji</a:t>
            </a:r>
            <a:r>
              <a:rPr lang="en-US" altLang="en-US" smtClean="0"/>
              <a:t>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B32F25-4FCC-41A7-8DFB-7049EC4CEE3E}" type="slidenum">
              <a:rPr lang="en-AU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AU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altLang="en-US" smtClean="0"/>
              <a:t>Zapišite što bi obična osoba s ulice mogla reći i učiniti u toj</a:t>
            </a:r>
            <a:r>
              <a:rPr lang="en-US" altLang="en-US" smtClean="0"/>
              <a:t> situa</a:t>
            </a:r>
            <a:r>
              <a:rPr lang="hr-HR" altLang="en-US" smtClean="0"/>
              <a:t>ciji</a:t>
            </a:r>
            <a:r>
              <a:rPr lang="en-US" altLang="en-US" smtClean="0"/>
              <a:t>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731F19-3EC3-490E-BB8C-FF99219A7ECB}" type="slidenum">
              <a:rPr lang="en-AU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AU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Process the responses and link to the connecting and disconnecting habits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A1C703-9CE4-4862-9928-30B60624BD9A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4CC7B7-2FDA-40FA-B3DA-F753AB016FCD}" type="slidenum">
              <a:rPr lang="en-AU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AU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altLang="en-US" smtClean="0"/>
              <a:t>Jedna grupa s kojom sam radila otkrila je da ako jedna strana dovoljno dugo koristi povezujuća ponašanja – druga osoba se može promijeniti. Probili su barijere.</a:t>
            </a:r>
            <a:r>
              <a:rPr lang="en-US" altLang="en-US" smtClean="0"/>
              <a:t>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5D5C7A-C3B5-4B47-9093-92B2F9246728}" type="slidenum">
              <a:rPr lang="en-AU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AU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5205-0BD2-4239-8D11-B88F64349BAF}" type="datetime1">
              <a:rPr lang="en-AU"/>
              <a:pPr>
                <a:defRPr/>
              </a:pPr>
              <a:t>24/08/2015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William Glasser International 2014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75D9015-05AE-4370-99B7-5114944A9FA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980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3EDAF-1239-4F54-991C-3184C0A0BAF0}" type="datetime1">
              <a:rPr lang="en-AU"/>
              <a:pPr>
                <a:defRPr/>
              </a:pPr>
              <a:t>24/08/2015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William Glasser International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6952-63FE-4523-B6C8-9AC94E4F0F7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88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F07A5-0955-4144-BBA0-6DD5EDBCA4B0}" type="datetime1">
              <a:rPr lang="en-AU"/>
              <a:pPr>
                <a:defRPr/>
              </a:pPr>
              <a:t>24/08/2015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William Glasser International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57D6D-0E61-4E19-AFA8-49825C5CC2A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807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6AD3-0DC5-4441-8E29-52BD0D2F6CE4}" type="datetime1">
              <a:rPr lang="en-AU"/>
              <a:pPr>
                <a:defRPr/>
              </a:pPr>
              <a:t>24/08/2015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William Glasser International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44ADF-533A-4738-A4DF-CDD8FA14AD6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423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4A98D-90E6-491E-8C74-CD4F3D9F8B94}" type="datetime1">
              <a:rPr lang="en-AU"/>
              <a:pPr>
                <a:defRPr/>
              </a:pPr>
              <a:t>24/08/2015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William Glasser International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B84FC-5194-43CE-B15A-D44E2735CE5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893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93819-6644-4B4D-8647-4FAC1BEA1504}" type="datetime1">
              <a:rPr lang="en-AU"/>
              <a:pPr>
                <a:defRPr/>
              </a:pPr>
              <a:t>24/08/2015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William Glasser International 2014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2F2E2-958C-4205-AB42-4A1EE72E376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25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2A80A-4FBA-4D06-96B8-E0072B6E2F32}" type="datetime1">
              <a:rPr lang="en-AU"/>
              <a:pPr>
                <a:defRPr/>
              </a:pPr>
              <a:t>24/08/2015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William Glasser International 2014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E3420-A205-4C5F-9B4E-5EC61E30801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84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35B02-1CDD-4CAD-96A4-6A5383AB4C2E}" type="datetime1">
              <a:rPr lang="en-AU"/>
              <a:pPr>
                <a:defRPr/>
              </a:pPr>
              <a:t>24/08/2015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William Glasser International 2014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51C8-0837-4DF2-871B-DD691563915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074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FB0FB-ED3F-4738-8BCA-7F2DE7B2C112}" type="datetime1">
              <a:rPr lang="en-AU"/>
              <a:pPr>
                <a:defRPr/>
              </a:pPr>
              <a:t>24/08/2015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William Glasser International 2014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1024A-2D6A-4B96-BB46-1BA10177D36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317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51213-653D-42DC-9D7E-4089992574B5}" type="datetime1">
              <a:rPr lang="en-AU"/>
              <a:pPr>
                <a:defRPr/>
              </a:pPr>
              <a:t>24/08/2015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William Glasser International 2014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B3871-2B1F-4773-A729-A203B501B9A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022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29AD-855E-420F-BE24-A79BD55B2F21}" type="datetime1">
              <a:rPr lang="en-AU"/>
              <a:pPr>
                <a:defRPr/>
              </a:pPr>
              <a:t>24/08/2015</a:t>
            </a:fld>
            <a:endParaRPr lang="en-A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William Glasser International 2014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57D4FCE-389E-4940-8221-8E0803481C7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125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5E3EBC-E497-40DA-9DEC-B75F8411CA08}" type="datetime1">
              <a:rPr lang="en-AU"/>
              <a:pPr>
                <a:defRPr/>
              </a:pPr>
              <a:t>24/08/2015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AU"/>
              <a:t>William Glasser International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E7DD9E-CD5F-44D2-997B-1D88BFDB2D2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11" r:id="rId9"/>
    <p:sldLayoutId id="2147483708" r:id="rId10"/>
    <p:sldLayoutId id="214748370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ts val="600"/>
        </a:spcAft>
        <a:buFont typeface="Arial" pitchFamily="34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19764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400" dirty="0" smtClean="0">
                <a:solidFill>
                  <a:srgbClr val="FF0000"/>
                </a:solidFill>
              </a:rPr>
              <a:t>Razvijte </a:t>
            </a:r>
            <a:r>
              <a:rPr lang="hr-HR" sz="4400" dirty="0">
                <a:solidFill>
                  <a:srgbClr val="FF0000"/>
                </a:solidFill>
              </a:rPr>
              <a:t>navike pozitivnih odnosa</a:t>
            </a:r>
            <a:endParaRPr lang="en-AU" sz="4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8" y="2852738"/>
            <a:ext cx="7427912" cy="914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defRPr/>
            </a:pPr>
            <a:r>
              <a:rPr lang="hr-HR" dirty="0" smtClean="0">
                <a:solidFill>
                  <a:schemeClr val="tx1"/>
                </a:solidFill>
              </a:rPr>
              <a:t> BOLJE JE JESTI MED NEGO PITI OCAT</a:t>
            </a:r>
            <a:r>
              <a:rPr lang="en-CA" dirty="0" smtClean="0">
                <a:solidFill>
                  <a:schemeClr val="tx1"/>
                </a:solidFill>
              </a:rPr>
              <a:t>!</a:t>
            </a:r>
            <a:endParaRPr lang="en-AU" dirty="0" smtClean="0">
              <a:solidFill>
                <a:schemeClr val="tx1"/>
              </a:solidFill>
            </a:endParaRPr>
          </a:p>
          <a:p>
            <a:pPr eaLnBrk="1" fontAlgn="auto" hangingPunct="1">
              <a:defRPr/>
            </a:pPr>
            <a:endParaRPr lang="en-AU" dirty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mtClean="0"/>
              <a:t>William Glasser International 2014</a:t>
            </a:r>
          </a:p>
        </p:txBody>
      </p:sp>
      <p:pic>
        <p:nvPicPr>
          <p:cNvPr id="4101" name="Picture 4" descr="WGI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3860800"/>
            <a:ext cx="28194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68313" y="333375"/>
            <a:ext cx="8424862" cy="6335713"/>
          </a:xfrm>
        </p:spPr>
        <p:txBody>
          <a:bodyPr/>
          <a:lstStyle/>
          <a:p>
            <a:pPr eaLnBrk="1" hangingPunct="1"/>
            <a:endParaRPr lang="hr-HR" altLang="en-US" smtClean="0"/>
          </a:p>
          <a:p>
            <a:pPr eaLnBrk="1" hangingPunct="1"/>
            <a:r>
              <a:rPr lang="hr-HR" altLang="en-US" smtClean="0"/>
              <a:t>Prvi krug</a:t>
            </a:r>
            <a:r>
              <a:rPr lang="en-AU" altLang="en-US" smtClean="0"/>
              <a:t>:	</a:t>
            </a:r>
            <a:r>
              <a:rPr lang="hr-HR" altLang="en-US" smtClean="0"/>
              <a:t>Oboje koristite samo crvena ponašanja</a:t>
            </a:r>
            <a:endParaRPr lang="en-AU" altLang="en-US" smtClean="0"/>
          </a:p>
          <a:p>
            <a:pPr eaLnBrk="1" hangingPunct="1"/>
            <a:r>
              <a:rPr lang="hr-HR" altLang="en-US" smtClean="0"/>
              <a:t>Koliko vas je riješilo problem</a:t>
            </a:r>
            <a:r>
              <a:rPr lang="en-AU" altLang="en-US" smtClean="0"/>
              <a:t>?  </a:t>
            </a:r>
            <a:r>
              <a:rPr lang="hr-HR" altLang="en-US" smtClean="0"/>
              <a:t>Jesu li vas vaša ponašanja zbližila ili udaljila?</a:t>
            </a:r>
          </a:p>
          <a:p>
            <a:pPr eaLnBrk="1" hangingPunct="1"/>
            <a:endParaRPr lang="hr-HR" altLang="en-US" smtClean="0"/>
          </a:p>
          <a:p>
            <a:pPr eaLnBrk="1" hangingPunct="1"/>
            <a:endParaRPr lang="hr-HR" altLang="en-US" smtClean="0"/>
          </a:p>
          <a:p>
            <a:pPr eaLnBrk="1" hangingPunct="1"/>
            <a:r>
              <a:rPr lang="hr-HR" altLang="en-US" smtClean="0"/>
              <a:t>Drugi krug</a:t>
            </a:r>
            <a:r>
              <a:rPr lang="en-AU" altLang="en-US" smtClean="0"/>
              <a:t>:	</a:t>
            </a:r>
            <a:r>
              <a:rPr lang="hr-HR" altLang="en-US" smtClean="0"/>
              <a:t>Jedan od vas izabire crvena, a drugi žuta ponašanja</a:t>
            </a:r>
            <a:r>
              <a:rPr lang="en-AU" altLang="en-US" smtClean="0"/>
              <a:t>.</a:t>
            </a:r>
          </a:p>
          <a:p>
            <a:pPr eaLnBrk="1" hangingPunct="1"/>
            <a:r>
              <a:rPr lang="hr-HR" altLang="en-US" smtClean="0"/>
              <a:t>Je li bilo lako ili teško držati se dogovorenih ponašanja? Zašto?</a:t>
            </a:r>
            <a:endParaRPr lang="en-AU" altLang="en-US" smtClean="0"/>
          </a:p>
          <a:p>
            <a:pPr eaLnBrk="1" hangingPunct="1"/>
            <a:endParaRPr lang="hr-HR" altLang="en-US" smtClean="0"/>
          </a:p>
          <a:p>
            <a:pPr eaLnBrk="1" hangingPunct="1"/>
            <a:endParaRPr lang="hr-HR" altLang="en-US" smtClean="0"/>
          </a:p>
          <a:p>
            <a:pPr eaLnBrk="1" hangingPunct="1"/>
            <a:r>
              <a:rPr lang="hr-HR" altLang="en-US" smtClean="0"/>
              <a:t>Treći krug</a:t>
            </a:r>
            <a:r>
              <a:rPr lang="en-AU" altLang="en-US" smtClean="0"/>
              <a:t>:	</a:t>
            </a:r>
            <a:r>
              <a:rPr lang="hr-HR" altLang="en-US" smtClean="0"/>
              <a:t>Obje strane se drže podržavajućih navika.</a:t>
            </a:r>
            <a:endParaRPr lang="en-AU" altLang="en-US" smtClean="0"/>
          </a:p>
          <a:p>
            <a:pPr eaLnBrk="1" hangingPunct="1"/>
            <a:r>
              <a:rPr lang="hr-HR" altLang="en-US" smtClean="0"/>
              <a:t>Koja je sada razlika</a:t>
            </a:r>
            <a:r>
              <a:rPr lang="en-AU" altLang="en-US" smtClean="0"/>
              <a:t>?  </a:t>
            </a:r>
            <a:r>
              <a:rPr lang="hr-HR" altLang="en-US" smtClean="0"/>
              <a:t>Što ste primijetili u govoru tijela</a:t>
            </a:r>
            <a:r>
              <a:rPr lang="en-AU" altLang="en-US" smtClean="0"/>
              <a:t>?  </a:t>
            </a:r>
            <a:r>
              <a:rPr lang="hr-HR" altLang="en-US" smtClean="0"/>
              <a:t>U promjeni energije</a:t>
            </a:r>
            <a:r>
              <a:rPr lang="en-AU" altLang="en-US" smtClean="0"/>
              <a:t>?  </a:t>
            </a:r>
          </a:p>
          <a:p>
            <a:pPr eaLnBrk="1" hangingPunct="1"/>
            <a:endParaRPr lang="en-AU" altLang="en-US" smtClean="0"/>
          </a:p>
          <a:p>
            <a:pPr eaLnBrk="1" hangingPunct="1"/>
            <a:endParaRPr lang="en-AU" altLang="en-US" smtClean="0"/>
          </a:p>
          <a:p>
            <a:pPr eaLnBrk="1" hangingPunct="1"/>
            <a:endParaRPr lang="en-AU" altLang="en-US" smtClean="0"/>
          </a:p>
        </p:txBody>
      </p:sp>
      <p:sp>
        <p:nvSpPr>
          <p:cNvPr id="4" name="Rectangle 3"/>
          <p:cNvSpPr/>
          <p:nvPr/>
        </p:nvSpPr>
        <p:spPr>
          <a:xfrm>
            <a:off x="285750" y="4071938"/>
            <a:ext cx="8572500" cy="2428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5750" y="2060575"/>
            <a:ext cx="8572500" cy="2305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317" name="Footer Placeholder 1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mtClean="0"/>
              <a:t>William Glasser International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Dr Glasser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defRPr/>
            </a:pPr>
            <a:r>
              <a:rPr lang="en-AU" sz="2800" dirty="0" smtClean="0"/>
              <a:t>“</a:t>
            </a:r>
            <a:r>
              <a:rPr lang="hr-HR" sz="2800" i="1" dirty="0" smtClean="0"/>
              <a:t>Svi ljudski problemi su problemi odnosa</a:t>
            </a:r>
            <a:r>
              <a:rPr lang="en-AU" sz="2800" i="1" dirty="0" smtClean="0"/>
              <a:t>”</a:t>
            </a:r>
          </a:p>
          <a:p>
            <a:pPr eaLnBrk="1" fontAlgn="auto" hangingPunct="1">
              <a:defRPr/>
            </a:pPr>
            <a:endParaRPr lang="en-AU" sz="2800" i="1" dirty="0" smtClean="0"/>
          </a:p>
          <a:p>
            <a:pPr eaLnBrk="1" fontAlgn="auto" hangingPunct="1">
              <a:defRPr/>
            </a:pPr>
            <a:r>
              <a:rPr lang="en-AU" sz="2800" i="1" dirty="0" smtClean="0"/>
              <a:t>“ </a:t>
            </a:r>
            <a:r>
              <a:rPr lang="hr-HR" sz="2800" i="1" dirty="0" smtClean="0"/>
              <a:t>Primijetio sam da sretni ljudi neprekidno procjenjuju sebe, a nesretni neprekidno procjenjuju druge ljude.</a:t>
            </a:r>
            <a:r>
              <a:rPr lang="en-AU" sz="2800" i="1" dirty="0" smtClean="0"/>
              <a:t>”</a:t>
            </a:r>
          </a:p>
          <a:p>
            <a:pPr eaLnBrk="1" fontAlgn="auto" hangingPunct="1">
              <a:defRPr/>
            </a:pPr>
            <a:endParaRPr lang="en-AU" sz="2800" i="1" dirty="0"/>
          </a:p>
          <a:p>
            <a:pPr eaLnBrk="1" fontAlgn="auto" hangingPunct="1">
              <a:defRPr/>
            </a:pPr>
            <a:r>
              <a:rPr lang="en-AU" sz="2800" i="1" dirty="0" smtClean="0"/>
              <a:t>“</a:t>
            </a:r>
            <a:r>
              <a:rPr lang="hr-HR" sz="2800" i="1" dirty="0" smtClean="0"/>
              <a:t>Što je odnos intimniji – a brak započinje kao najintimniji od svih odnosa </a:t>
            </a:r>
            <a:r>
              <a:rPr lang="en-AU" sz="2800" i="1" dirty="0" smtClean="0"/>
              <a:t>– </a:t>
            </a:r>
            <a:r>
              <a:rPr lang="hr-HR" sz="2800" i="1" dirty="0" smtClean="0"/>
              <a:t>kritiziranje je </a:t>
            </a:r>
            <a:r>
              <a:rPr lang="en-AU" sz="2800" i="1" dirty="0" err="1" smtClean="0"/>
              <a:t>destru</a:t>
            </a:r>
            <a:r>
              <a:rPr lang="hr-HR" sz="2800" i="1" dirty="0" smtClean="0"/>
              <a:t>ktivnije za njegov uspjeh.</a:t>
            </a:r>
            <a:r>
              <a:rPr lang="en-AU" sz="2800" i="1" dirty="0" smtClean="0"/>
              <a:t>”</a:t>
            </a:r>
          </a:p>
          <a:p>
            <a:pPr eaLnBrk="1" fontAlgn="auto" hangingPunct="1">
              <a:defRPr/>
            </a:pPr>
            <a:endParaRPr lang="en-AU" dirty="0"/>
          </a:p>
          <a:p>
            <a:pPr eaLnBrk="1" fontAlgn="auto" hangingPunct="1">
              <a:defRPr/>
            </a:pPr>
            <a:endParaRPr lang="en-AU" dirty="0"/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mtClean="0"/>
              <a:t>William Glasser International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202363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RAZMIŠLJANJE O DANAŠNJOJ INFORMACIJI</a:t>
            </a:r>
            <a:endParaRPr lang="en-AU" dirty="0"/>
          </a:p>
        </p:txBody>
      </p:sp>
      <p:sp>
        <p:nvSpPr>
          <p:cNvPr id="4" name="Oval 3"/>
          <p:cNvSpPr/>
          <p:nvPr/>
        </p:nvSpPr>
        <p:spPr>
          <a:xfrm>
            <a:off x="395288" y="1484313"/>
            <a:ext cx="2447925" cy="230505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" name="Regular Pentagon 4"/>
          <p:cNvSpPr/>
          <p:nvPr/>
        </p:nvSpPr>
        <p:spPr>
          <a:xfrm>
            <a:off x="4356100" y="1412875"/>
            <a:ext cx="2447925" cy="2376488"/>
          </a:xfrm>
          <a:prstGeom prst="pent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6" name="Plaque 5"/>
          <p:cNvSpPr/>
          <p:nvPr/>
        </p:nvSpPr>
        <p:spPr>
          <a:xfrm>
            <a:off x="2268538" y="3860800"/>
            <a:ext cx="2087562" cy="2160588"/>
          </a:xfrm>
          <a:prstGeom prst="plaqu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7" name="Vertical Scroll 6"/>
          <p:cNvSpPr/>
          <p:nvPr/>
        </p:nvSpPr>
        <p:spPr>
          <a:xfrm>
            <a:off x="6516688" y="3789363"/>
            <a:ext cx="2159000" cy="2232025"/>
          </a:xfrm>
          <a:prstGeom prst="vertic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684213" y="1844675"/>
            <a:ext cx="201612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r-HR" altLang="en-US" sz="1800" b="0"/>
              <a:t>Koje navike koristite u odnosima sa sobom i s drugima?</a:t>
            </a:r>
            <a:endParaRPr lang="en-AU" altLang="en-US" sz="1800" b="0"/>
          </a:p>
        </p:txBody>
      </p:sp>
      <p:sp>
        <p:nvSpPr>
          <p:cNvPr id="15368" name="TextBox 8"/>
          <p:cNvSpPr txBox="1">
            <a:spLocks noChangeArrowheads="1"/>
          </p:cNvSpPr>
          <p:nvPr/>
        </p:nvSpPr>
        <p:spPr bwMode="auto">
          <a:xfrm>
            <a:off x="4643438" y="1989138"/>
            <a:ext cx="201612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r-HR" altLang="en-US" sz="1400" b="0"/>
              <a:t>Koje navike </a:t>
            </a:r>
            <a:r>
              <a:rPr lang="hr-HR" altLang="en-US" sz="1800" b="0"/>
              <a:t>često svjesno koristite pokušavajući</a:t>
            </a:r>
            <a:r>
              <a:rPr lang="en-AU" altLang="en-US" sz="1800" b="0"/>
              <a:t> </a:t>
            </a:r>
            <a:r>
              <a:rPr lang="hr-HR" altLang="en-US" sz="1800" b="0"/>
              <a:t>k</a:t>
            </a:r>
            <a:r>
              <a:rPr lang="en-AU" altLang="en-US" sz="1800" b="0"/>
              <a:t>ontrol</a:t>
            </a:r>
            <a:r>
              <a:rPr lang="hr-HR" altLang="en-US" sz="1800" b="0"/>
              <a:t>irati </a:t>
            </a:r>
            <a:r>
              <a:rPr lang="hr-HR" altLang="en-US" sz="1600" b="0"/>
              <a:t>one s kojima ste u bliskim odnosima?</a:t>
            </a:r>
            <a:r>
              <a:rPr lang="en-AU" altLang="en-US" sz="1600" b="0"/>
              <a:t> </a:t>
            </a:r>
          </a:p>
        </p:txBody>
      </p:sp>
      <p:sp>
        <p:nvSpPr>
          <p:cNvPr id="15369" name="TextBox 9"/>
          <p:cNvSpPr txBox="1">
            <a:spLocks noChangeArrowheads="1"/>
          </p:cNvSpPr>
          <p:nvPr/>
        </p:nvSpPr>
        <p:spPr bwMode="auto">
          <a:xfrm>
            <a:off x="2484438" y="4149725"/>
            <a:ext cx="1727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r-HR" altLang="en-US" sz="1800" b="0"/>
              <a:t>Kako vam ono što trenutačno radite pomaže da razvijete odnose koje želite</a:t>
            </a:r>
            <a:r>
              <a:rPr lang="en-AU" altLang="en-US" sz="1800" b="0"/>
              <a:t>?</a:t>
            </a:r>
          </a:p>
        </p:txBody>
      </p:sp>
      <p:sp>
        <p:nvSpPr>
          <p:cNvPr id="15370" name="TextBox 10"/>
          <p:cNvSpPr txBox="1">
            <a:spLocks noChangeArrowheads="1"/>
          </p:cNvSpPr>
          <p:nvPr/>
        </p:nvSpPr>
        <p:spPr bwMode="auto">
          <a:xfrm>
            <a:off x="6875463" y="4221163"/>
            <a:ext cx="14414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r-HR" altLang="en-US" sz="1800" b="0"/>
              <a:t>Navedite dvije navike ponašanja koja ćete početi koristiti</a:t>
            </a:r>
            <a:r>
              <a:rPr lang="en-AU" altLang="en-US" sz="1800" b="0"/>
              <a:t>.</a:t>
            </a:r>
          </a:p>
        </p:txBody>
      </p:sp>
      <p:sp>
        <p:nvSpPr>
          <p:cNvPr id="15371" name="Footer Placeholder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mtClean="0"/>
              <a:t>William Glasser International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Pomiješajmo se</a:t>
            </a:r>
            <a:endParaRPr lang="en-AU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en-US" sz="3600" smtClean="0"/>
              <a:t>Uzmite jednu karticu</a:t>
            </a:r>
            <a:endParaRPr lang="en-AU" altLang="en-US" sz="3600" smtClean="0"/>
          </a:p>
          <a:p>
            <a:pPr eaLnBrk="1" hangingPunct="1"/>
            <a:r>
              <a:rPr lang="hr-HR" altLang="en-US" sz="3600" smtClean="0"/>
              <a:t>Upitajte jedno drugo jedno od pitanja</a:t>
            </a:r>
            <a:endParaRPr lang="en-AU" altLang="en-US" sz="3600" smtClean="0"/>
          </a:p>
          <a:p>
            <a:pPr eaLnBrk="1" hangingPunct="1"/>
            <a:r>
              <a:rPr lang="hr-HR" altLang="en-US" sz="3600" smtClean="0"/>
              <a:t>Razgovarajte jednu minutu</a:t>
            </a:r>
            <a:endParaRPr lang="en-AU" altLang="en-US" sz="3600" smtClean="0"/>
          </a:p>
          <a:p>
            <a:pPr eaLnBrk="1" hangingPunct="1"/>
            <a:r>
              <a:rPr lang="hr-HR" altLang="en-US" sz="3600" smtClean="0"/>
              <a:t>Izmijenite kartice i krenite prema sljedećoj osobi</a:t>
            </a:r>
            <a:endParaRPr lang="en-AU" altLang="en-US" sz="3600" smtClean="0"/>
          </a:p>
          <a:p>
            <a:pPr eaLnBrk="1" hangingPunct="1"/>
            <a:endParaRPr lang="en-AU" altLang="en-US" sz="36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8291513" cy="284163"/>
          </a:xfrm>
        </p:spPr>
        <p:txBody>
          <a:bodyPr/>
          <a:lstStyle/>
          <a:p>
            <a:pPr algn="ctr">
              <a:defRPr/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</a:rPr>
              <a:t>William Glasser International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Jad i muka od </a:t>
            </a:r>
            <a:r>
              <a:rPr lang="en-US" dirty="0" smtClean="0"/>
              <a:t>Restaurant</a:t>
            </a:r>
            <a:r>
              <a:rPr lang="hr-HR" dirty="0"/>
              <a:t>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52600"/>
            <a:ext cx="7681912" cy="3548063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buFont typeface="Arial" pitchFamily="34" charset="0"/>
              <a:buChar char="•"/>
              <a:defRPr/>
            </a:pPr>
            <a:r>
              <a:rPr lang="hr-HR" sz="2600" dirty="0" smtClean="0"/>
              <a:t>Čekali ste cijeli sat da vas posluže</a:t>
            </a:r>
            <a:endParaRPr lang="en-US" sz="2600" dirty="0" smtClean="0"/>
          </a:p>
          <a:p>
            <a:pPr marL="457200" indent="-457200" eaLnBrk="1" fontAlgn="auto" hangingPunct="1">
              <a:buFont typeface="Arial" pitchFamily="34" charset="0"/>
              <a:buChar char="•"/>
              <a:defRPr/>
            </a:pPr>
            <a:r>
              <a:rPr lang="hr-HR" sz="2600" dirty="0" smtClean="0"/>
              <a:t>Dobili ste narudžbu na stol sa zakašnjenjem</a:t>
            </a:r>
            <a:endParaRPr lang="en-US" sz="2600" dirty="0" smtClean="0"/>
          </a:p>
          <a:p>
            <a:pPr marL="457200" indent="-457200" eaLnBrk="1" fontAlgn="auto" hangingPunct="1">
              <a:buFont typeface="Arial" pitchFamily="34" charset="0"/>
              <a:buChar char="•"/>
              <a:defRPr/>
            </a:pPr>
            <a:r>
              <a:rPr lang="hr-HR" sz="2600" dirty="0" smtClean="0"/>
              <a:t>Obroci su bili maleni</a:t>
            </a:r>
            <a:r>
              <a:rPr lang="en-US" sz="2600" dirty="0" smtClean="0"/>
              <a:t>, </a:t>
            </a:r>
            <a:r>
              <a:rPr lang="hr-HR" sz="2600" dirty="0" smtClean="0"/>
              <a:t>loše skuhani i nejestivi</a:t>
            </a:r>
            <a:endParaRPr lang="en-US" sz="2600" dirty="0" smtClean="0"/>
          </a:p>
          <a:p>
            <a:pPr marL="457200" indent="-457200" eaLnBrk="1" fontAlgn="auto" hangingPunct="1">
              <a:buFont typeface="Arial" pitchFamily="34" charset="0"/>
              <a:buChar char="•"/>
              <a:defRPr/>
            </a:pPr>
            <a:r>
              <a:rPr lang="hr-HR" sz="2600" dirty="0" smtClean="0"/>
              <a:t>Konobarica je bila bezobrazna</a:t>
            </a:r>
            <a:endParaRPr lang="en-US" sz="2600" dirty="0" smtClean="0"/>
          </a:p>
          <a:p>
            <a:pPr marL="457200" indent="-457200" eaLnBrk="1" fontAlgn="auto" hangingPunct="1">
              <a:buFont typeface="Arial" pitchFamily="34" charset="0"/>
              <a:buChar char="•"/>
              <a:defRPr/>
            </a:pPr>
            <a:r>
              <a:rPr lang="hr-HR" sz="2600" dirty="0" smtClean="0"/>
              <a:t>Bili su bezobrazno skupi</a:t>
            </a:r>
            <a:endParaRPr lang="en-US" sz="2600" dirty="0" smtClean="0"/>
          </a:p>
          <a:p>
            <a:pPr marL="457200" indent="-457200" eaLnBrk="1" fontAlgn="auto" hangingPunct="1">
              <a:buFont typeface="Arial" pitchFamily="34" charset="0"/>
              <a:buChar char="•"/>
              <a:defRPr/>
            </a:pPr>
            <a:r>
              <a:rPr lang="hr-HR" sz="2600" dirty="0" smtClean="0"/>
              <a:t>Morali ste platiti za </a:t>
            </a:r>
            <a:r>
              <a:rPr lang="en-US" sz="2600" dirty="0" smtClean="0"/>
              <a:t>baby sitter</a:t>
            </a:r>
            <a:r>
              <a:rPr lang="hr-HR" sz="2600" dirty="0" smtClean="0"/>
              <a:t>-a</a:t>
            </a:r>
            <a:endParaRPr lang="en-US" sz="2600" dirty="0" smtClean="0"/>
          </a:p>
          <a:p>
            <a:pPr eaLnBrk="1" fontAlgn="auto" hangingPunct="1">
              <a:defRPr/>
            </a:pPr>
            <a:endParaRPr lang="en-US" sz="2600" dirty="0"/>
          </a:p>
          <a:p>
            <a:pPr eaLnBrk="1" fontAlgn="auto" hangingPunct="1">
              <a:defRPr/>
            </a:pPr>
            <a:r>
              <a:rPr lang="hr-HR" sz="2600" dirty="0" smtClean="0"/>
              <a:t>Što ste mislili, rekli i učinili</a:t>
            </a:r>
            <a:r>
              <a:rPr lang="en-US" sz="2600" dirty="0" smtClean="0"/>
              <a:t>?</a:t>
            </a:r>
            <a:endParaRPr lang="en-US" sz="2600" dirty="0"/>
          </a:p>
        </p:txBody>
      </p:sp>
      <p:pic>
        <p:nvPicPr>
          <p:cNvPr id="6148" name="Picture 3" descr="sta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34140">
            <a:off x="7881938" y="265113"/>
            <a:ext cx="13604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mtClean="0"/>
              <a:t>William Glasser International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KVALITETAN</a:t>
            </a:r>
            <a:br>
              <a:rPr lang="hr-HR" dirty="0" smtClean="0"/>
            </a:br>
            <a:r>
              <a:rPr lang="en-US" dirty="0" smtClean="0"/>
              <a:t>Restaurant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/>
          </a:bodyPr>
          <a:lstStyle/>
          <a:p>
            <a:pPr marL="342900" indent="-342900" eaLnBrk="1" fontAlgn="auto" hangingPunct="1">
              <a:buFont typeface="Arial" pitchFamily="34" charset="0"/>
              <a:buChar char="•"/>
              <a:defRPr/>
            </a:pPr>
            <a:r>
              <a:rPr lang="hr-HR" dirty="0" smtClean="0"/>
              <a:t>Kad ste ušli izrazili su vam dobrodošlicu</a:t>
            </a:r>
            <a:endParaRPr lang="en-US" dirty="0" smtClean="0"/>
          </a:p>
          <a:p>
            <a:pPr marL="342900" indent="-342900" eaLnBrk="1" fontAlgn="auto" hangingPunct="1">
              <a:buFont typeface="Arial" pitchFamily="34" charset="0"/>
              <a:buChar char="•"/>
              <a:defRPr/>
            </a:pPr>
            <a:r>
              <a:rPr lang="hr-HR" dirty="0" smtClean="0"/>
              <a:t>Poslužili su vas na vrijeme</a:t>
            </a:r>
            <a:endParaRPr lang="en-US" dirty="0" smtClean="0"/>
          </a:p>
          <a:p>
            <a:pPr marL="342900" indent="-342900" eaLnBrk="1" fontAlgn="auto" hangingPunct="1">
              <a:buFont typeface="Arial" pitchFamily="34" charset="0"/>
              <a:buChar char="•"/>
              <a:defRPr/>
            </a:pPr>
            <a:r>
              <a:rPr lang="hr-HR" dirty="0" smtClean="0"/>
              <a:t>Niste dugo čekali da vas posluže</a:t>
            </a:r>
            <a:endParaRPr lang="en-US" dirty="0" smtClean="0"/>
          </a:p>
          <a:p>
            <a:pPr marL="342900" indent="-342900" eaLnBrk="1" fontAlgn="auto" hangingPunct="1">
              <a:buFont typeface="Arial" pitchFamily="34" charset="0"/>
              <a:buChar char="•"/>
              <a:defRPr/>
            </a:pPr>
            <a:r>
              <a:rPr lang="hr-HR" dirty="0" smtClean="0"/>
              <a:t>Hrana je bila izvrsna</a:t>
            </a:r>
            <a:endParaRPr lang="en-US" dirty="0" smtClean="0"/>
          </a:p>
          <a:p>
            <a:pPr marL="342900" indent="-342900" eaLnBrk="1" fontAlgn="auto" hangingPunct="1">
              <a:buFont typeface="Arial" pitchFamily="34" charset="0"/>
              <a:buChar char="•"/>
              <a:defRPr/>
            </a:pPr>
            <a:r>
              <a:rPr lang="hr-HR" dirty="0" smtClean="0"/>
              <a:t>Konobarica je bila ljubazna</a:t>
            </a:r>
            <a:endParaRPr lang="en-US" dirty="0" smtClean="0"/>
          </a:p>
          <a:p>
            <a:pPr marL="342900" indent="-342900" eaLnBrk="1" fontAlgn="auto" hangingPunct="1">
              <a:buFont typeface="Arial" pitchFamily="34" charset="0"/>
              <a:buChar char="•"/>
              <a:defRPr/>
            </a:pPr>
            <a:r>
              <a:rPr lang="hr-HR" dirty="0" smtClean="0"/>
              <a:t>Društvo je bilo odlično, puno ste se smijali</a:t>
            </a:r>
            <a:endParaRPr lang="en-US" dirty="0" smtClean="0"/>
          </a:p>
          <a:p>
            <a:pPr marL="342900" indent="-342900" eaLnBrk="1" fontAlgn="auto" hangingPunct="1">
              <a:buFont typeface="Arial" pitchFamily="34" charset="0"/>
              <a:buChar char="•"/>
              <a:defRPr/>
            </a:pPr>
            <a:r>
              <a:rPr lang="hr-HR" dirty="0" smtClean="0"/>
              <a:t>Povezali ste se sa starim prijateljima</a:t>
            </a:r>
            <a:endParaRPr lang="en-US" dirty="0" smtClean="0"/>
          </a:p>
          <a:p>
            <a:pPr eaLnBrk="1" fontAlgn="auto" hangingPunct="1">
              <a:defRPr/>
            </a:pPr>
            <a:endParaRPr lang="en-US" dirty="0" smtClean="0"/>
          </a:p>
          <a:p>
            <a:pPr eaLnBrk="1" fontAlgn="auto" hangingPunct="1">
              <a:defRPr/>
            </a:pPr>
            <a:r>
              <a:rPr lang="hr-HR" dirty="0"/>
              <a:t>Što ste mislili, rekli i učinili</a:t>
            </a:r>
            <a:r>
              <a:rPr lang="en-US" dirty="0"/>
              <a:t>?</a:t>
            </a:r>
          </a:p>
          <a:p>
            <a:pPr eaLnBrk="1" fontAlgn="auto" hangingPunct="1">
              <a:defRPr/>
            </a:pPr>
            <a:endParaRPr lang="en-US" dirty="0"/>
          </a:p>
        </p:txBody>
      </p:sp>
      <p:pic>
        <p:nvPicPr>
          <p:cNvPr id="7172" name="Picture 3" descr="sta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76250"/>
            <a:ext cx="17526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mtClean="0"/>
              <a:t>William Glasser International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KAKVA PONAŠANJA STE KORISTILI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en-US" sz="2800" smtClean="0"/>
              <a:t>Svako ponašanje je svrhovito</a:t>
            </a:r>
            <a:endParaRPr lang="en-US" altLang="en-US" sz="2800" smtClean="0"/>
          </a:p>
          <a:p>
            <a:pPr eaLnBrk="1" hangingPunct="1"/>
            <a:r>
              <a:rPr lang="hr-HR" altLang="en-US" sz="2800" smtClean="0"/>
              <a:t>Radili ste najbolje što ste mogli da bi zadovoljili jednu ili više svojih potreba</a:t>
            </a:r>
            <a:r>
              <a:rPr lang="en-US" altLang="en-US" sz="2800" smtClean="0"/>
              <a:t>.</a:t>
            </a:r>
          </a:p>
          <a:p>
            <a:pPr eaLnBrk="1" hangingPunct="1"/>
            <a:r>
              <a:rPr lang="hr-HR" altLang="en-US" sz="2800" smtClean="0"/>
              <a:t>Što ste</a:t>
            </a:r>
            <a:r>
              <a:rPr lang="hr-HR" altLang="en-US" sz="2800" smtClean="0">
                <a:solidFill>
                  <a:srgbClr val="FF0000"/>
                </a:solidFill>
              </a:rPr>
              <a:t> željeli</a:t>
            </a:r>
            <a:r>
              <a:rPr lang="en-US" altLang="en-US" sz="2800" smtClean="0"/>
              <a:t> </a:t>
            </a:r>
            <a:r>
              <a:rPr lang="hr-HR" altLang="en-US" sz="2800" smtClean="0"/>
              <a:t>i pokušavali dobiti koristeći ponašanja koja ste izabrali?</a:t>
            </a:r>
            <a:endParaRPr lang="en-US" altLang="en-US" sz="2800" smtClean="0"/>
          </a:p>
          <a:p>
            <a:pPr eaLnBrk="1" hangingPunct="1"/>
            <a:r>
              <a:rPr lang="hr-HR" altLang="en-US" sz="2800" smtClean="0"/>
              <a:t>Jeste li se time što ste radili približili onome što ste željeli?</a:t>
            </a:r>
            <a:endParaRPr lang="en-US" altLang="en-US" sz="2800" smtClean="0"/>
          </a:p>
          <a:p>
            <a:pPr eaLnBrk="1" hangingPunct="1"/>
            <a:endParaRPr lang="en-US" altLang="en-US" smtClean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mtClean="0"/>
              <a:t>William Glasser International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4813"/>
            <a:ext cx="6400800" cy="58324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CA" altLang="en-US" sz="4000" cap="none" smtClean="0">
                <a:solidFill>
                  <a:srgbClr val="FF0000"/>
                </a:solidFill>
                <a:latin typeface="Avenir Black"/>
                <a:ea typeface="Avenir Black"/>
                <a:cs typeface="Avenir Black"/>
              </a:rPr>
              <a:t>7 </a:t>
            </a:r>
            <a:r>
              <a:rPr lang="hr-HR" altLang="en-US" sz="4000" cap="none" smtClean="0">
                <a:solidFill>
                  <a:srgbClr val="FF0000"/>
                </a:solidFill>
                <a:latin typeface="Avenir Black"/>
                <a:ea typeface="Avenir Black"/>
                <a:cs typeface="Avenir Black"/>
              </a:rPr>
              <a:t>UBOJITIH NAVIKA</a:t>
            </a:r>
            <a:r>
              <a:rPr lang="en-CA" altLang="en-US" sz="4000" cap="none" smtClean="0">
                <a:solidFill>
                  <a:srgbClr val="FF0000"/>
                </a:solidFill>
                <a:latin typeface="Avenir Black"/>
                <a:ea typeface="Avenir Black"/>
                <a:cs typeface="Avenir Black"/>
              </a:rPr>
              <a:t>…</a:t>
            </a:r>
          </a:p>
          <a:p>
            <a:pPr eaLnBrk="1" hangingPunct="1">
              <a:lnSpc>
                <a:spcPct val="90000"/>
              </a:lnSpc>
              <a:defRPr/>
            </a:pPr>
            <a:endParaRPr lang="en-CA" altLang="en-US" sz="2400" cap="none" smtClean="0">
              <a:solidFill>
                <a:srgbClr val="FF0000"/>
              </a:solidFill>
              <a:latin typeface="Avenir Black"/>
              <a:ea typeface="Avenir Black"/>
              <a:cs typeface="Avenir Bla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en-US" sz="2800" cap="none" smtClean="0">
                <a:solidFill>
                  <a:srgbClr val="FF0000"/>
                </a:solidFill>
                <a:latin typeface="Avenir Black"/>
                <a:ea typeface="Avenir Black"/>
                <a:cs typeface="Avenir Black"/>
              </a:rPr>
              <a:t>K</a:t>
            </a:r>
            <a:r>
              <a:rPr lang="en-CA" altLang="en-US" sz="2800" cap="none" smtClean="0">
                <a:solidFill>
                  <a:srgbClr val="FF0000"/>
                </a:solidFill>
                <a:latin typeface="Avenir Black"/>
                <a:ea typeface="Avenir Black"/>
                <a:cs typeface="Avenir Black"/>
              </a:rPr>
              <a:t>RITIZI</a:t>
            </a:r>
            <a:r>
              <a:rPr lang="hr-HR" altLang="en-US" sz="2800" cap="none" smtClean="0">
                <a:solidFill>
                  <a:srgbClr val="FF0000"/>
                </a:solidFill>
                <a:latin typeface="Avenir Black"/>
                <a:ea typeface="Avenir Black"/>
                <a:cs typeface="Avenir Black"/>
              </a:rPr>
              <a:t>RANJE</a:t>
            </a:r>
            <a:endParaRPr lang="en-CA" altLang="en-US" sz="2800" cap="none" smtClean="0">
              <a:solidFill>
                <a:srgbClr val="FF0000"/>
              </a:solidFill>
              <a:latin typeface="Avenir Black"/>
              <a:ea typeface="Avenir Black"/>
              <a:cs typeface="Avenir Bla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en-US" sz="2800" cap="none" smtClean="0">
                <a:solidFill>
                  <a:srgbClr val="FF0000"/>
                </a:solidFill>
                <a:latin typeface="Avenir Black"/>
                <a:ea typeface="Avenir Black"/>
                <a:cs typeface="Avenir Black"/>
              </a:rPr>
              <a:t>OKRIVLJAVANJE</a:t>
            </a:r>
            <a:endParaRPr lang="en-CA" altLang="en-US" sz="2800" cap="none" smtClean="0">
              <a:solidFill>
                <a:srgbClr val="FF0000"/>
              </a:solidFill>
              <a:latin typeface="Avenir Black"/>
              <a:ea typeface="Avenir Black"/>
              <a:cs typeface="Avenir Bla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en-US" sz="2800" cap="none" smtClean="0">
                <a:solidFill>
                  <a:srgbClr val="FF0000"/>
                </a:solidFill>
                <a:latin typeface="Avenir Black"/>
                <a:ea typeface="Avenir Black"/>
                <a:cs typeface="Avenir Black"/>
              </a:rPr>
              <a:t>PRIGOVARANJE</a:t>
            </a:r>
            <a:endParaRPr lang="en-CA" altLang="en-US" sz="2800" cap="none" smtClean="0">
              <a:solidFill>
                <a:srgbClr val="FF0000"/>
              </a:solidFill>
              <a:latin typeface="Avenir Black"/>
              <a:ea typeface="Avenir Black"/>
              <a:cs typeface="Avenir Bla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en-US" sz="2800" cap="none" smtClean="0">
                <a:solidFill>
                  <a:srgbClr val="FF0000"/>
                </a:solidFill>
                <a:latin typeface="Avenir Black"/>
                <a:ea typeface="Avenir Black"/>
                <a:cs typeface="Avenir Black"/>
              </a:rPr>
              <a:t>ŽALJENJE</a:t>
            </a:r>
            <a:endParaRPr lang="en-CA" altLang="en-US" sz="2800" cap="none" smtClean="0">
              <a:solidFill>
                <a:srgbClr val="FF0000"/>
              </a:solidFill>
              <a:latin typeface="Avenir Black"/>
              <a:ea typeface="Avenir Black"/>
              <a:cs typeface="Avenir Bla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en-US" sz="2800" cap="none" smtClean="0">
                <a:solidFill>
                  <a:srgbClr val="FF0000"/>
                </a:solidFill>
                <a:latin typeface="Avenir Black"/>
                <a:ea typeface="Avenir Black"/>
                <a:cs typeface="Avenir Black"/>
              </a:rPr>
              <a:t>PRIJETNJE</a:t>
            </a:r>
            <a:endParaRPr lang="en-CA" altLang="en-US" sz="2800" cap="none" smtClean="0">
              <a:solidFill>
                <a:srgbClr val="FF0000"/>
              </a:solidFill>
              <a:latin typeface="Avenir Black"/>
              <a:ea typeface="Avenir Black"/>
              <a:cs typeface="Avenir Bla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en-US" sz="2800" cap="none" smtClean="0">
                <a:solidFill>
                  <a:srgbClr val="FF0000"/>
                </a:solidFill>
                <a:latin typeface="Avenir Black"/>
                <a:ea typeface="Avenir Black"/>
                <a:cs typeface="Avenir Black"/>
              </a:rPr>
              <a:t>KAŽNJAVANJE</a:t>
            </a:r>
            <a:endParaRPr lang="en-CA" altLang="en-US" sz="2800" cap="none" smtClean="0">
              <a:solidFill>
                <a:srgbClr val="FF0000"/>
              </a:solidFill>
              <a:latin typeface="Avenir Black"/>
              <a:ea typeface="Avenir Black"/>
              <a:cs typeface="Avenir Bla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en-US" sz="2800" cap="none" smtClean="0">
                <a:solidFill>
                  <a:srgbClr val="FF0000"/>
                </a:solidFill>
                <a:latin typeface="Avenir Black"/>
                <a:ea typeface="Avenir Black"/>
                <a:cs typeface="Avenir Black"/>
              </a:rPr>
              <a:t>PODMIĆIVANJE</a:t>
            </a:r>
            <a:endParaRPr lang="en-US" altLang="en-US" sz="2800" cap="none" smtClean="0">
              <a:solidFill>
                <a:srgbClr val="FF0000"/>
              </a:solidFill>
              <a:latin typeface="Avenir Black"/>
              <a:ea typeface="Avenir Black"/>
              <a:cs typeface="Avenir Black"/>
            </a:endParaRPr>
          </a:p>
          <a:p>
            <a:pPr eaLnBrk="1" hangingPunct="1">
              <a:defRPr/>
            </a:pPr>
            <a:endParaRPr lang="en-CA" altLang="en-US" cap="none" smtClean="0">
              <a:solidFill>
                <a:srgbClr val="FF0000"/>
              </a:solidFill>
            </a:endParaRPr>
          </a:p>
        </p:txBody>
      </p:sp>
      <p:sp>
        <p:nvSpPr>
          <p:cNvPr id="9219" name="Footer Placeholder 1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mtClean="0"/>
              <a:t>William Glasser International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-115728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en-CA" altLang="en-US" sz="4000" smtClean="0">
              <a:solidFill>
                <a:srgbClr val="D60093"/>
              </a:solidFill>
              <a:latin typeface="Bradley Hand ITC" pitchFamily="66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CA" altLang="en-US" sz="4000" smtClean="0">
                <a:solidFill>
                  <a:srgbClr val="D60093"/>
                </a:solidFill>
                <a:latin typeface="Harrington" pitchFamily="82" charset="0"/>
                <a:ea typeface="Harrington" pitchFamily="82" charset="0"/>
                <a:cs typeface="Harrington" pitchFamily="82" charset="0"/>
              </a:rPr>
              <a:t>7 </a:t>
            </a:r>
            <a:r>
              <a:rPr lang="hr-HR" altLang="en-US" sz="4000" smtClean="0">
                <a:solidFill>
                  <a:srgbClr val="D60093"/>
                </a:solidFill>
                <a:latin typeface="Harrington" pitchFamily="82" charset="0"/>
                <a:ea typeface="Harrington" pitchFamily="82" charset="0"/>
                <a:cs typeface="Harrington" pitchFamily="82" charset="0"/>
              </a:rPr>
              <a:t> PODRŽAVAJUĆIH NAVIKA</a:t>
            </a:r>
            <a:endParaRPr lang="en-CA" altLang="en-US" smtClean="0">
              <a:solidFill>
                <a:srgbClr val="D60093"/>
              </a:solidFill>
              <a:latin typeface="Harrington" pitchFamily="82" charset="0"/>
              <a:ea typeface="Harrington" pitchFamily="82" charset="0"/>
              <a:cs typeface="Harrington" pitchFamily="82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CA" altLang="en-US" sz="1200" smtClean="0">
              <a:solidFill>
                <a:srgbClr val="D60093"/>
              </a:solidFill>
              <a:latin typeface="Harrington" pitchFamily="82" charset="0"/>
              <a:ea typeface="Harrington" pitchFamily="82" charset="0"/>
              <a:cs typeface="Harrington" pitchFamily="82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hr-HR" altLang="en-US" sz="2800" smtClean="0">
                <a:solidFill>
                  <a:srgbClr val="D60093"/>
                </a:solidFill>
                <a:latin typeface="Harrington" pitchFamily="82" charset="0"/>
                <a:ea typeface="Harrington" pitchFamily="82" charset="0"/>
                <a:cs typeface="Harrington" pitchFamily="82" charset="0"/>
              </a:rPr>
              <a:t>Slušanje</a:t>
            </a:r>
            <a:endParaRPr lang="en-CA" altLang="en-US" sz="2800" smtClean="0">
              <a:solidFill>
                <a:srgbClr val="D60093"/>
              </a:solidFill>
              <a:latin typeface="Harrington" pitchFamily="82" charset="0"/>
              <a:ea typeface="Harrington" pitchFamily="82" charset="0"/>
              <a:cs typeface="Harrington" pitchFamily="82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hr-HR" altLang="en-US" sz="2800" smtClean="0">
                <a:solidFill>
                  <a:srgbClr val="D60093"/>
                </a:solidFill>
                <a:latin typeface="Harrington" pitchFamily="82" charset="0"/>
                <a:ea typeface="Harrington" pitchFamily="82" charset="0"/>
                <a:cs typeface="Harrington" pitchFamily="82" charset="0"/>
              </a:rPr>
              <a:t>Ohrabrivanje</a:t>
            </a:r>
            <a:endParaRPr lang="en-CA" altLang="en-US" sz="2800" smtClean="0">
              <a:solidFill>
                <a:srgbClr val="D60093"/>
              </a:solidFill>
              <a:latin typeface="Harrington" pitchFamily="82" charset="0"/>
              <a:ea typeface="Harrington" pitchFamily="82" charset="0"/>
              <a:cs typeface="Harrington" pitchFamily="82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hr-HR" altLang="en-US" sz="2800" smtClean="0">
                <a:solidFill>
                  <a:srgbClr val="D60093"/>
                </a:solidFill>
                <a:latin typeface="Harrington" pitchFamily="82" charset="0"/>
                <a:ea typeface="Harrington" pitchFamily="82" charset="0"/>
                <a:cs typeface="Harrington" pitchFamily="82" charset="0"/>
              </a:rPr>
              <a:t>Vjerovanje</a:t>
            </a:r>
            <a:endParaRPr lang="en-CA" altLang="en-US" sz="2800" smtClean="0">
              <a:solidFill>
                <a:srgbClr val="D60093"/>
              </a:solidFill>
              <a:latin typeface="Harrington" pitchFamily="82" charset="0"/>
              <a:ea typeface="Harrington" pitchFamily="82" charset="0"/>
              <a:cs typeface="Harrington" pitchFamily="82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hr-HR" altLang="en-US" sz="2800" smtClean="0">
                <a:solidFill>
                  <a:srgbClr val="D60093"/>
                </a:solidFill>
                <a:latin typeface="Harrington" pitchFamily="82" charset="0"/>
                <a:ea typeface="Harrington" pitchFamily="82" charset="0"/>
                <a:cs typeface="Harrington" pitchFamily="82" charset="0"/>
              </a:rPr>
              <a:t>Poštivanje</a:t>
            </a:r>
            <a:endParaRPr lang="en-CA" altLang="en-US" sz="2800" smtClean="0">
              <a:solidFill>
                <a:srgbClr val="D60093"/>
              </a:solidFill>
              <a:latin typeface="Harrington" pitchFamily="82" charset="0"/>
              <a:ea typeface="Harrington" pitchFamily="82" charset="0"/>
              <a:cs typeface="Harrington" pitchFamily="82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hr-HR" altLang="en-US" sz="2800" smtClean="0">
                <a:solidFill>
                  <a:srgbClr val="D60093"/>
                </a:solidFill>
                <a:latin typeface="Harrington" pitchFamily="82" charset="0"/>
                <a:ea typeface="Harrington" pitchFamily="82" charset="0"/>
                <a:cs typeface="Harrington" pitchFamily="82" charset="0"/>
              </a:rPr>
              <a:t>Prihvaćanje</a:t>
            </a:r>
            <a:endParaRPr lang="en-CA" altLang="en-US" sz="2800" smtClean="0">
              <a:solidFill>
                <a:srgbClr val="D60093"/>
              </a:solidFill>
              <a:latin typeface="Harrington" pitchFamily="82" charset="0"/>
              <a:ea typeface="Harrington" pitchFamily="82" charset="0"/>
              <a:cs typeface="Harrington" pitchFamily="82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hr-HR" altLang="en-US" sz="2800" smtClean="0">
                <a:solidFill>
                  <a:srgbClr val="D60093"/>
                </a:solidFill>
                <a:latin typeface="Harrington" pitchFamily="82" charset="0"/>
                <a:ea typeface="Harrington" pitchFamily="82" charset="0"/>
                <a:cs typeface="Harrington" pitchFamily="82" charset="0"/>
              </a:rPr>
              <a:t>Podržavanje</a:t>
            </a:r>
            <a:endParaRPr lang="en-CA" altLang="en-US" sz="2800" smtClean="0">
              <a:solidFill>
                <a:srgbClr val="D60093"/>
              </a:solidFill>
              <a:latin typeface="Harrington" pitchFamily="82" charset="0"/>
              <a:ea typeface="Harrington" pitchFamily="82" charset="0"/>
              <a:cs typeface="Harrington" pitchFamily="82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hr-HR" altLang="en-US" sz="2800" smtClean="0">
                <a:solidFill>
                  <a:srgbClr val="D60093"/>
                </a:solidFill>
                <a:latin typeface="Harrington" pitchFamily="82" charset="0"/>
                <a:ea typeface="Harrington" pitchFamily="82" charset="0"/>
                <a:cs typeface="Harrington" pitchFamily="82" charset="0"/>
              </a:rPr>
              <a:t>Neprekidno pregovaranje o razlikama</a:t>
            </a:r>
            <a:endParaRPr lang="en-CA" altLang="en-US" sz="2800" smtClean="0">
              <a:solidFill>
                <a:srgbClr val="D60093"/>
              </a:solidFill>
              <a:latin typeface="Harrington" pitchFamily="82" charset="0"/>
              <a:ea typeface="Harrington" pitchFamily="82" charset="0"/>
              <a:cs typeface="Harrington" pitchFamily="82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2800" smtClean="0">
              <a:solidFill>
                <a:srgbClr val="D60093"/>
              </a:solidFill>
              <a:latin typeface="Bradley Hand ITC" pitchFamily="66" charset="0"/>
            </a:endParaRPr>
          </a:p>
          <a:p>
            <a:pPr eaLnBrk="1" hangingPunct="1"/>
            <a:endParaRPr lang="en-CA" altLang="en-US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mtClean="0"/>
              <a:t>William Glasser International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-11715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765175"/>
            <a:ext cx="8229600" cy="5029200"/>
          </a:xfrm>
        </p:spPr>
        <p:txBody>
          <a:bodyPr rtlCol="0">
            <a:normAutofit fontScale="25000" lnSpcReduction="20000"/>
          </a:bodyPr>
          <a:lstStyle/>
          <a:p>
            <a:pPr algn="ctr" eaLnBrk="1" fontAlgn="auto" hangingPunct="1">
              <a:defRPr/>
            </a:pPr>
            <a:r>
              <a:rPr lang="hr-HR" sz="8800" dirty="0" smtClean="0"/>
              <a:t>ONAJ KOJEGA HRANIŠ</a:t>
            </a:r>
            <a:endParaRPr lang="en-CA" sz="8800" dirty="0" smtClean="0"/>
          </a:p>
          <a:p>
            <a:pPr eaLnBrk="1" fontAlgn="auto" hangingPunct="1">
              <a:defRPr/>
            </a:pPr>
            <a:r>
              <a:rPr lang="hr-HR" sz="7200" dirty="0" smtClean="0"/>
              <a:t>Jedne večeri stari Indijanac pogleda svog unuka </a:t>
            </a:r>
            <a:r>
              <a:rPr lang="en-US" sz="7200" dirty="0" smtClean="0"/>
              <a:t> </a:t>
            </a:r>
            <a:r>
              <a:rPr lang="hr-HR" sz="7200" dirty="0" smtClean="0"/>
              <a:t>i shvati da se ovaj bori sam sa sobom</a:t>
            </a:r>
            <a:r>
              <a:rPr lang="en-US" sz="7200" dirty="0" smtClean="0"/>
              <a:t>.</a:t>
            </a:r>
            <a:endParaRPr lang="en-CA" sz="7200" dirty="0" smtClean="0"/>
          </a:p>
          <a:p>
            <a:pPr eaLnBrk="1" fontAlgn="auto" hangingPunct="1">
              <a:defRPr/>
            </a:pPr>
            <a:r>
              <a:rPr lang="hr-HR" sz="7200" dirty="0" smtClean="0"/>
              <a:t>Reče mu</a:t>
            </a:r>
            <a:r>
              <a:rPr lang="en-US" sz="7200" dirty="0" smtClean="0"/>
              <a:t>, </a:t>
            </a:r>
            <a:r>
              <a:rPr lang="en-US" sz="7200" dirty="0" smtClean="0">
                <a:sym typeface="WP TypographicSymbols"/>
              </a:rPr>
              <a:t>“</a:t>
            </a:r>
            <a:r>
              <a:rPr lang="hr-HR" sz="7200" dirty="0" smtClean="0"/>
              <a:t>Dijete moje</a:t>
            </a:r>
            <a:r>
              <a:rPr lang="en-US" sz="7200" dirty="0" smtClean="0"/>
              <a:t>, </a:t>
            </a:r>
            <a:r>
              <a:rPr lang="hr-HR" sz="7200" dirty="0" smtClean="0"/>
              <a:t>u tebi se vodi bitka između dvaju vukova</a:t>
            </a:r>
            <a:r>
              <a:rPr lang="en-US" sz="7200" dirty="0" smtClean="0"/>
              <a:t>.  </a:t>
            </a:r>
            <a:r>
              <a:rPr lang="hr-HR" sz="7200" dirty="0" smtClean="0"/>
              <a:t>Jedan je zao</a:t>
            </a:r>
            <a:r>
              <a:rPr lang="en-US" sz="7200" dirty="0" smtClean="0"/>
              <a:t>:  </a:t>
            </a:r>
            <a:r>
              <a:rPr lang="hr-HR" sz="7200" dirty="0" smtClean="0"/>
              <a:t>ljutnja, zavist, ljubomora, žalost, pohlepa,</a:t>
            </a:r>
            <a:r>
              <a:rPr lang="en-US" sz="7200" dirty="0" smtClean="0"/>
              <a:t> </a:t>
            </a:r>
            <a:r>
              <a:rPr lang="en-US" sz="7200" dirty="0" err="1" smtClean="0"/>
              <a:t>aroganc</a:t>
            </a:r>
            <a:r>
              <a:rPr lang="hr-HR" sz="7200" dirty="0" smtClean="0"/>
              <a:t>ija</a:t>
            </a:r>
            <a:r>
              <a:rPr lang="en-US" sz="7200" dirty="0" smtClean="0"/>
              <a:t>, </a:t>
            </a:r>
            <a:r>
              <a:rPr lang="hr-HR" sz="7200" dirty="0" smtClean="0"/>
              <a:t>samosažaljenje, sažaljenje</a:t>
            </a:r>
            <a:r>
              <a:rPr lang="en-US" sz="7200" dirty="0" smtClean="0"/>
              <a:t>, </a:t>
            </a:r>
            <a:r>
              <a:rPr lang="hr-HR" sz="7200" dirty="0" smtClean="0"/>
              <a:t>krivnja</a:t>
            </a:r>
            <a:r>
              <a:rPr lang="en-US" sz="7200" dirty="0" smtClean="0"/>
              <a:t>, </a:t>
            </a:r>
            <a:r>
              <a:rPr lang="hr-HR" sz="7200" dirty="0" smtClean="0"/>
              <a:t>jad</a:t>
            </a:r>
            <a:r>
              <a:rPr lang="en-US" sz="7200" dirty="0" smtClean="0"/>
              <a:t>, inferior</a:t>
            </a:r>
            <a:r>
              <a:rPr lang="hr-HR" sz="7200" dirty="0" smtClean="0"/>
              <a:t>nost</a:t>
            </a:r>
            <a:r>
              <a:rPr lang="en-US" sz="7200" dirty="0" smtClean="0"/>
              <a:t>,</a:t>
            </a:r>
            <a:r>
              <a:rPr lang="hr-HR" sz="7200" dirty="0" smtClean="0"/>
              <a:t> lažni ponos</a:t>
            </a:r>
            <a:r>
              <a:rPr lang="en-US" sz="7200" dirty="0" smtClean="0"/>
              <a:t>, superior</a:t>
            </a:r>
            <a:r>
              <a:rPr lang="hr-HR" sz="7200" dirty="0" smtClean="0"/>
              <a:t>nost i</a:t>
            </a:r>
            <a:r>
              <a:rPr lang="en-US" sz="7200" dirty="0" smtClean="0"/>
              <a:t> ego.</a:t>
            </a:r>
            <a:r>
              <a:rPr lang="en-US" sz="7200" dirty="0" smtClean="0">
                <a:sym typeface="WP TypographicSymbols"/>
              </a:rPr>
              <a:t>”</a:t>
            </a:r>
            <a:endParaRPr lang="en-CA" sz="7200" dirty="0" smtClean="0"/>
          </a:p>
          <a:p>
            <a:pPr eaLnBrk="1" fontAlgn="auto" hangingPunct="1">
              <a:defRPr/>
            </a:pPr>
            <a:r>
              <a:rPr lang="en-US" sz="7200" dirty="0" smtClean="0"/>
              <a:t> </a:t>
            </a:r>
            <a:endParaRPr lang="en-CA" sz="7200" dirty="0" smtClean="0"/>
          </a:p>
          <a:p>
            <a:pPr eaLnBrk="1" fontAlgn="auto" hangingPunct="1">
              <a:defRPr/>
            </a:pPr>
            <a:r>
              <a:rPr lang="en-US" sz="7200" dirty="0" smtClean="0">
                <a:sym typeface="WP TypographicSymbols"/>
              </a:rPr>
              <a:t>“</a:t>
            </a:r>
            <a:r>
              <a:rPr lang="hr-HR" sz="7200" dirty="0" smtClean="0"/>
              <a:t>Drugi vuk je dobar</a:t>
            </a:r>
            <a:r>
              <a:rPr lang="en-US" sz="7200" dirty="0" smtClean="0"/>
              <a:t>:  </a:t>
            </a:r>
            <a:r>
              <a:rPr lang="hr-HR" sz="7200" dirty="0" smtClean="0"/>
              <a:t>radost, mir, ljubav, nada</a:t>
            </a:r>
            <a:r>
              <a:rPr lang="en-US" sz="7200" dirty="0" smtClean="0"/>
              <a:t>, </a:t>
            </a:r>
            <a:r>
              <a:rPr lang="hr-HR" sz="7200" dirty="0" smtClean="0"/>
              <a:t>vedrina</a:t>
            </a:r>
            <a:r>
              <a:rPr lang="en-US" sz="7200" dirty="0" smtClean="0"/>
              <a:t>, </a:t>
            </a:r>
            <a:r>
              <a:rPr lang="hr-HR" sz="7200" dirty="0" smtClean="0"/>
              <a:t>poniznost, ljubaznost, dobrodušnost, empatija, velikodušnost, istinoljubivost, suosjećajnost i nada.</a:t>
            </a:r>
            <a:r>
              <a:rPr lang="en-US" sz="7200" dirty="0" smtClean="0">
                <a:sym typeface="WP TypographicSymbols"/>
              </a:rPr>
              <a:t>”</a:t>
            </a:r>
            <a:endParaRPr lang="en-CA" sz="7200" dirty="0" smtClean="0"/>
          </a:p>
          <a:p>
            <a:pPr eaLnBrk="1" fontAlgn="auto" hangingPunct="1">
              <a:defRPr/>
            </a:pPr>
            <a:r>
              <a:rPr lang="hr-HR" sz="7200" dirty="0" smtClean="0"/>
              <a:t>Unuk se zamislio i nakon nekog vremena upitao djeda</a:t>
            </a:r>
            <a:r>
              <a:rPr lang="en-US" sz="7200" dirty="0" smtClean="0"/>
              <a:t> </a:t>
            </a:r>
            <a:endParaRPr lang="hr-HR" sz="7200" dirty="0" smtClean="0"/>
          </a:p>
          <a:p>
            <a:pPr eaLnBrk="1" fontAlgn="auto" hangingPunct="1">
              <a:defRPr/>
            </a:pPr>
            <a:r>
              <a:rPr lang="en-US" sz="7200" dirty="0" smtClean="0">
                <a:sym typeface="WP TypographicSymbols"/>
              </a:rPr>
              <a:t>“</a:t>
            </a:r>
            <a:r>
              <a:rPr lang="hr-HR" sz="7200" dirty="0" smtClean="0">
                <a:sym typeface="WP TypographicSymbols"/>
              </a:rPr>
              <a:t>A koji vuk pobjeđuje</a:t>
            </a:r>
            <a:r>
              <a:rPr lang="en-US" sz="7200" dirty="0" smtClean="0"/>
              <a:t>?</a:t>
            </a:r>
            <a:r>
              <a:rPr lang="en-US" sz="7200" dirty="0" smtClean="0">
                <a:sym typeface="WP TypographicSymbols"/>
              </a:rPr>
              <a:t>”</a:t>
            </a:r>
          </a:p>
          <a:p>
            <a:pPr eaLnBrk="1" fontAlgn="auto" hangingPunct="1">
              <a:defRPr/>
            </a:pPr>
            <a:endParaRPr lang="en-CA" sz="7200" dirty="0" smtClean="0"/>
          </a:p>
          <a:p>
            <a:pPr eaLnBrk="1" fontAlgn="auto" hangingPunct="1">
              <a:defRPr/>
            </a:pPr>
            <a:r>
              <a:rPr lang="hr-HR" sz="7200" dirty="0" smtClean="0"/>
              <a:t>Stari Indijanac odgovori</a:t>
            </a:r>
            <a:r>
              <a:rPr lang="en-US" sz="7200" dirty="0" smtClean="0"/>
              <a:t> </a:t>
            </a:r>
            <a:r>
              <a:rPr lang="en-US" sz="7200" dirty="0" smtClean="0">
                <a:sym typeface="WP TypographicSymbols"/>
              </a:rPr>
              <a:t>“</a:t>
            </a:r>
            <a:r>
              <a:rPr lang="hr-HR" sz="7200" dirty="0" smtClean="0"/>
              <a:t>Onaj kojega hraniš</a:t>
            </a:r>
            <a:r>
              <a:rPr lang="en-US" sz="7200" dirty="0" smtClean="0"/>
              <a:t>.</a:t>
            </a:r>
            <a:r>
              <a:rPr lang="en-US" sz="7200" dirty="0" smtClean="0">
                <a:sym typeface="WP TypographicSymbols"/>
              </a:rPr>
              <a:t>”</a:t>
            </a:r>
            <a:endParaRPr lang="en-CA" sz="7200" dirty="0" smtClean="0"/>
          </a:p>
          <a:p>
            <a:pPr eaLnBrk="1" fontAlgn="auto" hangingPunct="1">
              <a:defRPr/>
            </a:pPr>
            <a:endParaRPr lang="hr-HR" sz="6400" dirty="0" smtClean="0"/>
          </a:p>
          <a:p>
            <a:pPr eaLnBrk="1" fontAlgn="auto" hangingPunct="1">
              <a:defRPr/>
            </a:pPr>
            <a:r>
              <a:rPr lang="en-US" sz="6400" dirty="0"/>
              <a:t> </a:t>
            </a:r>
            <a:r>
              <a:rPr lang="hr-HR" sz="6400" dirty="0" smtClean="0"/>
              <a:t>Nepoznati autor</a:t>
            </a:r>
            <a:endParaRPr lang="en-CA" sz="6400" dirty="0"/>
          </a:p>
          <a:p>
            <a:pPr eaLnBrk="1" fontAlgn="auto" hangingPunct="1">
              <a:defRPr/>
            </a:pPr>
            <a:r>
              <a:rPr lang="en-US" sz="7200" dirty="0"/>
              <a:t> </a:t>
            </a:r>
            <a:endParaRPr lang="en-CA" sz="7200" dirty="0"/>
          </a:p>
          <a:p>
            <a:pPr eaLnBrk="1" fontAlgn="auto" hangingPunct="1">
              <a:defRPr/>
            </a:pPr>
            <a:endParaRPr lang="en-CA" dirty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mtClean="0"/>
              <a:t>William Glasser International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BLAGI NESPORAZUM</a:t>
            </a:r>
            <a:endParaRPr lang="en-AU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en-US" sz="2800" smtClean="0"/>
              <a:t>D</a:t>
            </a:r>
            <a:r>
              <a:rPr lang="en-AU" altLang="en-US" sz="2800" smtClean="0"/>
              <a:t>o</a:t>
            </a:r>
            <a:r>
              <a:rPr lang="hr-HR" altLang="en-US" sz="2800" smtClean="0"/>
              <a:t>k</a:t>
            </a:r>
            <a:r>
              <a:rPr lang="en-AU" altLang="en-US" sz="2800" smtClean="0"/>
              <a:t>tor/pa</a:t>
            </a:r>
            <a:r>
              <a:rPr lang="hr-HR" altLang="en-US" sz="2800" smtClean="0"/>
              <a:t>cijent</a:t>
            </a:r>
          </a:p>
          <a:p>
            <a:pPr eaLnBrk="1" hangingPunct="1"/>
            <a:r>
              <a:rPr lang="hr-HR" altLang="en-US" sz="2800" smtClean="0"/>
              <a:t>Prodavač</a:t>
            </a:r>
            <a:r>
              <a:rPr lang="en-AU" altLang="en-US" sz="2800" smtClean="0"/>
              <a:t>/</a:t>
            </a:r>
            <a:r>
              <a:rPr lang="hr-HR" altLang="en-US" sz="2800" smtClean="0"/>
              <a:t> kupac</a:t>
            </a:r>
            <a:endParaRPr lang="en-AU" altLang="en-US" sz="2800" smtClean="0"/>
          </a:p>
          <a:p>
            <a:pPr eaLnBrk="1" hangingPunct="1"/>
            <a:r>
              <a:rPr lang="en-AU" altLang="en-US" sz="2800" smtClean="0"/>
              <a:t>Polic</a:t>
            </a:r>
            <a:r>
              <a:rPr lang="hr-HR" altLang="en-US" sz="2800" smtClean="0"/>
              <a:t>ajac</a:t>
            </a:r>
            <a:r>
              <a:rPr lang="en-AU" altLang="en-US" sz="2800" smtClean="0"/>
              <a:t>/</a:t>
            </a:r>
            <a:r>
              <a:rPr lang="hr-HR" altLang="en-US" sz="2800" smtClean="0"/>
              <a:t>k</a:t>
            </a:r>
            <a:r>
              <a:rPr lang="en-AU" altLang="en-US" sz="2800" smtClean="0"/>
              <a:t>riminal</a:t>
            </a:r>
            <a:r>
              <a:rPr lang="hr-HR" altLang="en-US" sz="2800" smtClean="0"/>
              <a:t>ac</a:t>
            </a:r>
            <a:endParaRPr lang="en-AU" altLang="en-US" sz="2800" smtClean="0"/>
          </a:p>
          <a:p>
            <a:pPr eaLnBrk="1" hangingPunct="1"/>
            <a:r>
              <a:rPr lang="hr-HR" altLang="en-US" sz="2800" smtClean="0"/>
              <a:t>Stjuardesa</a:t>
            </a:r>
            <a:r>
              <a:rPr lang="en-AU" altLang="en-US" sz="2800" smtClean="0"/>
              <a:t>/p</a:t>
            </a:r>
            <a:r>
              <a:rPr lang="hr-HR" altLang="en-US" sz="2800" smtClean="0"/>
              <a:t>utnik </a:t>
            </a:r>
            <a:endParaRPr lang="en-AU" altLang="en-US" sz="2800" smtClean="0"/>
          </a:p>
          <a:p>
            <a:pPr eaLnBrk="1" hangingPunct="1"/>
            <a:r>
              <a:rPr lang="hr-HR" altLang="en-US" sz="2800" smtClean="0"/>
              <a:t>Vozač autobusa</a:t>
            </a:r>
            <a:r>
              <a:rPr lang="en-AU" altLang="en-US" sz="2800" smtClean="0"/>
              <a:t> /p</a:t>
            </a:r>
            <a:r>
              <a:rPr lang="hr-HR" altLang="en-US" sz="2800" smtClean="0"/>
              <a:t>utnik </a:t>
            </a:r>
          </a:p>
          <a:p>
            <a:pPr eaLnBrk="1" hangingPunct="1"/>
            <a:r>
              <a:rPr lang="en-AU" altLang="en-US" sz="2800" smtClean="0"/>
              <a:t>Farmer/</a:t>
            </a:r>
            <a:r>
              <a:rPr lang="hr-HR" altLang="en-US" sz="2800" smtClean="0"/>
              <a:t>radnik na farmi</a:t>
            </a:r>
            <a:endParaRPr lang="en-AU" altLang="en-US" sz="2800" smtClean="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mtClean="0"/>
              <a:t>William Glasser International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</TotalTime>
  <Words>585</Words>
  <Application>Microsoft Office PowerPoint</Application>
  <PresentationFormat>On-screen Show (4:3)</PresentationFormat>
  <Paragraphs>117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Avenir Black</vt:lpstr>
      <vt:lpstr>Bradley Hand ITC</vt:lpstr>
      <vt:lpstr>Harrington</vt:lpstr>
      <vt:lpstr>WP TypographicSymbols</vt:lpstr>
      <vt:lpstr>Essential</vt:lpstr>
      <vt:lpstr>Razvijte navike pozitivnih odnosa</vt:lpstr>
      <vt:lpstr> Pomiješajmo se</vt:lpstr>
      <vt:lpstr>Jad i muka od Restauranta</vt:lpstr>
      <vt:lpstr>KVALITETAN Restaurant </vt:lpstr>
      <vt:lpstr>KAKVA PONAŠANJA STE KORISTILI?</vt:lpstr>
      <vt:lpstr>PowerPoint Presentation</vt:lpstr>
      <vt:lpstr>PowerPoint Presentation</vt:lpstr>
      <vt:lpstr>PowerPoint Presentation</vt:lpstr>
      <vt:lpstr>BLAGI NESPORAZUM</vt:lpstr>
      <vt:lpstr>PowerPoint Presentation</vt:lpstr>
      <vt:lpstr>Dr Glasser</vt:lpstr>
      <vt:lpstr>RAZMIŠLJANJE O DANAŠNJOJ INFORMACIJI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Needs, Wants, Quality World</dc:title>
  <dc:creator>Owner</dc:creator>
  <cp:lastModifiedBy>Jagoda</cp:lastModifiedBy>
  <cp:revision>130</cp:revision>
  <cp:lastPrinted>2014-07-03T00:41:10Z</cp:lastPrinted>
  <dcterms:created xsi:type="dcterms:W3CDTF">2014-05-26T17:55:07Z</dcterms:created>
  <dcterms:modified xsi:type="dcterms:W3CDTF">2015-08-24T16:50:06Z</dcterms:modified>
</cp:coreProperties>
</file>