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58" r:id="rId4"/>
    <p:sldId id="282" r:id="rId5"/>
    <p:sldId id="281" r:id="rId6"/>
    <p:sldId id="279" r:id="rId7"/>
    <p:sldId id="280" r:id="rId8"/>
    <p:sldId id="278" r:id="rId9"/>
    <p:sldId id="259" r:id="rId10"/>
    <p:sldId id="268" r:id="rId11"/>
    <p:sldId id="287" r:id="rId12"/>
    <p:sldId id="261" r:id="rId13"/>
    <p:sldId id="265" r:id="rId14"/>
    <p:sldId id="284" r:id="rId15"/>
    <p:sldId id="283" r:id="rId16"/>
    <p:sldId id="285" r:id="rId17"/>
    <p:sldId id="262" r:id="rId18"/>
    <p:sldId id="263" r:id="rId19"/>
    <p:sldId id="264" r:id="rId2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00FF"/>
    <a:srgbClr val="FFFF00"/>
    <a:srgbClr val="996633"/>
    <a:srgbClr val="00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3" autoAdjust="0"/>
    <p:restoredTop sz="94660"/>
  </p:normalViewPr>
  <p:slideViewPr>
    <p:cSldViewPr>
      <p:cViewPr>
        <p:scale>
          <a:sx n="80" d="100"/>
          <a:sy n="80" d="100"/>
        </p:scale>
        <p:origin x="-706" y="5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44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A7171-6BA5-4308-A352-6FA2FD4635C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3A0EDA3-90E1-4C72-B0BC-D972DFC48DFE}">
      <dgm:prSet phldrT="[Text]"/>
      <dgm:spPr>
        <a:solidFill>
          <a:srgbClr val="FFFF00"/>
        </a:solidFill>
      </dgm:spPr>
      <dgm:t>
        <a:bodyPr/>
        <a:lstStyle/>
        <a:p>
          <a:r>
            <a:rPr lang="hr-HR" dirty="0" smtClean="0">
              <a:solidFill>
                <a:schemeClr val="bg2">
                  <a:lumMod val="50000"/>
                </a:schemeClr>
              </a:solidFill>
            </a:rPr>
            <a:t>Ljubav i pripadanje</a:t>
          </a:r>
          <a:endParaRPr lang="en-AU" dirty="0">
            <a:solidFill>
              <a:schemeClr val="bg2">
                <a:lumMod val="50000"/>
              </a:schemeClr>
            </a:solidFill>
          </a:endParaRPr>
        </a:p>
      </dgm:t>
    </dgm:pt>
    <dgm:pt modelId="{F3245F99-9EFF-442C-AED5-DEA4759F9E13}" type="parTrans" cxnId="{410B8B65-C8F8-437F-BC20-1A18187E7794}">
      <dgm:prSet/>
      <dgm:spPr/>
      <dgm:t>
        <a:bodyPr/>
        <a:lstStyle/>
        <a:p>
          <a:endParaRPr lang="en-AU"/>
        </a:p>
      </dgm:t>
    </dgm:pt>
    <dgm:pt modelId="{BC011495-A579-4983-BF26-239550F175FB}" type="sibTrans" cxnId="{410B8B65-C8F8-437F-BC20-1A18187E7794}">
      <dgm:prSet/>
      <dgm:spPr/>
      <dgm:t>
        <a:bodyPr/>
        <a:lstStyle/>
        <a:p>
          <a:endParaRPr lang="en-AU"/>
        </a:p>
      </dgm:t>
    </dgm:pt>
    <dgm:pt modelId="{E818075A-5E86-4FB4-9B9F-5798894B3DCA}">
      <dgm:prSet phldrT="[Text]"/>
      <dgm:spPr>
        <a:solidFill>
          <a:srgbClr val="0070C0"/>
        </a:solidFill>
      </dgm:spPr>
      <dgm:t>
        <a:bodyPr/>
        <a:lstStyle/>
        <a:p>
          <a:r>
            <a:rPr lang="hr-HR" dirty="0" smtClean="0"/>
            <a:t>Moć</a:t>
          </a:r>
          <a:endParaRPr lang="en-AU" dirty="0"/>
        </a:p>
      </dgm:t>
    </dgm:pt>
    <dgm:pt modelId="{AC48F263-A5C2-4CA7-AB1B-5CE455C399FA}" type="parTrans" cxnId="{8E8CF9BD-8997-4B03-AE4D-17CF65101A25}">
      <dgm:prSet/>
      <dgm:spPr/>
      <dgm:t>
        <a:bodyPr/>
        <a:lstStyle/>
        <a:p>
          <a:endParaRPr lang="en-AU"/>
        </a:p>
      </dgm:t>
    </dgm:pt>
    <dgm:pt modelId="{F8EC3CF9-1E14-42D7-B7B2-6841F24D7F00}" type="sibTrans" cxnId="{8E8CF9BD-8997-4B03-AE4D-17CF65101A25}">
      <dgm:prSet/>
      <dgm:spPr/>
      <dgm:t>
        <a:bodyPr/>
        <a:lstStyle/>
        <a:p>
          <a:endParaRPr lang="en-AU"/>
        </a:p>
      </dgm:t>
    </dgm:pt>
    <dgm:pt modelId="{DF1D824F-0CA5-41C9-B036-5980BE245A6C}">
      <dgm:prSet phldrT="[Text]"/>
      <dgm:spPr>
        <a:solidFill>
          <a:srgbClr val="7030A0"/>
        </a:solidFill>
      </dgm:spPr>
      <dgm:t>
        <a:bodyPr/>
        <a:lstStyle/>
        <a:p>
          <a:r>
            <a:rPr lang="hr-HR" dirty="0" smtClean="0"/>
            <a:t>Sloboda</a:t>
          </a:r>
          <a:endParaRPr lang="en-AU" dirty="0"/>
        </a:p>
      </dgm:t>
    </dgm:pt>
    <dgm:pt modelId="{7FD5B14A-5D9F-4A5D-8DF1-D5721557680A}" type="parTrans" cxnId="{7A8C4E84-824A-4321-A161-F042F32A9DB5}">
      <dgm:prSet/>
      <dgm:spPr/>
      <dgm:t>
        <a:bodyPr/>
        <a:lstStyle/>
        <a:p>
          <a:endParaRPr lang="en-AU"/>
        </a:p>
      </dgm:t>
    </dgm:pt>
    <dgm:pt modelId="{72E2F8EB-F9C6-48A4-91DC-6DE5E6552287}" type="sibTrans" cxnId="{7A8C4E84-824A-4321-A161-F042F32A9DB5}">
      <dgm:prSet/>
      <dgm:spPr/>
      <dgm:t>
        <a:bodyPr/>
        <a:lstStyle/>
        <a:p>
          <a:endParaRPr lang="en-AU"/>
        </a:p>
      </dgm:t>
    </dgm:pt>
    <dgm:pt modelId="{7407FDDC-4A55-4389-9453-BEC45626798F}">
      <dgm:prSet phldrT="[Text]"/>
      <dgm:spPr>
        <a:solidFill>
          <a:srgbClr val="FF0000"/>
        </a:solidFill>
      </dgm:spPr>
      <dgm:t>
        <a:bodyPr/>
        <a:lstStyle/>
        <a:p>
          <a:r>
            <a:rPr lang="hr-HR" dirty="0" smtClean="0"/>
            <a:t>Zabava</a:t>
          </a:r>
          <a:endParaRPr lang="en-AU" dirty="0"/>
        </a:p>
      </dgm:t>
    </dgm:pt>
    <dgm:pt modelId="{3061975B-8CAD-4610-98BA-E98056CCC69A}" type="parTrans" cxnId="{0BA8649A-FD97-47D2-9298-48D5AD2643EC}">
      <dgm:prSet/>
      <dgm:spPr/>
      <dgm:t>
        <a:bodyPr/>
        <a:lstStyle/>
        <a:p>
          <a:endParaRPr lang="en-AU"/>
        </a:p>
      </dgm:t>
    </dgm:pt>
    <dgm:pt modelId="{87B1A88C-423B-4F26-AAE6-C02288C5EC9E}" type="sibTrans" cxnId="{0BA8649A-FD97-47D2-9298-48D5AD2643EC}">
      <dgm:prSet/>
      <dgm:spPr/>
      <dgm:t>
        <a:bodyPr/>
        <a:lstStyle/>
        <a:p>
          <a:endParaRPr lang="en-AU"/>
        </a:p>
      </dgm:t>
    </dgm:pt>
    <dgm:pt modelId="{7540223C-7853-4BA1-9E6F-466B0DADEC36}">
      <dgm:prSet phldrT="[Text]"/>
      <dgm:spPr>
        <a:solidFill>
          <a:srgbClr val="00B050"/>
        </a:solidFill>
      </dgm:spPr>
      <dgm:t>
        <a:bodyPr/>
        <a:lstStyle/>
        <a:p>
          <a:r>
            <a:rPr lang="hr-HR" dirty="0" smtClean="0"/>
            <a:t>Preživljavanje</a:t>
          </a:r>
          <a:endParaRPr lang="en-AU" dirty="0"/>
        </a:p>
      </dgm:t>
    </dgm:pt>
    <dgm:pt modelId="{4448DC77-9CAD-4CC6-BFFB-1EA84F0B371E}" type="parTrans" cxnId="{399FF7B6-3120-4959-8E24-95084177B739}">
      <dgm:prSet/>
      <dgm:spPr/>
      <dgm:t>
        <a:bodyPr/>
        <a:lstStyle/>
        <a:p>
          <a:endParaRPr lang="en-AU"/>
        </a:p>
      </dgm:t>
    </dgm:pt>
    <dgm:pt modelId="{4A92DFBF-FA1D-4B69-B5AA-00773FAE65B4}" type="sibTrans" cxnId="{399FF7B6-3120-4959-8E24-95084177B739}">
      <dgm:prSet/>
      <dgm:spPr/>
      <dgm:t>
        <a:bodyPr/>
        <a:lstStyle/>
        <a:p>
          <a:endParaRPr lang="en-AU"/>
        </a:p>
      </dgm:t>
    </dgm:pt>
    <dgm:pt modelId="{043AC8E4-9E51-458F-A180-2CEBC77B4845}" type="pres">
      <dgm:prSet presAssocID="{99BA7171-6BA5-4308-A352-6FA2FD4635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0BA8F107-5459-48C6-B336-4F963CE62D9A}" type="pres">
      <dgm:prSet presAssocID="{03A0EDA3-90E1-4C72-B0BC-D972DFC48DF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1C79EEC-9A5F-4DE6-865C-C54CBB70A27C}" type="pres">
      <dgm:prSet presAssocID="{BC011495-A579-4983-BF26-239550F175FB}" presName="sibTrans" presStyleLbl="sibTrans2D1" presStyleIdx="0" presStyleCnt="5" custAng="3240000"/>
      <dgm:spPr>
        <a:prstGeom prst="diagStripe">
          <a:avLst/>
        </a:prstGeom>
      </dgm:spPr>
      <dgm:t>
        <a:bodyPr/>
        <a:lstStyle/>
        <a:p>
          <a:endParaRPr lang="en-AU"/>
        </a:p>
      </dgm:t>
    </dgm:pt>
    <dgm:pt modelId="{75386B94-E8CF-47B9-A16C-1AA7CC1D4F2C}" type="pres">
      <dgm:prSet presAssocID="{BC011495-A579-4983-BF26-239550F175FB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1AFB462F-A4EE-4CA6-80C5-CB928FBEE715}" type="pres">
      <dgm:prSet presAssocID="{E818075A-5E86-4FB4-9B9F-5798894B3DCA}" presName="node" presStyleLbl="node1" presStyleIdx="1" presStyleCnt="5" custRadScaleRad="100643" custRadScaleInc="-44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FDC6432-CA80-478B-A0CB-3DC785739D9F}" type="pres">
      <dgm:prSet presAssocID="{F8EC3CF9-1E14-42D7-B7B2-6841F24D7F00}" presName="sibTrans" presStyleLbl="sibTrans2D1" presStyleIdx="1" presStyleCnt="5" custAng="3602443"/>
      <dgm:spPr>
        <a:prstGeom prst="diagStripe">
          <a:avLst/>
        </a:prstGeom>
      </dgm:spPr>
      <dgm:t>
        <a:bodyPr/>
        <a:lstStyle/>
        <a:p>
          <a:endParaRPr lang="en-AU"/>
        </a:p>
      </dgm:t>
    </dgm:pt>
    <dgm:pt modelId="{B8633A2B-C4EF-483C-A617-209DDF842D02}" type="pres">
      <dgm:prSet presAssocID="{F8EC3CF9-1E14-42D7-B7B2-6841F24D7F00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68CB9FC3-6FD7-492D-A814-ACE3F50CB063}" type="pres">
      <dgm:prSet presAssocID="{DF1D824F-0CA5-41C9-B036-5980BE245A6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B4BB3E1-A14C-453F-A961-71F4626A51F0}" type="pres">
      <dgm:prSet presAssocID="{72E2F8EB-F9C6-48A4-91DC-6DE5E6552287}" presName="sibTrans" presStyleLbl="sibTrans2D1" presStyleIdx="2" presStyleCnt="5" custAng="3412788"/>
      <dgm:spPr>
        <a:prstGeom prst="diagStripe">
          <a:avLst/>
        </a:prstGeom>
      </dgm:spPr>
      <dgm:t>
        <a:bodyPr/>
        <a:lstStyle/>
        <a:p>
          <a:endParaRPr lang="en-AU"/>
        </a:p>
      </dgm:t>
    </dgm:pt>
    <dgm:pt modelId="{FE8CC529-FA93-44F0-9D30-845FB5CA7CB3}" type="pres">
      <dgm:prSet presAssocID="{72E2F8EB-F9C6-48A4-91DC-6DE5E6552287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980B83B8-24BB-46E9-A9DA-41894C3D79CA}" type="pres">
      <dgm:prSet presAssocID="{7407FDDC-4A55-4389-9453-BEC4562679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965728E-75BF-4141-832E-DD7053F18FDF}" type="pres">
      <dgm:prSet presAssocID="{87B1A88C-423B-4F26-AAE6-C02288C5EC9E}" presName="sibTrans" presStyleLbl="sibTrans2D1" presStyleIdx="3" presStyleCnt="5" custAng="2107478"/>
      <dgm:spPr>
        <a:prstGeom prst="diagStripe">
          <a:avLst/>
        </a:prstGeom>
      </dgm:spPr>
      <dgm:t>
        <a:bodyPr/>
        <a:lstStyle/>
        <a:p>
          <a:endParaRPr lang="en-AU"/>
        </a:p>
      </dgm:t>
    </dgm:pt>
    <dgm:pt modelId="{F4D83263-53F1-47B5-84A9-A644BC28CAF0}" type="pres">
      <dgm:prSet presAssocID="{87B1A88C-423B-4F26-AAE6-C02288C5EC9E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ACB3A72C-5AC0-406C-B8D0-ECA479DFEA18}" type="pres">
      <dgm:prSet presAssocID="{7540223C-7853-4BA1-9E6F-466B0DADEC3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6E91703-885D-40F5-8B9D-22FF46D23A86}" type="pres">
      <dgm:prSet presAssocID="{4A92DFBF-FA1D-4B69-B5AA-00773FAE65B4}" presName="sibTrans" presStyleLbl="sibTrans2D1" presStyleIdx="4" presStyleCnt="5" custAng="2467231"/>
      <dgm:spPr>
        <a:prstGeom prst="diagStripe">
          <a:avLst/>
        </a:prstGeom>
      </dgm:spPr>
      <dgm:t>
        <a:bodyPr/>
        <a:lstStyle/>
        <a:p>
          <a:endParaRPr lang="en-AU"/>
        </a:p>
      </dgm:t>
    </dgm:pt>
    <dgm:pt modelId="{E85FCA89-80B5-4784-9477-A8E6DDA1EE6B}" type="pres">
      <dgm:prSet presAssocID="{4A92DFBF-FA1D-4B69-B5AA-00773FAE65B4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EB4E5C21-0662-4DC7-AB80-3CD953A98AD1}" type="presOf" srcId="{87B1A88C-423B-4F26-AAE6-C02288C5EC9E}" destId="{0965728E-75BF-4141-832E-DD7053F18FDF}" srcOrd="0" destOrd="0" presId="urn:microsoft.com/office/officeart/2005/8/layout/cycle2"/>
    <dgm:cxn modelId="{CF3421BD-ED5B-44BF-8A18-33CA3208F287}" type="presOf" srcId="{F8EC3CF9-1E14-42D7-B7B2-6841F24D7F00}" destId="{B8633A2B-C4EF-483C-A617-209DDF842D02}" srcOrd="1" destOrd="0" presId="urn:microsoft.com/office/officeart/2005/8/layout/cycle2"/>
    <dgm:cxn modelId="{03F9A235-6CB0-491F-932B-49D522AF7B2B}" type="presOf" srcId="{E818075A-5E86-4FB4-9B9F-5798894B3DCA}" destId="{1AFB462F-A4EE-4CA6-80C5-CB928FBEE715}" srcOrd="0" destOrd="0" presId="urn:microsoft.com/office/officeart/2005/8/layout/cycle2"/>
    <dgm:cxn modelId="{8E8CF9BD-8997-4B03-AE4D-17CF65101A25}" srcId="{99BA7171-6BA5-4308-A352-6FA2FD4635C7}" destId="{E818075A-5E86-4FB4-9B9F-5798894B3DCA}" srcOrd="1" destOrd="0" parTransId="{AC48F263-A5C2-4CA7-AB1B-5CE455C399FA}" sibTransId="{F8EC3CF9-1E14-42D7-B7B2-6841F24D7F00}"/>
    <dgm:cxn modelId="{94ED4E70-8425-4945-87CB-7023FF6A023F}" type="presOf" srcId="{DF1D824F-0CA5-41C9-B036-5980BE245A6C}" destId="{68CB9FC3-6FD7-492D-A814-ACE3F50CB063}" srcOrd="0" destOrd="0" presId="urn:microsoft.com/office/officeart/2005/8/layout/cycle2"/>
    <dgm:cxn modelId="{564FBAF9-A83B-4509-B6F4-136D8F3A2151}" type="presOf" srcId="{BC011495-A579-4983-BF26-239550F175FB}" destId="{75386B94-E8CF-47B9-A16C-1AA7CC1D4F2C}" srcOrd="1" destOrd="0" presId="urn:microsoft.com/office/officeart/2005/8/layout/cycle2"/>
    <dgm:cxn modelId="{0BA8649A-FD97-47D2-9298-48D5AD2643EC}" srcId="{99BA7171-6BA5-4308-A352-6FA2FD4635C7}" destId="{7407FDDC-4A55-4389-9453-BEC45626798F}" srcOrd="3" destOrd="0" parTransId="{3061975B-8CAD-4610-98BA-E98056CCC69A}" sibTransId="{87B1A88C-423B-4F26-AAE6-C02288C5EC9E}"/>
    <dgm:cxn modelId="{89B5D937-0F51-403B-A42F-4513BDAE75CC}" type="presOf" srcId="{99BA7171-6BA5-4308-A352-6FA2FD4635C7}" destId="{043AC8E4-9E51-458F-A180-2CEBC77B4845}" srcOrd="0" destOrd="0" presId="urn:microsoft.com/office/officeart/2005/8/layout/cycle2"/>
    <dgm:cxn modelId="{11D56D82-9A4F-48B4-8A7A-296803831D5F}" type="presOf" srcId="{87B1A88C-423B-4F26-AAE6-C02288C5EC9E}" destId="{F4D83263-53F1-47B5-84A9-A644BC28CAF0}" srcOrd="1" destOrd="0" presId="urn:microsoft.com/office/officeart/2005/8/layout/cycle2"/>
    <dgm:cxn modelId="{AF832BAB-28B5-4100-A167-3701B350671C}" type="presOf" srcId="{4A92DFBF-FA1D-4B69-B5AA-00773FAE65B4}" destId="{E6E91703-885D-40F5-8B9D-22FF46D23A86}" srcOrd="0" destOrd="0" presId="urn:microsoft.com/office/officeart/2005/8/layout/cycle2"/>
    <dgm:cxn modelId="{0894EF40-81F0-42B6-9FDC-3A02C3A341E2}" type="presOf" srcId="{7540223C-7853-4BA1-9E6F-466B0DADEC36}" destId="{ACB3A72C-5AC0-406C-B8D0-ECA479DFEA18}" srcOrd="0" destOrd="0" presId="urn:microsoft.com/office/officeart/2005/8/layout/cycle2"/>
    <dgm:cxn modelId="{673EAEDE-36C7-4740-9368-9A51F3D5DE90}" type="presOf" srcId="{7407FDDC-4A55-4389-9453-BEC45626798F}" destId="{980B83B8-24BB-46E9-A9DA-41894C3D79CA}" srcOrd="0" destOrd="0" presId="urn:microsoft.com/office/officeart/2005/8/layout/cycle2"/>
    <dgm:cxn modelId="{26EA743E-3F88-4818-9387-68590B5776EC}" type="presOf" srcId="{4A92DFBF-FA1D-4B69-B5AA-00773FAE65B4}" destId="{E85FCA89-80B5-4784-9477-A8E6DDA1EE6B}" srcOrd="1" destOrd="0" presId="urn:microsoft.com/office/officeart/2005/8/layout/cycle2"/>
    <dgm:cxn modelId="{36FFF3E8-0809-4956-A134-942FFD44463C}" type="presOf" srcId="{72E2F8EB-F9C6-48A4-91DC-6DE5E6552287}" destId="{FE8CC529-FA93-44F0-9D30-845FB5CA7CB3}" srcOrd="1" destOrd="0" presId="urn:microsoft.com/office/officeart/2005/8/layout/cycle2"/>
    <dgm:cxn modelId="{7A8C4E84-824A-4321-A161-F042F32A9DB5}" srcId="{99BA7171-6BA5-4308-A352-6FA2FD4635C7}" destId="{DF1D824F-0CA5-41C9-B036-5980BE245A6C}" srcOrd="2" destOrd="0" parTransId="{7FD5B14A-5D9F-4A5D-8DF1-D5721557680A}" sibTransId="{72E2F8EB-F9C6-48A4-91DC-6DE5E6552287}"/>
    <dgm:cxn modelId="{CB3D0D40-D24A-48DB-BDAD-2546B174F31D}" type="presOf" srcId="{72E2F8EB-F9C6-48A4-91DC-6DE5E6552287}" destId="{8B4BB3E1-A14C-453F-A961-71F4626A51F0}" srcOrd="0" destOrd="0" presId="urn:microsoft.com/office/officeart/2005/8/layout/cycle2"/>
    <dgm:cxn modelId="{410B8B65-C8F8-437F-BC20-1A18187E7794}" srcId="{99BA7171-6BA5-4308-A352-6FA2FD4635C7}" destId="{03A0EDA3-90E1-4C72-B0BC-D972DFC48DFE}" srcOrd="0" destOrd="0" parTransId="{F3245F99-9EFF-442C-AED5-DEA4759F9E13}" sibTransId="{BC011495-A579-4983-BF26-239550F175FB}"/>
    <dgm:cxn modelId="{71725994-88EC-4D38-8D6D-5E3F601EF672}" type="presOf" srcId="{BC011495-A579-4983-BF26-239550F175FB}" destId="{31C79EEC-9A5F-4DE6-865C-C54CBB70A27C}" srcOrd="0" destOrd="0" presId="urn:microsoft.com/office/officeart/2005/8/layout/cycle2"/>
    <dgm:cxn modelId="{399FF7B6-3120-4959-8E24-95084177B739}" srcId="{99BA7171-6BA5-4308-A352-6FA2FD4635C7}" destId="{7540223C-7853-4BA1-9E6F-466B0DADEC36}" srcOrd="4" destOrd="0" parTransId="{4448DC77-9CAD-4CC6-BFFB-1EA84F0B371E}" sibTransId="{4A92DFBF-FA1D-4B69-B5AA-00773FAE65B4}"/>
    <dgm:cxn modelId="{29661AE3-24CD-40B3-B01C-51B35CD0A43B}" type="presOf" srcId="{03A0EDA3-90E1-4C72-B0BC-D972DFC48DFE}" destId="{0BA8F107-5459-48C6-B336-4F963CE62D9A}" srcOrd="0" destOrd="0" presId="urn:microsoft.com/office/officeart/2005/8/layout/cycle2"/>
    <dgm:cxn modelId="{CD461191-DF49-423F-ABED-2E76071DD5B1}" type="presOf" srcId="{F8EC3CF9-1E14-42D7-B7B2-6841F24D7F00}" destId="{3FDC6432-CA80-478B-A0CB-3DC785739D9F}" srcOrd="0" destOrd="0" presId="urn:microsoft.com/office/officeart/2005/8/layout/cycle2"/>
    <dgm:cxn modelId="{F7A10EE2-E3F1-4A0A-95CE-30357B029D26}" type="presParOf" srcId="{043AC8E4-9E51-458F-A180-2CEBC77B4845}" destId="{0BA8F107-5459-48C6-B336-4F963CE62D9A}" srcOrd="0" destOrd="0" presId="urn:microsoft.com/office/officeart/2005/8/layout/cycle2"/>
    <dgm:cxn modelId="{F3F997C6-93CD-4534-AAB3-409367C71BEF}" type="presParOf" srcId="{043AC8E4-9E51-458F-A180-2CEBC77B4845}" destId="{31C79EEC-9A5F-4DE6-865C-C54CBB70A27C}" srcOrd="1" destOrd="0" presId="urn:microsoft.com/office/officeart/2005/8/layout/cycle2"/>
    <dgm:cxn modelId="{17347002-C9C8-4B14-A41B-3E332FD4C72E}" type="presParOf" srcId="{31C79EEC-9A5F-4DE6-865C-C54CBB70A27C}" destId="{75386B94-E8CF-47B9-A16C-1AA7CC1D4F2C}" srcOrd="0" destOrd="0" presId="urn:microsoft.com/office/officeart/2005/8/layout/cycle2"/>
    <dgm:cxn modelId="{ECF95EB7-32D1-4E1E-9CEC-0E87B264769A}" type="presParOf" srcId="{043AC8E4-9E51-458F-A180-2CEBC77B4845}" destId="{1AFB462F-A4EE-4CA6-80C5-CB928FBEE715}" srcOrd="2" destOrd="0" presId="urn:microsoft.com/office/officeart/2005/8/layout/cycle2"/>
    <dgm:cxn modelId="{2926EC2F-9B06-4C43-942A-65B96ED9F449}" type="presParOf" srcId="{043AC8E4-9E51-458F-A180-2CEBC77B4845}" destId="{3FDC6432-CA80-478B-A0CB-3DC785739D9F}" srcOrd="3" destOrd="0" presId="urn:microsoft.com/office/officeart/2005/8/layout/cycle2"/>
    <dgm:cxn modelId="{E4378686-1FBE-4600-B2F4-3220EF0C1900}" type="presParOf" srcId="{3FDC6432-CA80-478B-A0CB-3DC785739D9F}" destId="{B8633A2B-C4EF-483C-A617-209DDF842D02}" srcOrd="0" destOrd="0" presId="urn:microsoft.com/office/officeart/2005/8/layout/cycle2"/>
    <dgm:cxn modelId="{9C51D5CA-ADEC-4BCC-ABA4-C9AAB974C7EC}" type="presParOf" srcId="{043AC8E4-9E51-458F-A180-2CEBC77B4845}" destId="{68CB9FC3-6FD7-492D-A814-ACE3F50CB063}" srcOrd="4" destOrd="0" presId="urn:microsoft.com/office/officeart/2005/8/layout/cycle2"/>
    <dgm:cxn modelId="{1CA7F3F0-214F-4578-9AB9-2441D0C20346}" type="presParOf" srcId="{043AC8E4-9E51-458F-A180-2CEBC77B4845}" destId="{8B4BB3E1-A14C-453F-A961-71F4626A51F0}" srcOrd="5" destOrd="0" presId="urn:microsoft.com/office/officeart/2005/8/layout/cycle2"/>
    <dgm:cxn modelId="{74132A6B-525F-4270-B6C0-1358797F386B}" type="presParOf" srcId="{8B4BB3E1-A14C-453F-A961-71F4626A51F0}" destId="{FE8CC529-FA93-44F0-9D30-845FB5CA7CB3}" srcOrd="0" destOrd="0" presId="urn:microsoft.com/office/officeart/2005/8/layout/cycle2"/>
    <dgm:cxn modelId="{2DE4C524-6610-4FAD-9378-A41233934B62}" type="presParOf" srcId="{043AC8E4-9E51-458F-A180-2CEBC77B4845}" destId="{980B83B8-24BB-46E9-A9DA-41894C3D79CA}" srcOrd="6" destOrd="0" presId="urn:microsoft.com/office/officeart/2005/8/layout/cycle2"/>
    <dgm:cxn modelId="{C7CA2B26-8B2C-4E42-A8F2-778B8C7F21DD}" type="presParOf" srcId="{043AC8E4-9E51-458F-A180-2CEBC77B4845}" destId="{0965728E-75BF-4141-832E-DD7053F18FDF}" srcOrd="7" destOrd="0" presId="urn:microsoft.com/office/officeart/2005/8/layout/cycle2"/>
    <dgm:cxn modelId="{70593F76-0A8D-4A30-8130-7CB5D87475EE}" type="presParOf" srcId="{0965728E-75BF-4141-832E-DD7053F18FDF}" destId="{F4D83263-53F1-47B5-84A9-A644BC28CAF0}" srcOrd="0" destOrd="0" presId="urn:microsoft.com/office/officeart/2005/8/layout/cycle2"/>
    <dgm:cxn modelId="{0C4854E3-7E67-493C-88A0-5ECAF6DB13F0}" type="presParOf" srcId="{043AC8E4-9E51-458F-A180-2CEBC77B4845}" destId="{ACB3A72C-5AC0-406C-B8D0-ECA479DFEA18}" srcOrd="8" destOrd="0" presId="urn:microsoft.com/office/officeart/2005/8/layout/cycle2"/>
    <dgm:cxn modelId="{8B3DC8A9-0815-434D-A371-A3E0A2BA16BE}" type="presParOf" srcId="{043AC8E4-9E51-458F-A180-2CEBC77B4845}" destId="{E6E91703-885D-40F5-8B9D-22FF46D23A86}" srcOrd="9" destOrd="0" presId="urn:microsoft.com/office/officeart/2005/8/layout/cycle2"/>
    <dgm:cxn modelId="{7438849E-1036-49C6-B3CE-34CC94698115}" type="presParOf" srcId="{E6E91703-885D-40F5-8B9D-22FF46D23A86}" destId="{E85FCA89-80B5-4784-9477-A8E6DDA1EE6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8F107-5459-48C6-B336-4F963CE62D9A}">
      <dsp:nvSpPr>
        <dsp:cNvPr id="0" name=""/>
        <dsp:cNvSpPr/>
      </dsp:nvSpPr>
      <dsp:spPr>
        <a:xfrm>
          <a:off x="3149575" y="433"/>
          <a:ext cx="1320849" cy="1320849"/>
        </a:xfrm>
        <a:prstGeom prst="ellipse">
          <a:avLst/>
        </a:prstGeom>
        <a:solidFill>
          <a:srgbClr val="FFFF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chemeClr val="bg2">
                  <a:lumMod val="50000"/>
                </a:schemeClr>
              </a:solidFill>
            </a:rPr>
            <a:t>Ljubav i pripadanje</a:t>
          </a:r>
          <a:endParaRPr lang="en-AU" sz="1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343009" y="193867"/>
        <a:ext cx="933981" cy="933981"/>
      </dsp:txXfrm>
    </dsp:sp>
    <dsp:sp modelId="{31C79EEC-9A5F-4DE6-865C-C54CBB70A27C}">
      <dsp:nvSpPr>
        <dsp:cNvPr id="0" name=""/>
        <dsp:cNvSpPr/>
      </dsp:nvSpPr>
      <dsp:spPr>
        <a:xfrm rot="5380019">
          <a:off x="4432336" y="1011082"/>
          <a:ext cx="352424" cy="445786"/>
        </a:xfrm>
        <a:prstGeom prst="diagStrip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/>
        </a:p>
      </dsp:txBody>
      <dsp:txXfrm>
        <a:off x="4484892" y="1047376"/>
        <a:ext cx="246697" cy="267472"/>
      </dsp:txXfrm>
    </dsp:sp>
    <dsp:sp modelId="{1AFB462F-A4EE-4CA6-80C5-CB928FBEE715}">
      <dsp:nvSpPr>
        <dsp:cNvPr id="0" name=""/>
        <dsp:cNvSpPr/>
      </dsp:nvSpPr>
      <dsp:spPr>
        <a:xfrm>
          <a:off x="4762879" y="1158300"/>
          <a:ext cx="1320849" cy="1320849"/>
        </a:xfrm>
        <a:prstGeom prst="ellipse">
          <a:avLst/>
        </a:prstGeom>
        <a:solidFill>
          <a:srgbClr val="0070C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Moć</a:t>
          </a:r>
          <a:endParaRPr lang="en-AU" sz="1100" kern="1200" dirty="0"/>
        </a:p>
      </dsp:txBody>
      <dsp:txXfrm>
        <a:off x="4956313" y="1351734"/>
        <a:ext cx="933981" cy="933981"/>
      </dsp:txXfrm>
    </dsp:sp>
    <dsp:sp modelId="{3FDC6432-CA80-478B-A0CB-3DC785739D9F}">
      <dsp:nvSpPr>
        <dsp:cNvPr id="0" name=""/>
        <dsp:cNvSpPr/>
      </dsp:nvSpPr>
      <dsp:spPr>
        <a:xfrm rot="10092789">
          <a:off x="4937373" y="2533236"/>
          <a:ext cx="356454" cy="445786"/>
        </a:xfrm>
        <a:prstGeom prst="diagStrip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/>
        </a:p>
      </dsp:txBody>
      <dsp:txXfrm rot="10800000">
        <a:off x="5043182" y="2611471"/>
        <a:ext cx="249518" cy="267472"/>
      </dsp:txXfrm>
    </dsp:sp>
    <dsp:sp modelId="{68CB9FC3-6FD7-492D-A814-ACE3F50CB063}">
      <dsp:nvSpPr>
        <dsp:cNvPr id="0" name=""/>
        <dsp:cNvSpPr/>
      </dsp:nvSpPr>
      <dsp:spPr>
        <a:xfrm>
          <a:off x="4141180" y="3052280"/>
          <a:ext cx="1320849" cy="1320849"/>
        </a:xfrm>
        <a:prstGeom prst="ellipse">
          <a:avLst/>
        </a:prstGeom>
        <a:solidFill>
          <a:srgbClr val="7030A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Sloboda</a:t>
          </a:r>
          <a:endParaRPr lang="en-AU" sz="1100" kern="1200" dirty="0"/>
        </a:p>
      </dsp:txBody>
      <dsp:txXfrm>
        <a:off x="4334614" y="3245714"/>
        <a:ext cx="933981" cy="933981"/>
      </dsp:txXfrm>
    </dsp:sp>
    <dsp:sp modelId="{8B4BB3E1-A14C-453F-A961-71F4626A51F0}">
      <dsp:nvSpPr>
        <dsp:cNvPr id="0" name=""/>
        <dsp:cNvSpPr/>
      </dsp:nvSpPr>
      <dsp:spPr>
        <a:xfrm rot="14212788">
          <a:off x="3644409" y="3489811"/>
          <a:ext cx="351051" cy="445786"/>
        </a:xfrm>
        <a:prstGeom prst="diagStrip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/>
        </a:p>
      </dsp:txBody>
      <dsp:txXfrm rot="10800000">
        <a:off x="3725838" y="3623070"/>
        <a:ext cx="245736" cy="267472"/>
      </dsp:txXfrm>
    </dsp:sp>
    <dsp:sp modelId="{980B83B8-24BB-46E9-A9DA-41894C3D79CA}">
      <dsp:nvSpPr>
        <dsp:cNvPr id="0" name=""/>
        <dsp:cNvSpPr/>
      </dsp:nvSpPr>
      <dsp:spPr>
        <a:xfrm>
          <a:off x="2157970" y="3052280"/>
          <a:ext cx="1320849" cy="1320849"/>
        </a:xfrm>
        <a:prstGeom prst="ellipse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Zabava</a:t>
          </a:r>
          <a:endParaRPr lang="en-AU" sz="1100" kern="1200" dirty="0"/>
        </a:p>
      </dsp:txBody>
      <dsp:txXfrm>
        <a:off x="2351404" y="3245714"/>
        <a:ext cx="933981" cy="933981"/>
      </dsp:txXfrm>
    </dsp:sp>
    <dsp:sp modelId="{0965728E-75BF-4141-832E-DD7053F18FDF}">
      <dsp:nvSpPr>
        <dsp:cNvPr id="0" name=""/>
        <dsp:cNvSpPr/>
      </dsp:nvSpPr>
      <dsp:spPr>
        <a:xfrm rot="17227478">
          <a:off x="2339516" y="2556188"/>
          <a:ext cx="351051" cy="445786"/>
        </a:xfrm>
        <a:prstGeom prst="diagStrip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/>
        </a:p>
      </dsp:txBody>
      <dsp:txXfrm rot="10800000">
        <a:off x="2376668" y="2695668"/>
        <a:ext cx="245736" cy="267472"/>
      </dsp:txXfrm>
    </dsp:sp>
    <dsp:sp modelId="{ACB3A72C-5AC0-406C-B8D0-ECA479DFEA18}">
      <dsp:nvSpPr>
        <dsp:cNvPr id="0" name=""/>
        <dsp:cNvSpPr/>
      </dsp:nvSpPr>
      <dsp:spPr>
        <a:xfrm>
          <a:off x="1545124" y="1166135"/>
          <a:ext cx="1320849" cy="1320849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Preživljavanje</a:t>
          </a:r>
          <a:endParaRPr lang="en-AU" sz="1100" kern="1200" dirty="0"/>
        </a:p>
      </dsp:txBody>
      <dsp:txXfrm>
        <a:off x="1738558" y="1359569"/>
        <a:ext cx="933981" cy="933981"/>
      </dsp:txXfrm>
    </dsp:sp>
    <dsp:sp modelId="{E6E91703-885D-40F5-8B9D-22FF46D23A86}">
      <dsp:nvSpPr>
        <dsp:cNvPr id="0" name=""/>
        <dsp:cNvSpPr/>
      </dsp:nvSpPr>
      <dsp:spPr>
        <a:xfrm rot="307231">
          <a:off x="2824211" y="1026655"/>
          <a:ext cx="351051" cy="445786"/>
        </a:xfrm>
        <a:prstGeom prst="diagStrip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900" kern="1200"/>
        </a:p>
      </dsp:txBody>
      <dsp:txXfrm>
        <a:off x="2824421" y="1111112"/>
        <a:ext cx="245736" cy="267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F596FC-B432-4522-95E0-49C3D80E3FF8}" type="datetimeFigureOut">
              <a:rPr lang="en-US"/>
              <a:pPr>
                <a:defRPr/>
              </a:pPr>
              <a:t>07-Aug-15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994FE1-1A70-4A79-80DE-9190C4494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32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5DF5FF-E148-438B-BFD1-31CF0E48045F}" type="datetimeFigureOut">
              <a:rPr lang="en-AU"/>
              <a:pPr>
                <a:defRPr/>
              </a:pPr>
              <a:t>7/08/2015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C8C0D9-AEE5-4F25-B778-207D42D2BA2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874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en-US" dirty="0" smtClean="0"/>
              <a:t>U velikoj skupini formirajte malene, neka svatko podijeli jedan odgovor</a:t>
            </a:r>
            <a:r>
              <a:rPr lang="en-AU" altLang="en-US" dirty="0" smtClean="0"/>
              <a:t>.  </a:t>
            </a:r>
            <a:r>
              <a:rPr lang="hr-HR" altLang="en-US" dirty="0" smtClean="0"/>
              <a:t>U skupinama do </a:t>
            </a:r>
            <a:r>
              <a:rPr lang="en-AU" altLang="en-US" dirty="0" smtClean="0"/>
              <a:t>8 </a:t>
            </a:r>
            <a:r>
              <a:rPr lang="hr-HR" altLang="en-US" dirty="0" smtClean="0"/>
              <a:t>svi stignu podijelliti</a:t>
            </a:r>
            <a:r>
              <a:rPr lang="en-AU" altLang="en-US" dirty="0" smtClean="0"/>
              <a:t>. </a:t>
            </a:r>
            <a:r>
              <a:rPr lang="hr-HR" altLang="en-US" dirty="0" smtClean="0"/>
              <a:t>Ako imate puno malih skupina, odvojite nekoliko zdjelica s </a:t>
            </a:r>
            <a:r>
              <a:rPr lang="en-AU" altLang="en-US" dirty="0" smtClean="0"/>
              <a:t>M&amp;M</a:t>
            </a:r>
            <a:r>
              <a:rPr lang="hr-HR" altLang="en-US" dirty="0" smtClean="0"/>
              <a:t>-ovima, koje mogu biti na stolu ili ispred skupina</a:t>
            </a:r>
            <a:r>
              <a:rPr lang="en-AU" altLang="en-US" dirty="0" smtClean="0"/>
              <a:t>. </a:t>
            </a:r>
            <a:r>
              <a:rPr lang="hr-HR" altLang="en-US" dirty="0" smtClean="0"/>
              <a:t>Sljedećih nekoliko slajdova </a:t>
            </a:r>
            <a:r>
              <a:rPr lang="hr-HR" altLang="en-US" smtClean="0"/>
              <a:t>otkriva </a:t>
            </a:r>
            <a:r>
              <a:rPr lang="hr-HR" altLang="en-US" smtClean="0"/>
              <a:t>između </a:t>
            </a:r>
            <a:r>
              <a:rPr lang="hr-HR" altLang="en-US" dirty="0" smtClean="0"/>
              <a:t>boja i osnovnih potreba</a:t>
            </a:r>
            <a:endParaRPr lang="en-AU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75AF35-7FCB-4637-90A7-107E2ADCC2E5}" type="slidenum">
              <a:rPr lang="en-AU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en-US" smtClean="0"/>
              <a:t>Da bi se prikazao ovaj clip, on mora biti na vašem kkompjutoru.</a:t>
            </a:r>
            <a:endParaRPr lang="en-NZ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D1CF6-3FF3-402D-B151-DB9C96432AEF}" type="slidenum">
              <a:rPr lang="en-AU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AU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en-US" smtClean="0"/>
              <a:t>„Skladišti naše </a:t>
            </a:r>
            <a:r>
              <a:rPr lang="en-AU" altLang="en-US" b="1" smtClean="0"/>
              <a:t>s</a:t>
            </a:r>
            <a:r>
              <a:rPr lang="hr-HR" altLang="en-US" b="1" smtClean="0"/>
              <a:t>nove</a:t>
            </a:r>
            <a:r>
              <a:rPr lang="en-AU" altLang="en-US" smtClean="0"/>
              <a:t>, </a:t>
            </a:r>
            <a:r>
              <a:rPr lang="hr-HR" altLang="en-US" smtClean="0"/>
              <a:t>sprema naše </a:t>
            </a:r>
            <a:r>
              <a:rPr lang="en-AU" altLang="en-US" b="1" smtClean="0"/>
              <a:t>ideal</a:t>
            </a:r>
            <a:r>
              <a:rPr lang="hr-HR" altLang="en-US" b="1" smtClean="0"/>
              <a:t>e</a:t>
            </a:r>
            <a:r>
              <a:rPr lang="en-AU" altLang="en-US" smtClean="0"/>
              <a:t>, </a:t>
            </a:r>
            <a:r>
              <a:rPr lang="hr-HR" altLang="en-US" smtClean="0"/>
              <a:t>naše</a:t>
            </a:r>
            <a:r>
              <a:rPr lang="en-AU" altLang="en-US" smtClean="0"/>
              <a:t> </a:t>
            </a:r>
            <a:r>
              <a:rPr lang="hr-HR" altLang="en-US" b="1" smtClean="0"/>
              <a:t>dobro provedeno vrijeme</a:t>
            </a:r>
            <a:r>
              <a:rPr lang="en-AU" altLang="en-US" smtClean="0"/>
              <a:t>, </a:t>
            </a:r>
            <a:r>
              <a:rPr lang="hr-HR" altLang="en-US" smtClean="0"/>
              <a:t>naše</a:t>
            </a:r>
            <a:r>
              <a:rPr lang="en-AU" altLang="en-US" smtClean="0"/>
              <a:t> </a:t>
            </a:r>
            <a:r>
              <a:rPr lang="hr-HR" altLang="en-US" b="1" smtClean="0"/>
              <a:t>u</a:t>
            </a:r>
            <a:r>
              <a:rPr lang="en-AU" altLang="en-US" b="1" smtClean="0"/>
              <a:t>s</a:t>
            </a:r>
            <a:r>
              <a:rPr lang="hr-HR" altLang="en-US" b="1" smtClean="0"/>
              <a:t>pjehe</a:t>
            </a:r>
            <a:r>
              <a:rPr lang="en-AU" altLang="en-US" smtClean="0"/>
              <a:t>, </a:t>
            </a:r>
            <a:r>
              <a:rPr lang="hr-HR" altLang="en-US" b="1" smtClean="0"/>
              <a:t>ljude </a:t>
            </a:r>
            <a:r>
              <a:rPr lang="hr-HR" altLang="en-US" smtClean="0"/>
              <a:t>do kojih nam je stalo</a:t>
            </a:r>
            <a:r>
              <a:rPr lang="en-AU" altLang="en-US" smtClean="0"/>
              <a:t>.</a:t>
            </a:r>
            <a:r>
              <a:rPr lang="en-NZ" altLang="en-US" smtClean="0">
                <a:solidFill>
                  <a:schemeClr val="bg1"/>
                </a:solidFill>
              </a:rPr>
              <a:t> </a:t>
            </a:r>
            <a:r>
              <a:rPr lang="hr-HR" altLang="en-US" smtClean="0">
                <a:solidFill>
                  <a:schemeClr val="bg1"/>
                </a:solidFill>
              </a:rPr>
              <a:t>Ljude s kojima najviše želimo biti</a:t>
            </a:r>
            <a:r>
              <a:rPr lang="en-NZ" altLang="en-US" smtClean="0">
                <a:solidFill>
                  <a:schemeClr val="bg1"/>
                </a:solidFill>
              </a:rPr>
              <a:t>. </a:t>
            </a:r>
            <a:r>
              <a:rPr lang="hr-HR" altLang="en-US" smtClean="0">
                <a:solidFill>
                  <a:schemeClr val="bg1"/>
                </a:solidFill>
              </a:rPr>
              <a:t>Stvari koje želimo imati ili doživjeti</a:t>
            </a:r>
            <a:r>
              <a:rPr lang="en-NZ" altLang="en-US" smtClean="0">
                <a:solidFill>
                  <a:schemeClr val="bg1"/>
                </a:solidFill>
              </a:rPr>
              <a:t>. Ide</a:t>
            </a:r>
            <a:r>
              <a:rPr lang="hr-HR" altLang="en-US" smtClean="0">
                <a:solidFill>
                  <a:schemeClr val="bg1"/>
                </a:solidFill>
              </a:rPr>
              <a:t>je ili sustave vjerovanja koji upravljaju većinom našeg ponašanja</a:t>
            </a:r>
            <a:r>
              <a:rPr lang="en-NZ" altLang="en-US" smtClean="0">
                <a:solidFill>
                  <a:schemeClr val="bg1"/>
                </a:solidFill>
              </a:rPr>
              <a:t>.”</a:t>
            </a:r>
          </a:p>
          <a:p>
            <a:pPr eaLnBrk="1" hangingPunct="1">
              <a:spcBef>
                <a:spcPct val="0"/>
              </a:spcBef>
            </a:pPr>
            <a:r>
              <a:rPr lang="hr-HR" altLang="en-US" smtClean="0">
                <a:solidFill>
                  <a:schemeClr val="bg1"/>
                </a:solidFill>
              </a:rPr>
              <a:t>Za ovo trebate handout za svaku osobu.</a:t>
            </a:r>
            <a:endParaRPr lang="en-NZ" altLang="en-US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en-AU" altLang="en-US" smtClean="0"/>
          </a:p>
          <a:p>
            <a:pPr eaLnBrk="1" hangingPunct="1">
              <a:spcBef>
                <a:spcPct val="0"/>
              </a:spcBef>
            </a:pPr>
            <a:endParaRPr lang="en-AU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FF007A-B051-4F14-BDB2-CB4904B106AB}" type="slidenum">
              <a:rPr lang="en-AU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AU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en-US" smtClean="0"/>
              <a:t>Slično uravnotežene znači relativno sretan.</a:t>
            </a:r>
            <a:r>
              <a:rPr lang="en-AU" altLang="en-US" smtClean="0"/>
              <a:t> </a:t>
            </a:r>
            <a:r>
              <a:rPr lang="hr-HR" altLang="en-US" smtClean="0"/>
              <a:t>Postoji bezorj izbora kako zadovoljiti potrebe</a:t>
            </a:r>
            <a:r>
              <a:rPr lang="en-AU" altLang="en-US" smtClean="0"/>
              <a:t>.  </a:t>
            </a:r>
            <a:r>
              <a:rPr lang="hr-HR" altLang="en-US" smtClean="0"/>
              <a:t>Ako je neka naglašenija, možda je to jaka potreba</a:t>
            </a:r>
            <a:r>
              <a:rPr lang="en-AU" altLang="en-US" smtClean="0"/>
              <a:t>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B2C8C-A9A3-465A-B923-5230364DFC67}" type="slidenum">
              <a:rPr lang="en-AU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AU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en-US" smtClean="0"/>
              <a:t>S </a:t>
            </a:r>
            <a:r>
              <a:rPr lang="en-NZ" altLang="en-US" smtClean="0"/>
              <a:t>partner</a:t>
            </a:r>
            <a:r>
              <a:rPr lang="hr-HR" altLang="en-US" smtClean="0"/>
              <a:t>om podijeliite što ste izabrali za svoje poslijepodne. Koju želju ili više njih je to zadovoljilo</a:t>
            </a:r>
            <a:r>
              <a:rPr lang="en-NZ" altLang="en-US" smtClean="0"/>
              <a:t>? </a:t>
            </a:r>
            <a:r>
              <a:rPr lang="hr-HR" altLang="en-US" smtClean="0"/>
              <a:t>Jeste li uočili uzorak</a:t>
            </a:r>
            <a:r>
              <a:rPr lang="en-NZ" altLang="en-US" smtClean="0"/>
              <a:t>?  </a:t>
            </a:r>
            <a:r>
              <a:rPr lang="hr-HR" altLang="en-US" smtClean="0"/>
              <a:t>Jesu li potrebe ile uravnotežene, ili je neka iskočila kao dominantna</a:t>
            </a:r>
            <a:r>
              <a:rPr lang="en-NZ" altLang="en-US" smtClean="0"/>
              <a:t>? De</a:t>
            </a:r>
            <a:r>
              <a:rPr lang="hr-HR" altLang="en-US" smtClean="0"/>
              <a:t>taljno opišite vrijeme kad ste izabrali tu aktivnost</a:t>
            </a:r>
            <a:r>
              <a:rPr lang="en-NZ" altLang="en-US" smtClean="0"/>
              <a:t>. </a:t>
            </a:r>
            <a:r>
              <a:rPr lang="hr-HR" altLang="en-US" smtClean="0"/>
              <a:t>Koliko je vremena prošlo otkada ste učinili nešto takvo</a:t>
            </a:r>
            <a:r>
              <a:rPr lang="en-NZ" altLang="en-US" smtClean="0"/>
              <a:t>?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7D1458-A319-425A-85D7-A9D7144CBE41}" type="slidenum">
              <a:rPr lang="en-AU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AU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en-US" smtClean="0"/>
              <a:t>Podijeli krug potreba</a:t>
            </a: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D55DD6-A869-4D8F-9952-812CED02DEC5}" type="slidenum">
              <a:rPr lang="en-AU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AU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en-US" smtClean="0"/>
              <a:t>Pojmovi su potrebe, želje i uvjerenja</a:t>
            </a:r>
            <a:r>
              <a:rPr lang="en-NZ" altLang="en-US" smtClean="0"/>
              <a:t>.  </a:t>
            </a:r>
            <a:r>
              <a:rPr lang="hr-HR" altLang="en-US" smtClean="0"/>
              <a:t>Možete li prema boji prepoznati značenje</a:t>
            </a:r>
            <a:r>
              <a:rPr lang="en-NZ" altLang="en-US" smtClean="0"/>
              <a:t>?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9419B7-5BAA-4222-BE50-F7C32012D7AB}" type="slidenum">
              <a:rPr lang="en-AU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AU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en-US" smtClean="0"/>
              <a:t>Pričekajte kako bi dobili neku povratnu informaciju od skupine o tome što misle da to znači.</a:t>
            </a:r>
            <a:endParaRPr lang="en-NZ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957BE2-A874-4105-8A73-A05802CAAF3E}" type="slidenum">
              <a:rPr lang="en-AU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AU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en-US" smtClean="0"/>
              <a:t>Pričekajte kako bi dobili neku povratnu informaciju od skupine o tome što misle da to znači.</a:t>
            </a:r>
            <a:endParaRPr lang="en-NZ" altLang="en-US" smtClean="0"/>
          </a:p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E29159-1F9F-4A0F-8EFD-9959758685CA}" type="slidenum">
              <a:rPr lang="en-AU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AU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en-US" smtClean="0"/>
              <a:t>Pričekajte kako bi dobili neku povratnu informaciju od skupine o tome što misle da to znači.</a:t>
            </a:r>
            <a:endParaRPr lang="en-NZ" altLang="en-US" smtClean="0"/>
          </a:p>
          <a:p>
            <a:pPr eaLnBrk="1" hangingPunct="1">
              <a:spcBef>
                <a:spcPct val="0"/>
              </a:spcBef>
            </a:pPr>
            <a:endParaRPr lang="en-NZ" altLang="en-US" smtClean="0"/>
          </a:p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17D894-62D1-4F2C-AB5F-9951C6C48492}" type="slidenum">
              <a:rPr lang="en-AU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AU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en-US" smtClean="0"/>
              <a:t>Pričekajte kako bi dobili neku povratnu informaciju od skupine o tome što misle da to znači.</a:t>
            </a:r>
            <a:endParaRPr lang="en-NZ" altLang="en-US" smtClean="0"/>
          </a:p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C7EC36-B765-4097-9AE3-3E2E03DFD796}" type="slidenum">
              <a:rPr lang="en-AU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AU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en-US" smtClean="0"/>
              <a:t>Pogledajte kako povezano uče. Pričekajte kako bi dobili neku povratnu informaciju od skupine o tome što misle da to znači.</a:t>
            </a:r>
            <a:endParaRPr lang="en-NZ" altLang="en-US" smtClean="0"/>
          </a:p>
          <a:p>
            <a:pPr eaLnBrk="1" hangingPunct="1">
              <a:spcBef>
                <a:spcPct val="0"/>
              </a:spcBef>
            </a:pPr>
            <a:endParaRPr lang="en-NZ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586811-DCF5-45DD-8060-FCFAF3E15BBF}" type="slidenum">
              <a:rPr lang="en-AU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AU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r-HR" altLang="en-US" smtClean="0"/>
              <a:t>Potrebe mogu uzajamno biti u konfliktu</a:t>
            </a:r>
            <a:r>
              <a:rPr lang="en-NZ" altLang="en-US" smtClean="0"/>
              <a:t>.  </a:t>
            </a:r>
            <a:r>
              <a:rPr lang="hr-HR" altLang="en-US" smtClean="0"/>
              <a:t>Pripremite primjere</a:t>
            </a:r>
            <a:r>
              <a:rPr lang="en-NZ" altLang="en-US" smtClean="0"/>
              <a:t>.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EF12E9-0EB1-4D74-9B1E-7A3EAF7ABBD9}" type="slidenum">
              <a:rPr lang="en-AU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AU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FD03F2-6FBB-4541-98C8-6E445D31A5FC}" type="slidenum">
              <a:rPr lang="en-US" alt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  <a:ea typeface="MS PGothic" pitchFamily="34" charset="-128"/>
              </a:rPr>
              <a:t>Glasser </a:t>
            </a:r>
            <a:r>
              <a:rPr lang="hr-HR" altLang="en-US" smtClean="0">
                <a:latin typeface="Arial" charset="0"/>
                <a:ea typeface="MS PGothic" pitchFamily="34" charset="-128"/>
              </a:rPr>
              <a:t>govori o razlici između ugode i sreće</a:t>
            </a:r>
            <a:r>
              <a:rPr lang="en-US" altLang="en-US" smtClean="0">
                <a:latin typeface="Arial" charset="0"/>
                <a:ea typeface="MS PGothic" pitchFamily="34" charset="-128"/>
              </a:rPr>
              <a:t>.  </a:t>
            </a:r>
            <a:r>
              <a:rPr lang="hr-HR" altLang="en-US" smtClean="0">
                <a:latin typeface="Arial" charset="0"/>
                <a:ea typeface="MS PGothic" pitchFamily="34" charset="-128"/>
              </a:rPr>
              <a:t>Ugodu tražimo kad smo nesretni</a:t>
            </a:r>
            <a:r>
              <a:rPr lang="en-US" altLang="en-US" smtClean="0">
                <a:latin typeface="Arial" charset="0"/>
                <a:ea typeface="MS PGothic" pitchFamily="34" charset="-128"/>
              </a:rPr>
              <a:t> – </a:t>
            </a:r>
            <a:r>
              <a:rPr lang="hr-HR" altLang="en-US" smtClean="0">
                <a:latin typeface="Arial" charset="0"/>
                <a:ea typeface="MS PGothic" pitchFamily="34" charset="-128"/>
              </a:rPr>
              <a:t>najvjerojatnije nam ili nedostaje odnos s nekim, ili smo u nezadovoljavajućem odnosu</a:t>
            </a:r>
            <a:r>
              <a:rPr lang="en-US" altLang="en-US" smtClean="0">
                <a:latin typeface="Arial" charset="0"/>
                <a:ea typeface="MS PGothic" pitchFamily="34" charset="-128"/>
              </a:rPr>
              <a:t>.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charset="0"/>
                <a:ea typeface="MS PGothic" pitchFamily="34" charset="-128"/>
              </a:rPr>
              <a:t>Genetic – just as the gum tree has genetic instructions – Choice Theory states that the needs are in our genetic instructions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3A97-87DA-49FF-96EC-410A8137EE07}" type="datetime1">
              <a:rPr lang="en-AU"/>
              <a:pPr>
                <a:defRPr/>
              </a:pPr>
              <a:t>7/08/2015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97142C-CA9B-4AB9-854A-DD6DB603C7B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6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B053-E699-46DF-814C-675671D53C71}" type="datetime1">
              <a:rPr lang="en-AU"/>
              <a:pPr>
                <a:defRPr/>
              </a:pPr>
              <a:t>7/08/2015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2293-BBEA-4884-993F-99BB9A98379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301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3128A-1EF2-4A25-911C-B644DD6E21DF}" type="datetime1">
              <a:rPr lang="en-AU"/>
              <a:pPr>
                <a:defRPr/>
              </a:pPr>
              <a:t>7/08/2015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1BA96-6031-4082-9463-D4CB0F5CB46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28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6A6AD-02B1-4A36-BC35-5426B6F55157}" type="datetime1">
              <a:rPr lang="en-AU"/>
              <a:pPr>
                <a:defRPr/>
              </a:pPr>
              <a:t>7/08/2015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4DFF-0A14-48BF-9A71-CB11C78DA54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745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9F1BD-B4B2-4269-B854-ED2A761CCF70}" type="datetime1">
              <a:rPr lang="en-AU"/>
              <a:pPr>
                <a:defRPr/>
              </a:pPr>
              <a:t>7/08/2015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5F82-75FD-4882-BFB9-B8E0EEB5D2A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19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D78A3-C268-4D9F-B0A1-3B3BE6BC41BE}" type="datetime1">
              <a:rPr lang="en-AU"/>
              <a:pPr>
                <a:defRPr/>
              </a:pPr>
              <a:t>7/08/2015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76172-664F-4949-8AC7-EB0D0430853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4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86E7-020D-4CBC-A49D-55D58E8D4D37}" type="datetime1">
              <a:rPr lang="en-AU"/>
              <a:pPr>
                <a:defRPr/>
              </a:pPr>
              <a:t>7/08/2015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6F23-F9B5-4BD2-812B-2DD43D563CB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137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F2AB-5340-483C-A7CA-43FDAF442618}" type="datetime1">
              <a:rPr lang="en-AU"/>
              <a:pPr>
                <a:defRPr/>
              </a:pPr>
              <a:t>7/08/2015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0F76E-D805-4577-9DA8-7A9DA30317E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460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34A2C-513E-4B67-859D-7C64607C8E5C}" type="datetime1">
              <a:rPr lang="en-AU"/>
              <a:pPr>
                <a:defRPr/>
              </a:pPr>
              <a:t>7/08/2015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B774-15D1-48B5-942E-0D097D61D0F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426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520B-10B6-4AA6-A917-2E96D2FF7427}" type="datetime1">
              <a:rPr lang="en-AU"/>
              <a:pPr>
                <a:defRPr/>
              </a:pPr>
              <a:t>7/08/2015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7C1B-F8DC-4112-BAAB-7020BCAA0D8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88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6576-D550-4AA4-BCB6-ABE94830A09F}" type="datetime1">
              <a:rPr lang="en-AU"/>
              <a:pPr>
                <a:defRPr/>
              </a:pPr>
              <a:t>7/08/2015</a:t>
            </a:fld>
            <a:endParaRPr lang="en-A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353799-456C-4FAB-8C63-35B8F469110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35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F1F27F-96C2-46AE-BF2C-CA1E6DADFC10}" type="datetime1">
              <a:rPr lang="en-AU"/>
              <a:pPr>
                <a:defRPr/>
              </a:pPr>
              <a:t>7/08/2015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AU"/>
              <a:t>William Glasser International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6FEC67-A8A8-41D0-A1AE-54BAEF9DD76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4" r:id="rId9"/>
    <p:sldLayoutId id="2147483721" r:id="rId10"/>
    <p:sldLayoutId id="214748372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2192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400" dirty="0" smtClean="0">
                <a:solidFill>
                  <a:srgbClr val="FF0000"/>
                </a:solidFill>
              </a:rPr>
              <a:t>Otkrijte svoje osnovne potrebe, želje i uvjerenja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084513"/>
            <a:ext cx="6858000" cy="914400"/>
          </a:xfrm>
        </p:spPr>
        <p:txBody>
          <a:bodyPr rtlCol="0">
            <a:normAutofit/>
          </a:bodyPr>
          <a:lstStyle/>
          <a:p>
            <a:pPr algn="ctr" eaLnBrk="1" fontAlgn="auto" hangingPunct="1">
              <a:buFont typeface="Arial" pitchFamily="34" charset="0"/>
              <a:buNone/>
              <a:defRPr/>
            </a:pPr>
            <a:r>
              <a:rPr lang="hr-HR" dirty="0" smtClean="0">
                <a:solidFill>
                  <a:schemeClr val="tx1"/>
                </a:solidFill>
              </a:rPr>
              <a:t>Zašto želite to što želite</a:t>
            </a:r>
            <a:r>
              <a:rPr lang="en-AU" dirty="0" smtClean="0">
                <a:solidFill>
                  <a:schemeClr val="tx1"/>
                </a:solidFill>
              </a:rPr>
              <a:t>?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435975" cy="284163"/>
          </a:xfrm>
        </p:spPr>
        <p:txBody>
          <a:bodyPr/>
          <a:lstStyle/>
          <a:p>
            <a:pPr algn="ctr">
              <a:defRPr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William Glasser International 2014</a:t>
            </a:r>
          </a:p>
        </p:txBody>
      </p:sp>
      <p:pic>
        <p:nvPicPr>
          <p:cNvPr id="4101" name="Picture 4" descr="WGI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48175"/>
            <a:ext cx="2819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>
                <a:latin typeface="Arial" charset="0"/>
                <a:ea typeface="ＭＳ Ｐゴシック" charset="0"/>
                <a:cs typeface="ＭＳ Ｐゴシック" charset="0"/>
              </a:rPr>
              <a:t>GENETSKE INSTRUKCIJE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18288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r-HR" altLang="en-US" sz="3200" b="0" smtClean="0">
                <a:ea typeface="MS PGothic" pitchFamily="34" charset="-128"/>
                <a:cs typeface="Arial" charset="0"/>
              </a:rPr>
              <a:t>Osim preživljavanja</a:t>
            </a:r>
            <a:r>
              <a:rPr lang="en-US" altLang="en-US" sz="3200" b="0" smtClean="0">
                <a:ea typeface="MS PGothic" pitchFamily="34" charset="-128"/>
                <a:cs typeface="Arial" charset="0"/>
              </a:rPr>
              <a:t>… genet</a:t>
            </a:r>
            <a:r>
              <a:rPr lang="hr-HR" altLang="en-US" sz="3200" b="0" smtClean="0">
                <a:ea typeface="MS PGothic" pitchFamily="34" charset="-128"/>
                <a:cs typeface="Arial" charset="0"/>
              </a:rPr>
              <a:t>ski smo </a:t>
            </a:r>
            <a:r>
              <a:rPr lang="en-US" altLang="en-US" sz="3200" b="0" smtClean="0">
                <a:ea typeface="MS PGothic" pitchFamily="34" charset="-128"/>
                <a:cs typeface="Arial" charset="0"/>
              </a:rPr>
              <a:t>program</a:t>
            </a:r>
            <a:r>
              <a:rPr lang="hr-HR" altLang="en-US" sz="3200" b="0" smtClean="0">
                <a:ea typeface="MS PGothic" pitchFamily="34" charset="-128"/>
                <a:cs typeface="Arial" charset="0"/>
              </a:rPr>
              <a:t>irani da pokušamo zadovoljiti svoje četiri</a:t>
            </a:r>
            <a:r>
              <a:rPr lang="en-US" altLang="en-US" sz="3200" b="0" smtClean="0">
                <a:ea typeface="MS PGothic" pitchFamily="34" charset="-128"/>
                <a:cs typeface="Arial" charset="0"/>
              </a:rPr>
              <a:t> ps</a:t>
            </a:r>
            <a:r>
              <a:rPr lang="hr-HR" altLang="en-US" sz="3200" b="0" smtClean="0">
                <a:ea typeface="MS PGothic" pitchFamily="34" charset="-128"/>
                <a:cs typeface="Arial" charset="0"/>
              </a:rPr>
              <a:t>ihološke potrebe</a:t>
            </a:r>
            <a:endParaRPr lang="en-US" altLang="en-US" sz="3200" b="0" smtClean="0">
              <a:ea typeface="MS PGothic" pitchFamily="34" charset="-128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486275"/>
            <a:ext cx="8229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3200" dirty="0">
                <a:latin typeface="Arial" pitchFamily="34" charset="0"/>
                <a:cs typeface="Arial" pitchFamily="34" charset="0"/>
              </a:rPr>
              <a:t>Osjećamo ugodu ili bol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sretni smo ili žalosni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– 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sve što činimo i osjećamo se dobro zadovoljava naše potrebe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dirty="0">
              <a:latin typeface="+mn-lt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362950" cy="284163"/>
          </a:xfrm>
        </p:spPr>
        <p:txBody>
          <a:bodyPr/>
          <a:lstStyle/>
          <a:p>
            <a:pPr algn="ctr">
              <a:defRPr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39" name="Natalie Gascoyne.mp4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400" y="865188"/>
            <a:ext cx="9061450" cy="509746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435975" cy="284163"/>
          </a:xfrm>
        </p:spPr>
        <p:txBody>
          <a:bodyPr/>
          <a:lstStyle/>
          <a:p>
            <a:pPr algn="ctr">
              <a:defRPr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SVIJET KVALITETE</a:t>
            </a:r>
            <a:endParaRPr lang="en-AU" dirty="0"/>
          </a:p>
        </p:txBody>
      </p:sp>
      <p:pic>
        <p:nvPicPr>
          <p:cNvPr id="15363" name="Content Placeholder 3" descr="Quality Worl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2575"/>
            <a:ext cx="1803400" cy="1804988"/>
          </a:xfrm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6251575" y="1016000"/>
            <a:ext cx="2055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b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291513" cy="284163"/>
          </a:xfrm>
        </p:spPr>
        <p:txBody>
          <a:bodyPr/>
          <a:lstStyle/>
          <a:p>
            <a:pPr algn="ctr">
              <a:defRPr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William Glasser International 2014</a:t>
            </a:r>
          </a:p>
        </p:txBody>
      </p:sp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12900"/>
            <a:ext cx="457041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3933825"/>
            <a:ext cx="30353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dirty="0">
                <a:latin typeface="+mn-lt"/>
                <a:cs typeface="+mn-cs"/>
              </a:rPr>
              <a:t>U mom svijetu kvalitete</a:t>
            </a:r>
            <a:r>
              <a:rPr lang="en-GB" dirty="0">
                <a:latin typeface="+mn-lt"/>
                <a:cs typeface="+mn-cs"/>
              </a:rPr>
              <a:t> </a:t>
            </a:r>
            <a:r>
              <a:rPr lang="hr-HR" dirty="0">
                <a:latin typeface="+mn-lt"/>
                <a:cs typeface="+mn-cs"/>
              </a:rPr>
              <a:t>slika kvalitete je.....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dirty="0">
                <a:latin typeface="+mn-lt"/>
                <a:cs typeface="+mn-cs"/>
              </a:rPr>
              <a:t>Biti sretna/an za mene znači</a:t>
            </a:r>
            <a:r>
              <a:rPr lang="en-GB" dirty="0">
                <a:latin typeface="+mn-lt"/>
                <a:cs typeface="+mn-cs"/>
              </a:rPr>
              <a:t>......</a:t>
            </a:r>
            <a:endParaRPr lang="en-N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dirty="0">
                <a:latin typeface="+mn-lt"/>
                <a:cs typeface="+mn-cs"/>
              </a:rPr>
              <a:t>Meni je za sreću važno</a:t>
            </a:r>
            <a:r>
              <a:rPr lang="en-GB" dirty="0">
                <a:latin typeface="+mn-lt"/>
                <a:cs typeface="+mn-cs"/>
              </a:rPr>
              <a:t>...</a:t>
            </a:r>
            <a:endParaRPr lang="en-NZ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dirty="0">
                <a:latin typeface="+mn-lt"/>
                <a:cs typeface="+mn-cs"/>
              </a:rPr>
              <a:t>Doživljavam sreću kada</a:t>
            </a:r>
            <a:r>
              <a:rPr lang="en-GB" dirty="0">
                <a:latin typeface="+mn-lt"/>
                <a:cs typeface="+mn-cs"/>
              </a:rPr>
              <a:t>…</a:t>
            </a:r>
            <a:endParaRPr lang="en-N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latin typeface="+mn-lt"/>
                <a:cs typeface="+mn-cs"/>
              </a:rPr>
              <a:t> </a:t>
            </a:r>
            <a:endParaRPr lang="en-NZ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NZ" dirty="0">
              <a:latin typeface="+mn-lt"/>
              <a:cs typeface="+mn-cs"/>
            </a:endParaRP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4500563" y="1916113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sz="1800" b="0"/>
              <a:t>1</a:t>
            </a:r>
          </a:p>
        </p:txBody>
      </p:sp>
      <p:sp>
        <p:nvSpPr>
          <p:cNvPr id="15369" name="TextBox 13"/>
          <p:cNvSpPr txBox="1">
            <a:spLocks noChangeArrowheads="1"/>
          </p:cNvSpPr>
          <p:nvPr/>
        </p:nvSpPr>
        <p:spPr bwMode="auto">
          <a:xfrm>
            <a:off x="6156325" y="1916113"/>
            <a:ext cx="144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sz="1800" b="0"/>
              <a:t>2</a:t>
            </a:r>
          </a:p>
        </p:txBody>
      </p:sp>
      <p:sp>
        <p:nvSpPr>
          <p:cNvPr id="15370" name="TextBox 14"/>
          <p:cNvSpPr txBox="1">
            <a:spLocks noChangeArrowheads="1"/>
          </p:cNvSpPr>
          <p:nvPr/>
        </p:nvSpPr>
        <p:spPr bwMode="auto">
          <a:xfrm>
            <a:off x="3779838" y="4221163"/>
            <a:ext cx="215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sz="1800" b="0"/>
              <a:t>3</a:t>
            </a:r>
          </a:p>
        </p:txBody>
      </p:sp>
      <p:sp>
        <p:nvSpPr>
          <p:cNvPr id="15371" name="TextBox 15"/>
          <p:cNvSpPr txBox="1">
            <a:spLocks noChangeArrowheads="1"/>
          </p:cNvSpPr>
          <p:nvPr/>
        </p:nvSpPr>
        <p:spPr bwMode="auto">
          <a:xfrm>
            <a:off x="7092950" y="4005263"/>
            <a:ext cx="28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sz="1800" b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SLOBODNO POSLIJEPODNE</a:t>
            </a:r>
            <a:endParaRPr lang="en-US" dirty="0"/>
          </a:p>
        </p:txBody>
      </p:sp>
      <p:pic>
        <p:nvPicPr>
          <p:cNvPr id="4" name="Content Placeholder 3" descr="Fotolia_52481997_X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 b="8801"/>
          <a:stretch>
            <a:fillRect/>
          </a:stretch>
        </p:blipFill>
        <p:spPr>
          <a:xfrm>
            <a:off x="323850" y="4149725"/>
            <a:ext cx="4110038" cy="2260600"/>
          </a:xfrm>
        </p:spPr>
      </p:pic>
      <p:pic>
        <p:nvPicPr>
          <p:cNvPr id="6" name="Picture 5" descr="Fotolia_66318144_X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149725"/>
            <a:ext cx="38163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igstock-Group-Of-Women-At-Book-Club-514508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12875"/>
            <a:ext cx="38512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1268413"/>
            <a:ext cx="1795462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2725"/>
            <a:ext cx="2273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29438" y="1268413"/>
            <a:ext cx="90487" cy="270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6916738" y="1268413"/>
            <a:ext cx="1852612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5791200" cy="13716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SLOBODNO POSLIJEPODNE</a:t>
            </a:r>
            <a:endParaRPr lang="en-AU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997200"/>
            <a:ext cx="8229600" cy="3128963"/>
          </a:xfrm>
        </p:spPr>
        <p:txBody>
          <a:bodyPr/>
          <a:lstStyle/>
          <a:p>
            <a:pPr eaLnBrk="1" hangingPunct="1"/>
            <a:r>
              <a:rPr lang="en-AU" altLang="en-US" smtClean="0"/>
              <a:t> </a:t>
            </a:r>
          </a:p>
          <a:p>
            <a:pPr eaLnBrk="1" hangingPunct="1"/>
            <a:r>
              <a:rPr lang="en-AU" altLang="en-US" smtClean="0"/>
              <a:t> </a:t>
            </a:r>
          </a:p>
          <a:p>
            <a:pPr eaLnBrk="1" hangingPunct="1"/>
            <a:r>
              <a:rPr lang="en-AU" altLang="en-US" smtClean="0"/>
              <a:t> </a:t>
            </a:r>
          </a:p>
          <a:p>
            <a:pPr eaLnBrk="1" hangingPunct="1"/>
            <a:r>
              <a:rPr lang="en-AU" altLang="en-US" smtClean="0"/>
              <a:t> </a:t>
            </a:r>
          </a:p>
          <a:p>
            <a:pPr eaLnBrk="1" hangingPunct="1"/>
            <a:r>
              <a:rPr lang="en-AU" altLang="en-US" smtClean="0"/>
              <a:t> </a:t>
            </a:r>
          </a:p>
          <a:p>
            <a:pPr eaLnBrk="1" hangingPunct="1"/>
            <a:endParaRPr lang="en-AU" alt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42988" y="1390650"/>
          <a:ext cx="6216648" cy="14636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58"/>
                <a:gridCol w="1219258"/>
                <a:gridCol w="1219258"/>
                <a:gridCol w="1219258"/>
                <a:gridCol w="1339616"/>
              </a:tblGrid>
              <a:tr h="1463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rgbClr val="00FF00"/>
                          </a:solidFill>
                        </a:rPr>
                        <a:t>Jesti zdravu hranu</a:t>
                      </a:r>
                      <a:endParaRPr lang="en-AU" sz="1800" dirty="0" smtClean="0">
                        <a:solidFill>
                          <a:srgbClr val="00FF00"/>
                        </a:solidFill>
                      </a:endParaRPr>
                    </a:p>
                    <a:p>
                      <a:endParaRPr lang="en-AU" sz="1800" dirty="0"/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rgbClr val="FF00FF"/>
                          </a:solidFill>
                        </a:rPr>
                        <a:t>Rasprav-ljati o nečemu</a:t>
                      </a:r>
                      <a:endParaRPr lang="en-AU" sz="1800" dirty="0">
                        <a:solidFill>
                          <a:srgbClr val="FF00FF"/>
                        </a:solidFill>
                      </a:endParaRPr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rgbClr val="FFFF00"/>
                          </a:solidFill>
                        </a:rPr>
                        <a:t>Ručati s prijatelji-ma</a:t>
                      </a:r>
                      <a:endParaRPr lang="en-AU" sz="1800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en-AU" sz="1800" dirty="0"/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rgbClr val="FF0000"/>
                          </a:solidFill>
                        </a:rPr>
                        <a:t>Šaliti se s prijatelji-ma</a:t>
                      </a:r>
                      <a:endParaRPr lang="en-A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AU" sz="1800" dirty="0"/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rgbClr val="3366FF"/>
                          </a:solidFill>
                        </a:rPr>
                        <a:t>Podučiti druge nečemu</a:t>
                      </a:r>
                      <a:endParaRPr lang="en-AU" sz="1800" dirty="0" smtClean="0">
                        <a:solidFill>
                          <a:srgbClr val="3366FF"/>
                        </a:solidFill>
                      </a:endParaRPr>
                    </a:p>
                    <a:p>
                      <a:endParaRPr lang="en-AU" sz="1800" dirty="0"/>
                    </a:p>
                  </a:txBody>
                  <a:tcPr marL="91444" marR="91444" marT="45712" marB="45712"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3500438"/>
            <a:ext cx="80645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AU" altLang="en-US" sz="18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800" b="0"/>
              <a:t>Pogledajte izabrane boje</a:t>
            </a:r>
            <a:endParaRPr lang="en-AU" altLang="en-US" sz="18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AU" altLang="en-US" sz="18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800" b="0"/>
              <a:t>Zeleno</a:t>
            </a:r>
            <a:r>
              <a:rPr lang="en-AU" altLang="en-US" sz="1800" b="0"/>
              <a:t> = </a:t>
            </a:r>
            <a:r>
              <a:rPr lang="hr-HR" altLang="en-US" sz="1800" b="0"/>
              <a:t>Preživljavanje</a:t>
            </a:r>
            <a:endParaRPr lang="en-AU" altLang="en-US" sz="18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800" b="0"/>
              <a:t>Žuto</a:t>
            </a:r>
            <a:r>
              <a:rPr lang="en-AU" altLang="en-US" sz="1800" b="0"/>
              <a:t> = </a:t>
            </a:r>
            <a:r>
              <a:rPr lang="hr-HR" altLang="en-US" sz="1800" b="0"/>
              <a:t>Pripadanje</a:t>
            </a:r>
            <a:endParaRPr lang="en-AU" altLang="en-US" sz="18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800" b="0"/>
              <a:t>Plavo </a:t>
            </a:r>
            <a:r>
              <a:rPr lang="en-AU" altLang="en-US" sz="1800" b="0"/>
              <a:t>=  </a:t>
            </a:r>
            <a:r>
              <a:rPr lang="hr-HR" altLang="en-US" sz="1800" b="0"/>
              <a:t>Moć</a:t>
            </a:r>
            <a:endParaRPr lang="en-AU" altLang="en-US" sz="18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800" b="0"/>
              <a:t>Ljubičasto</a:t>
            </a:r>
            <a:r>
              <a:rPr lang="en-AU" altLang="en-US" sz="1800" b="0"/>
              <a:t> = </a:t>
            </a:r>
            <a:r>
              <a:rPr lang="hr-HR" altLang="en-US" sz="1800" b="0"/>
              <a:t>Sloboda</a:t>
            </a:r>
            <a:endParaRPr lang="en-AU" altLang="en-US" sz="18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800" b="0"/>
              <a:t>Crveno</a:t>
            </a:r>
            <a:r>
              <a:rPr lang="en-AU" altLang="en-US" sz="1800" b="0"/>
              <a:t> = </a:t>
            </a:r>
            <a:r>
              <a:rPr lang="hr-HR" altLang="en-US" sz="1800" b="0"/>
              <a:t>Zabava</a:t>
            </a:r>
            <a:endParaRPr lang="en-AU" altLang="en-US" sz="18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AU" altLang="en-US" sz="18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AU" altLang="en-US" sz="1800" b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00563" y="4508500"/>
            <a:ext cx="40322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800" b="0"/>
              <a:t>Napišite ime potrebe na papirić</a:t>
            </a:r>
            <a:endParaRPr lang="en-AU" altLang="en-US" sz="18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AU" altLang="en-US" sz="18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800" b="0"/>
              <a:t>Postoji li uzorak</a:t>
            </a:r>
            <a:r>
              <a:rPr lang="en-AU" altLang="en-US" sz="1800" b="0"/>
              <a:t>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800" b="0"/>
              <a:t>Jesu li potrebe uravnotežene</a:t>
            </a:r>
            <a:r>
              <a:rPr lang="en-AU" altLang="en-US" sz="1800" b="0"/>
              <a:t>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AU" altLang="en-US" sz="1800" b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229600" cy="284163"/>
          </a:xfrm>
        </p:spPr>
        <p:txBody>
          <a:bodyPr/>
          <a:lstStyle/>
          <a:p>
            <a:pPr algn="ctr">
              <a:defRPr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SLOBODNO POSLIJEPODNE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7620000" cy="3598863"/>
          </a:xfrm>
        </p:spPr>
        <p:txBody>
          <a:bodyPr rtlCol="0">
            <a:normAutofit lnSpcReduction="10000"/>
          </a:bodyPr>
          <a:lstStyle/>
          <a:p>
            <a:pPr marL="457200" indent="-457200" eaLnBrk="1" fontAlgn="auto" hangingPunct="1">
              <a:buFont typeface="Arial" pitchFamily="34" charset="0"/>
              <a:buChar char="•"/>
              <a:defRPr/>
            </a:pPr>
            <a:r>
              <a:rPr lang="hr-HR" sz="3200" b="0" dirty="0" smtClean="0"/>
              <a:t>U trenutku kad nešto izabiremo, svo naše ponašanje je naš najbolji pokušaj da zadovoljimo jednu ili više svojih potreba.</a:t>
            </a:r>
            <a:endParaRPr lang="en-NZ" sz="3200" b="0" dirty="0" smtClean="0"/>
          </a:p>
          <a:p>
            <a:pPr marL="457200" indent="-457200" eaLnBrk="1" fontAlgn="auto" hangingPunct="1">
              <a:buFont typeface="Arial" pitchFamily="34" charset="0"/>
              <a:buChar char="•"/>
              <a:defRPr/>
            </a:pPr>
            <a:r>
              <a:rPr lang="hr-HR" sz="3200" b="0" dirty="0" smtClean="0"/>
              <a:t>Usmjereno je na dobivanje onoga što</a:t>
            </a:r>
            <a:r>
              <a:rPr lang="en-NZ" sz="3200" b="0" dirty="0" smtClean="0"/>
              <a:t> </a:t>
            </a:r>
            <a:r>
              <a:rPr lang="hr-HR" sz="3200" dirty="0" smtClean="0">
                <a:solidFill>
                  <a:srgbClr val="FF0000"/>
                </a:solidFill>
              </a:rPr>
              <a:t>želimo</a:t>
            </a:r>
            <a:r>
              <a:rPr lang="en-NZ" sz="3200" b="0" dirty="0" smtClean="0"/>
              <a:t> </a:t>
            </a:r>
            <a:r>
              <a:rPr lang="hr-HR" sz="3200" b="0" dirty="0" smtClean="0"/>
              <a:t>kako bi dobili sliku u svojoj glavi.</a:t>
            </a:r>
            <a:endParaRPr lang="en-NZ" sz="3200" b="0" dirty="0" smtClean="0"/>
          </a:p>
          <a:p>
            <a:pPr eaLnBrk="1" fontAlgn="auto" hangingPunct="1">
              <a:buFont typeface="Arial" pitchFamily="34" charset="0"/>
              <a:buNone/>
              <a:defRPr/>
            </a:pPr>
            <a:endParaRPr lang="en-NZ" sz="3200" b="0" dirty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mtClean="0"/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en-US" sz="3200" b="0" smtClean="0"/>
              <a:t>U pokušaju da zadovoljimo svoje potrebe, neprekidno stvaramo i mijenjamo slike u svom Svijetu kvalitete</a:t>
            </a:r>
            <a:r>
              <a:rPr lang="en-NZ" altLang="en-US" sz="3200" b="0" smtClean="0"/>
              <a:t>.</a:t>
            </a:r>
          </a:p>
          <a:p>
            <a:pPr eaLnBrk="1" hangingPunct="1"/>
            <a:endParaRPr lang="en-NZ" altLang="en-US" sz="3200" b="0" smtClean="0"/>
          </a:p>
          <a:p>
            <a:pPr eaLnBrk="1" hangingPunct="1"/>
            <a:r>
              <a:rPr lang="hr-HR" altLang="en-US" sz="3200" b="0" smtClean="0"/>
              <a:t>N</a:t>
            </a:r>
            <a:r>
              <a:rPr lang="en-NZ" altLang="en-US" sz="3200" b="0" smtClean="0"/>
              <a:t>eprekidno </a:t>
            </a:r>
            <a:r>
              <a:rPr lang="hr-HR" altLang="en-US" sz="3200" b="0" smtClean="0"/>
              <a:t>procjenjujemo/usklađujemo slike u svom Svijetu kvalitete</a:t>
            </a:r>
            <a:r>
              <a:rPr lang="en-NZ" altLang="en-US" sz="3200" b="0" smtClean="0"/>
              <a:t>.</a:t>
            </a:r>
          </a:p>
          <a:p>
            <a:pPr eaLnBrk="1" hangingPunct="1"/>
            <a:endParaRPr lang="en-NZ" altLang="en-US" smtClean="0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940425" y="573246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NZ" altLang="en-US" sz="1800" b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mtClean="0"/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ZADOVOLJAVANJE NAŠIH SLIKA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 flipV="1">
            <a:off x="3419475" y="3068638"/>
            <a:ext cx="865188" cy="936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84663" y="2997200"/>
            <a:ext cx="719137" cy="1008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84663" y="4005263"/>
            <a:ext cx="1223962" cy="5762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211638" y="4005263"/>
            <a:ext cx="73025" cy="1368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987675" y="4005263"/>
            <a:ext cx="1296988" cy="503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3" name="Footer Placeholder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mtClean="0"/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Riječi (citati)</a:t>
            </a:r>
            <a:br>
              <a:rPr lang="hr-HR" dirty="0" smtClean="0"/>
            </a:br>
            <a:r>
              <a:rPr lang="en-AU" dirty="0" smtClean="0"/>
              <a:t>D</a:t>
            </a:r>
            <a:r>
              <a:rPr lang="hr-HR" dirty="0" smtClean="0"/>
              <a:t>oktora</a:t>
            </a:r>
            <a:r>
              <a:rPr lang="en-AU" dirty="0" smtClean="0"/>
              <a:t> </a:t>
            </a:r>
            <a:r>
              <a:rPr lang="en-AU" dirty="0" err="1" smtClean="0"/>
              <a:t>Glasser</a:t>
            </a:r>
            <a:r>
              <a:rPr lang="hr-HR" dirty="0" smtClean="0"/>
              <a:t>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en-AU" dirty="0" smtClean="0"/>
              <a:t>“</a:t>
            </a:r>
            <a:r>
              <a:rPr lang="hr-HR" sz="2800" dirty="0" smtClean="0"/>
              <a:t>Za svaku potrebu moramo imati jednu sliku</a:t>
            </a:r>
            <a:r>
              <a:rPr lang="en-AU" sz="2800" dirty="0" smtClean="0"/>
              <a:t>.”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endParaRPr lang="en-AU" sz="2800" dirty="0" smtClean="0"/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en-AU" sz="2800" dirty="0" smtClean="0"/>
              <a:t>“</a:t>
            </a:r>
            <a:r>
              <a:rPr lang="hr-HR" sz="2800" dirty="0" smtClean="0"/>
              <a:t>Kad mijenjamo važne slike, mijenjamo svoj život.</a:t>
            </a:r>
            <a:r>
              <a:rPr lang="en-AU" sz="2800" dirty="0" smtClean="0"/>
              <a:t>”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endParaRPr lang="en-AU" sz="2800" dirty="0" smtClean="0"/>
          </a:p>
          <a:p>
            <a:pPr eaLnBrk="1" fontAlgn="auto" hangingPunct="1">
              <a:buFont typeface="Arial" pitchFamily="34" charset="0"/>
              <a:buNone/>
              <a:defRPr/>
            </a:pPr>
            <a:r>
              <a:rPr lang="en-AU" sz="2800" dirty="0" smtClean="0"/>
              <a:t>“</a:t>
            </a:r>
            <a:r>
              <a:rPr lang="hr-HR" sz="2800" dirty="0" smtClean="0"/>
              <a:t>Da bi promijenili sliku, moramo ju zamijeniti s nekom drugom koja je bar donekle zadovoljavajuća.</a:t>
            </a:r>
            <a:r>
              <a:rPr lang="en-AU" sz="2800" dirty="0" smtClean="0"/>
              <a:t>”</a:t>
            </a:r>
            <a:endParaRPr lang="en-AU" sz="2800" dirty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mtClean="0"/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900113" y="620713"/>
            <a:ext cx="1800225" cy="115252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" name="Cloud Callout 5"/>
          <p:cNvSpPr/>
          <p:nvPr/>
        </p:nvSpPr>
        <p:spPr>
          <a:xfrm>
            <a:off x="900113" y="2276475"/>
            <a:ext cx="1727200" cy="129698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Double Wave 6"/>
          <p:cNvSpPr/>
          <p:nvPr/>
        </p:nvSpPr>
        <p:spPr>
          <a:xfrm>
            <a:off x="971550" y="5157788"/>
            <a:ext cx="1728788" cy="1295400"/>
          </a:xfrm>
          <a:prstGeom prst="double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042988" y="765175"/>
            <a:ext cx="16573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sz="1800" b="0"/>
              <a:t>Istražili smo pojam…</a:t>
            </a:r>
            <a:endParaRPr lang="en-US" altLang="en-US" sz="18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AU" altLang="en-US" sz="1800" b="0"/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1187450" y="2492375"/>
            <a:ext cx="1439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sz="1800" b="0"/>
              <a:t>Najviše se čudim </a:t>
            </a:r>
            <a:r>
              <a:rPr lang="hr-HR" altLang="en-US" sz="1800" b="0"/>
              <a:t>.</a:t>
            </a:r>
            <a:r>
              <a:rPr lang="en-AU" altLang="en-US" sz="1800" b="0"/>
              <a:t>…</a:t>
            </a: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971550" y="5300663"/>
            <a:ext cx="1728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r-HR" altLang="en-US" sz="18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sz="1800" b="0"/>
              <a:t>S time ću…</a:t>
            </a:r>
            <a:endParaRPr lang="en-US" altLang="en-US" sz="1800" b="0"/>
          </a:p>
        </p:txBody>
      </p:sp>
      <p:sp>
        <p:nvSpPr>
          <p:cNvPr id="11" name="Flowchart: Sequential Access Storage 10"/>
          <p:cNvSpPr/>
          <p:nvPr/>
        </p:nvSpPr>
        <p:spPr>
          <a:xfrm>
            <a:off x="827088" y="3789363"/>
            <a:ext cx="1728787" cy="1152525"/>
          </a:xfrm>
          <a:prstGeom prst="flowChartMagnetic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971550" y="3933825"/>
            <a:ext cx="1728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en-US" sz="1800" b="0"/>
              <a:t>Razjasnila/o sam si......</a:t>
            </a:r>
            <a:endParaRPr lang="en-AU" altLang="en-US" sz="1800" b="0"/>
          </a:p>
        </p:txBody>
      </p:sp>
      <p:sp>
        <p:nvSpPr>
          <p:cNvPr id="22538" name="TextBox 1"/>
          <p:cNvSpPr txBox="1">
            <a:spLocks noChangeArrowheads="1"/>
          </p:cNvSpPr>
          <p:nvPr/>
        </p:nvSpPr>
        <p:spPr bwMode="auto">
          <a:xfrm>
            <a:off x="6875463" y="6092825"/>
            <a:ext cx="151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NZ" altLang="en-US" sz="1800" b="0"/>
              <a:t>Page 12</a:t>
            </a:r>
          </a:p>
        </p:txBody>
      </p:sp>
      <p:sp>
        <p:nvSpPr>
          <p:cNvPr id="23563" name="Footer Placeholder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mtClean="0"/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izgrađivanje</a:t>
            </a:r>
            <a:r>
              <a:rPr lang="en-AU" dirty="0" smtClean="0"/>
              <a:t> </a:t>
            </a:r>
            <a:r>
              <a:rPr lang="hr-HR" dirty="0" smtClean="0"/>
              <a:t>odnosa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50825" y="1628775"/>
            <a:ext cx="8497888" cy="475297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323528" y="1988840"/>
            <a:ext cx="8352928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M &amp; M</a:t>
            </a:r>
            <a:r>
              <a:rPr lang="hr-HR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-ovi</a:t>
            </a:r>
            <a:endParaRPr lang="en-A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latin typeface="+mn-lt"/>
                <a:cs typeface="+mn-cs"/>
              </a:rPr>
              <a:t>Uzmite jedan </a:t>
            </a:r>
            <a:r>
              <a:rPr lang="en-AU" sz="2400" dirty="0">
                <a:latin typeface="+mn-lt"/>
                <a:cs typeface="+mn-cs"/>
              </a:rPr>
              <a:t>M &amp; M  (</a:t>
            </a:r>
            <a:r>
              <a:rPr lang="hr-HR" sz="2400" dirty="0">
                <a:latin typeface="+mn-lt"/>
                <a:cs typeface="+mn-cs"/>
              </a:rPr>
              <a:t>kasnije možete uzeti više</a:t>
            </a:r>
            <a:r>
              <a:rPr lang="en-AU" sz="2400" dirty="0">
                <a:latin typeface="+mn-lt"/>
                <a:cs typeface="+mn-cs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2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Crveno</a:t>
            </a: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–</a:t>
            </a:r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hr-H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Ispričajte svoju osobnu smiješnu priču </a:t>
            </a:r>
            <a:r>
              <a:rPr lang="en-A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hr-H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kratko</a:t>
            </a:r>
            <a:r>
              <a:rPr lang="en-A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Žuto </a:t>
            </a: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– </a:t>
            </a:r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Opišite neku osobu koja vam je važna</a:t>
            </a:r>
            <a:endParaRPr lang="en-A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Plavo</a:t>
            </a: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–</a:t>
            </a:r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Opišite nešto što radite da bi bili zdravi</a:t>
            </a:r>
            <a:endParaRPr lang="en-A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Narančasto</a:t>
            </a: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–</a:t>
            </a:r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Naslov knjige koju ste nedavnno pročitali</a:t>
            </a:r>
            <a:endParaRPr lang="en-A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Zeleno </a:t>
            </a: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- </a:t>
            </a:r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nešto što radite u svoje slobodno vrijeme</a:t>
            </a:r>
            <a:endParaRPr lang="en-A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Smeđe </a:t>
            </a:r>
            <a:r>
              <a:rPr lang="en-A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- </a:t>
            </a:r>
            <a:r>
              <a:rPr lang="hr-H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Neki vaš nedavni uspjeh</a:t>
            </a:r>
            <a:r>
              <a:rPr lang="en-A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92275" y="2060575"/>
            <a:ext cx="142875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3059113" y="2060575"/>
            <a:ext cx="144462" cy="1444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6443663" y="2133600"/>
            <a:ext cx="144462" cy="1428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1547813" y="3213100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8101013" y="3284538"/>
            <a:ext cx="142875" cy="144462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827088" y="5516563"/>
            <a:ext cx="144462" cy="144462"/>
          </a:xfrm>
          <a:prstGeom prst="ellipse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12" name="Oval 11"/>
          <p:cNvSpPr/>
          <p:nvPr/>
        </p:nvSpPr>
        <p:spPr>
          <a:xfrm>
            <a:off x="6084888" y="55895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539750" y="3994150"/>
            <a:ext cx="144463" cy="144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8243888" y="4292600"/>
            <a:ext cx="144462" cy="1444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7956550" y="1916113"/>
            <a:ext cx="144463" cy="1444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5292725" y="2997200"/>
            <a:ext cx="142875" cy="1444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3924300" y="3141663"/>
            <a:ext cx="142875" cy="142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291513" cy="284163"/>
          </a:xfrm>
        </p:spPr>
        <p:txBody>
          <a:bodyPr/>
          <a:lstStyle/>
          <a:p>
            <a:pPr algn="ctr">
              <a:defRPr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Potrebe i želje</a:t>
            </a:r>
            <a:endParaRPr lang="en-NZ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NZ" altLang="en-US" smtClean="0"/>
          </a:p>
          <a:p>
            <a:pPr eaLnBrk="1" hangingPunct="1"/>
            <a:r>
              <a:rPr lang="hr-HR" altLang="en-US" smtClean="0"/>
              <a:t>Što za vas znače ove boje</a:t>
            </a:r>
            <a:r>
              <a:rPr lang="en-NZ" altLang="en-US" smtClean="0"/>
              <a:t>?</a:t>
            </a:r>
          </a:p>
          <a:p>
            <a:pPr eaLnBrk="1" hangingPunct="1"/>
            <a:r>
              <a:rPr lang="hr-HR" altLang="en-US" smtClean="0"/>
              <a:t>Jesu li vam „izronili” neki uzorci</a:t>
            </a:r>
            <a:r>
              <a:rPr lang="en-NZ" altLang="en-US" smtClean="0"/>
              <a:t>?</a:t>
            </a:r>
          </a:p>
          <a:p>
            <a:pPr eaLnBrk="1" hangingPunct="1"/>
            <a:r>
              <a:rPr lang="hr-HR" altLang="en-US" smtClean="0"/>
              <a:t>Koju potrebu ili sliku ste predstavili onime što ste podijelili u svojoj maloj skupini</a:t>
            </a:r>
            <a:r>
              <a:rPr lang="en-NZ" altLang="en-US" smtClean="0"/>
              <a:t>? 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altLang="en-US" smtClean="0"/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rgbClr val="0000FF"/>
                </a:solidFill>
              </a:rPr>
              <a:t>Potreba za </a:t>
            </a:r>
            <a:br>
              <a:rPr lang="hr-HR" dirty="0" smtClean="0">
                <a:solidFill>
                  <a:srgbClr val="0000FF"/>
                </a:solidFill>
              </a:rPr>
            </a:br>
            <a:r>
              <a:rPr lang="hr-HR" dirty="0" smtClean="0">
                <a:solidFill>
                  <a:srgbClr val="0000FF"/>
                </a:solidFill>
              </a:rPr>
              <a:t>preživljavanjem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hr-HR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Opišite nešto što radite da bi bili zdravi</a:t>
            </a:r>
            <a:endParaRPr lang="en-AU" sz="3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fontAlgn="auto" hangingPunct="1">
              <a:buFont typeface="Arial" pitchFamily="34" charset="0"/>
              <a:buNone/>
              <a:defRPr/>
            </a:pPr>
            <a:endParaRPr lang="en-A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fontAlgn="auto" hangingPunct="1"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852738"/>
            <a:ext cx="35274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435975" cy="284163"/>
          </a:xfrm>
        </p:spPr>
        <p:txBody>
          <a:bodyPr/>
          <a:lstStyle/>
          <a:p>
            <a:pPr algn="ctr">
              <a:defRPr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POTREBA ZA LJUBAVI I pripadanjeM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hr-HR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Opišite neku osobu koja vam je važna</a:t>
            </a:r>
            <a:r>
              <a:rPr lang="en-A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endParaRPr lang="en-A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fontAlgn="auto" hangingPunct="1"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3675062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362950" cy="284163"/>
          </a:xfrm>
        </p:spPr>
        <p:txBody>
          <a:bodyPr/>
          <a:lstStyle/>
          <a:p>
            <a:pPr algn="ctr">
              <a:defRPr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57912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rgbClr val="996633"/>
                </a:solidFill>
              </a:rPr>
              <a:t>Potreba za moći</a:t>
            </a:r>
            <a:endParaRPr lang="en-US" dirty="0">
              <a:solidFill>
                <a:srgbClr val="9966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/>
        </p:spPr>
        <p:txBody>
          <a:bodyPr rtlCol="0">
            <a:normAutofit/>
          </a:bodyPr>
          <a:lstStyle/>
          <a:p>
            <a:pPr algn="ctr" eaLnBrk="1" fontAlgn="auto" hangingPunct="1">
              <a:buFont typeface="Arial" pitchFamily="34" charset="0"/>
              <a:buNone/>
              <a:defRPr/>
            </a:pPr>
            <a:r>
              <a:rPr lang="hr-HR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Neki vaš nedavni uspjeh</a:t>
            </a:r>
            <a:r>
              <a:rPr lang="en-A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66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A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66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fontAlgn="auto" hangingPunct="1">
              <a:buFont typeface="Arial" pitchFamily="34" charset="0"/>
              <a:buNone/>
              <a:defRPr/>
            </a:pPr>
            <a:endParaRPr lang="en-AU" dirty="0"/>
          </a:p>
          <a:p>
            <a:pPr eaLnBrk="1" fontAlgn="auto" hangingPunct="1"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852738"/>
            <a:ext cx="2447925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435975" cy="284163"/>
          </a:xfrm>
        </p:spPr>
        <p:txBody>
          <a:bodyPr/>
          <a:lstStyle/>
          <a:p>
            <a:pPr algn="ctr">
              <a:defRPr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rgbClr val="00FF00"/>
                </a:solidFill>
              </a:rPr>
              <a:t>Potreba za slobodom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hr-HR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Nešto što radite u svoje slobodno vrijeme</a:t>
            </a:r>
            <a:r>
              <a:rPr lang="en-A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endParaRPr lang="en-A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fontAlgn="auto" hangingPunct="1"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2997200"/>
            <a:ext cx="448945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362950" cy="284163"/>
          </a:xfrm>
        </p:spPr>
        <p:txBody>
          <a:bodyPr/>
          <a:lstStyle/>
          <a:p>
            <a:pPr algn="ctr">
              <a:defRPr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Potreba za zabavom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/>
        </p:spPr>
        <p:txBody>
          <a:bodyPr rtlCol="0">
            <a:normAutofit/>
          </a:bodyPr>
          <a:lstStyle/>
          <a:p>
            <a:pPr algn="ctr" eaLnBrk="1" fontAlgn="auto" hangingPunct="1">
              <a:buFont typeface="Arial" pitchFamily="34" charset="0"/>
              <a:buNone/>
              <a:defRPr/>
            </a:pPr>
            <a:r>
              <a:rPr lang="hr-H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Ispričajte svoju osobnu smiješnu priču </a:t>
            </a:r>
            <a:r>
              <a:rPr lang="en-A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hr-H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kratko</a:t>
            </a:r>
            <a:r>
              <a:rPr lang="en-A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endParaRPr lang="en-US" sz="4000" dirty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71763"/>
            <a:ext cx="52578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362950" cy="284163"/>
          </a:xfrm>
        </p:spPr>
        <p:txBody>
          <a:bodyPr/>
          <a:lstStyle/>
          <a:p>
            <a:pPr algn="ctr">
              <a:defRPr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William Glasser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828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P</a:t>
            </a:r>
            <a:r>
              <a:rPr lang="hr-HR" dirty="0" smtClean="0"/>
              <a:t>OTREBE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362950" cy="284163"/>
          </a:xfrm>
        </p:spPr>
        <p:txBody>
          <a:bodyPr/>
          <a:lstStyle/>
          <a:p>
            <a:pPr algn="ctr">
              <a:defRPr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William Glasser International 2014</a:t>
            </a:r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52513"/>
            <a:ext cx="789622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</TotalTime>
  <Words>897</Words>
  <Application>Microsoft Office PowerPoint</Application>
  <PresentationFormat>On-screen Show (4:3)</PresentationFormat>
  <Paragraphs>140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Essential</vt:lpstr>
      <vt:lpstr>Otkrijte svoje osnovne potrebe, želje i uvjerenja</vt:lpstr>
      <vt:lpstr>izgrađivanje odnosa</vt:lpstr>
      <vt:lpstr>Potrebe i želje</vt:lpstr>
      <vt:lpstr>Potreba za  preživljavanjem</vt:lpstr>
      <vt:lpstr>POTREBA ZA LJUBAVI I pripadanjeM</vt:lpstr>
      <vt:lpstr>Potreba za moći</vt:lpstr>
      <vt:lpstr>Potreba za slobodom</vt:lpstr>
      <vt:lpstr>Potreba za zabavom</vt:lpstr>
      <vt:lpstr>POTREBE</vt:lpstr>
      <vt:lpstr>GENETSKE INSTRUKCIJE</vt:lpstr>
      <vt:lpstr>PowerPoint Presentation</vt:lpstr>
      <vt:lpstr>SVIJET KVALITETE</vt:lpstr>
      <vt:lpstr>SLOBODNO POSLIJEPODNE</vt:lpstr>
      <vt:lpstr>SLOBODNO POSLIJEPODNE</vt:lpstr>
      <vt:lpstr>SLOBODNO POSLIJEPODNE</vt:lpstr>
      <vt:lpstr>PowerPoint Presentation</vt:lpstr>
      <vt:lpstr>ZADOVOLJAVANJE NAŠIH SLIKA</vt:lpstr>
      <vt:lpstr>Riječi (citati) Doktora Glassera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Needs, Wants, Quality World</dc:title>
  <dc:creator>Owner</dc:creator>
  <cp:lastModifiedBy>Jagoda</cp:lastModifiedBy>
  <cp:revision>133</cp:revision>
  <cp:lastPrinted>2014-07-03T00:41:10Z</cp:lastPrinted>
  <dcterms:created xsi:type="dcterms:W3CDTF">2014-05-26T17:55:07Z</dcterms:created>
  <dcterms:modified xsi:type="dcterms:W3CDTF">2015-08-07T06:06:08Z</dcterms:modified>
</cp:coreProperties>
</file>