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77" r:id="rId2"/>
    <p:sldId id="280" r:id="rId3"/>
    <p:sldId id="279" r:id="rId4"/>
    <p:sldId id="269" r:id="rId5"/>
    <p:sldId id="275" r:id="rId6"/>
    <p:sldId id="256" r:id="rId7"/>
    <p:sldId id="272" r:id="rId8"/>
    <p:sldId id="271" r:id="rId9"/>
    <p:sldId id="285" r:id="rId10"/>
    <p:sldId id="260" r:id="rId11"/>
    <p:sldId id="282" r:id="rId12"/>
    <p:sldId id="262" r:id="rId13"/>
    <p:sldId id="283" r:id="rId14"/>
    <p:sldId id="281" r:id="rId15"/>
    <p:sldId id="268" r:id="rId16"/>
    <p:sldId id="267" r:id="rId17"/>
    <p:sldId id="273" r:id="rId18"/>
    <p:sldId id="265" r:id="rId19"/>
    <p:sldId id="264" r:id="rId20"/>
    <p:sldId id="263" r:id="rId21"/>
    <p:sldId id="278" r:id="rId22"/>
    <p:sldId id="286" r:id="rId23"/>
    <p:sldId id="266" r:id="rId24"/>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D8"/>
    <a:srgbClr val="008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86" autoAdjust="0"/>
  </p:normalViewPr>
  <p:slideViewPr>
    <p:cSldViewPr>
      <p:cViewPr>
        <p:scale>
          <a:sx n="77" d="100"/>
          <a:sy n="77" d="100"/>
        </p:scale>
        <p:origin x="-13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713"/>
          </a:xfrm>
          <a:prstGeom prst="rect">
            <a:avLst/>
          </a:prstGeom>
        </p:spPr>
        <p:txBody>
          <a:bodyPr vert="horz" lIns="91870" tIns="45935" rIns="91870" bIns="45935" rtlCol="0"/>
          <a:lstStyle>
            <a:lvl1pPr algn="l">
              <a:defRPr sz="1200"/>
            </a:lvl1pPr>
          </a:lstStyle>
          <a:p>
            <a:endParaRPr lang="en-AU"/>
          </a:p>
        </p:txBody>
      </p:sp>
      <p:sp>
        <p:nvSpPr>
          <p:cNvPr id="3" name="Date Placeholder 2"/>
          <p:cNvSpPr>
            <a:spLocks noGrp="1"/>
          </p:cNvSpPr>
          <p:nvPr>
            <p:ph type="dt" sz="quarter" idx="1"/>
          </p:nvPr>
        </p:nvSpPr>
        <p:spPr>
          <a:xfrm>
            <a:off x="3884614" y="1"/>
            <a:ext cx="2971800" cy="493713"/>
          </a:xfrm>
          <a:prstGeom prst="rect">
            <a:avLst/>
          </a:prstGeom>
        </p:spPr>
        <p:txBody>
          <a:bodyPr vert="horz" lIns="91870" tIns="45935" rIns="91870" bIns="45935" rtlCol="0"/>
          <a:lstStyle>
            <a:lvl1pPr algn="r">
              <a:defRPr sz="1200"/>
            </a:lvl1pPr>
          </a:lstStyle>
          <a:p>
            <a:fld id="{DA4A1E90-3D80-4FF9-BC18-A25C1A4881AB}" type="datetimeFigureOut">
              <a:rPr lang="en-AU" smtClean="0"/>
              <a:t>30/01/2016</a:t>
            </a:fld>
            <a:endParaRPr lang="en-AU"/>
          </a:p>
        </p:txBody>
      </p:sp>
      <p:sp>
        <p:nvSpPr>
          <p:cNvPr id="4" name="Footer Placeholder 3"/>
          <p:cNvSpPr>
            <a:spLocks noGrp="1"/>
          </p:cNvSpPr>
          <p:nvPr>
            <p:ph type="ftr" sz="quarter" idx="2"/>
          </p:nvPr>
        </p:nvSpPr>
        <p:spPr>
          <a:xfrm>
            <a:off x="0" y="9378824"/>
            <a:ext cx="2971800" cy="493713"/>
          </a:xfrm>
          <a:prstGeom prst="rect">
            <a:avLst/>
          </a:prstGeom>
        </p:spPr>
        <p:txBody>
          <a:bodyPr vert="horz" lIns="91870" tIns="45935" rIns="91870" bIns="45935" rtlCol="0" anchor="b"/>
          <a:lstStyle>
            <a:lvl1pPr algn="l">
              <a:defRPr sz="1200"/>
            </a:lvl1pPr>
          </a:lstStyle>
          <a:p>
            <a:endParaRPr lang="en-AU"/>
          </a:p>
        </p:txBody>
      </p:sp>
      <p:sp>
        <p:nvSpPr>
          <p:cNvPr id="5" name="Slide Number Placeholder 4"/>
          <p:cNvSpPr>
            <a:spLocks noGrp="1"/>
          </p:cNvSpPr>
          <p:nvPr>
            <p:ph type="sldNum" sz="quarter" idx="3"/>
          </p:nvPr>
        </p:nvSpPr>
        <p:spPr>
          <a:xfrm>
            <a:off x="3884614" y="9378824"/>
            <a:ext cx="2971800" cy="493713"/>
          </a:xfrm>
          <a:prstGeom prst="rect">
            <a:avLst/>
          </a:prstGeom>
        </p:spPr>
        <p:txBody>
          <a:bodyPr vert="horz" lIns="91870" tIns="45935" rIns="91870" bIns="45935" rtlCol="0" anchor="b"/>
          <a:lstStyle>
            <a:lvl1pPr algn="r">
              <a:defRPr sz="1200"/>
            </a:lvl1pPr>
          </a:lstStyle>
          <a:p>
            <a:fld id="{1B467CBA-6981-4162-AC3C-34D5C6072B74}" type="slidenum">
              <a:rPr lang="en-AU" smtClean="0"/>
              <a:t>‹#›</a:t>
            </a:fld>
            <a:endParaRPr lang="en-AU"/>
          </a:p>
        </p:txBody>
      </p:sp>
    </p:spTree>
    <p:extLst>
      <p:ext uri="{BB962C8B-B14F-4D97-AF65-F5344CB8AC3E}">
        <p14:creationId xmlns:p14="http://schemas.microsoft.com/office/powerpoint/2010/main" val="818192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713"/>
          </a:xfrm>
          <a:prstGeom prst="rect">
            <a:avLst/>
          </a:prstGeom>
        </p:spPr>
        <p:txBody>
          <a:bodyPr vert="horz" lIns="91870" tIns="45935" rIns="91870" bIns="45935" rtlCol="0"/>
          <a:lstStyle>
            <a:lvl1pPr algn="l">
              <a:defRPr sz="1200"/>
            </a:lvl1pPr>
          </a:lstStyle>
          <a:p>
            <a:endParaRPr lang="en-AU"/>
          </a:p>
        </p:txBody>
      </p:sp>
      <p:sp>
        <p:nvSpPr>
          <p:cNvPr id="3" name="Date Placeholder 2"/>
          <p:cNvSpPr>
            <a:spLocks noGrp="1"/>
          </p:cNvSpPr>
          <p:nvPr>
            <p:ph type="dt" idx="1"/>
          </p:nvPr>
        </p:nvSpPr>
        <p:spPr>
          <a:xfrm>
            <a:off x="3884614" y="1"/>
            <a:ext cx="2971800" cy="493713"/>
          </a:xfrm>
          <a:prstGeom prst="rect">
            <a:avLst/>
          </a:prstGeom>
        </p:spPr>
        <p:txBody>
          <a:bodyPr vert="horz" lIns="91870" tIns="45935" rIns="91870" bIns="45935" rtlCol="0"/>
          <a:lstStyle>
            <a:lvl1pPr algn="r">
              <a:defRPr sz="1200"/>
            </a:lvl1pPr>
          </a:lstStyle>
          <a:p>
            <a:fld id="{47C789CD-E9EE-44FF-889C-C22A8844F4A5}" type="datetimeFigureOut">
              <a:rPr lang="en-AU" smtClean="0"/>
              <a:t>30/01/2016</a:t>
            </a:fld>
            <a:endParaRPr lang="en-AU"/>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870" tIns="45935" rIns="91870" bIns="45935" rtlCol="0" anchor="ctr"/>
          <a:lstStyle/>
          <a:p>
            <a:endParaRPr lang="en-AU"/>
          </a:p>
        </p:txBody>
      </p:sp>
      <p:sp>
        <p:nvSpPr>
          <p:cNvPr id="5" name="Notes Placeholder 4"/>
          <p:cNvSpPr>
            <a:spLocks noGrp="1"/>
          </p:cNvSpPr>
          <p:nvPr>
            <p:ph type="body" sz="quarter" idx="3"/>
          </p:nvPr>
        </p:nvSpPr>
        <p:spPr>
          <a:xfrm>
            <a:off x="685801" y="4690270"/>
            <a:ext cx="5486400" cy="4443412"/>
          </a:xfrm>
          <a:prstGeom prst="rect">
            <a:avLst/>
          </a:prstGeom>
        </p:spPr>
        <p:txBody>
          <a:bodyPr vert="horz" lIns="91870" tIns="45935" rIns="91870" bIns="459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78824"/>
            <a:ext cx="2971800" cy="493713"/>
          </a:xfrm>
          <a:prstGeom prst="rect">
            <a:avLst/>
          </a:prstGeom>
        </p:spPr>
        <p:txBody>
          <a:bodyPr vert="horz" lIns="91870" tIns="45935" rIns="91870" bIns="45935" rtlCol="0" anchor="b"/>
          <a:lstStyle>
            <a:lvl1pPr algn="l">
              <a:defRPr sz="1200"/>
            </a:lvl1pPr>
          </a:lstStyle>
          <a:p>
            <a:endParaRPr lang="en-AU"/>
          </a:p>
        </p:txBody>
      </p:sp>
      <p:sp>
        <p:nvSpPr>
          <p:cNvPr id="7" name="Slide Number Placeholder 6"/>
          <p:cNvSpPr>
            <a:spLocks noGrp="1"/>
          </p:cNvSpPr>
          <p:nvPr>
            <p:ph type="sldNum" sz="quarter" idx="5"/>
          </p:nvPr>
        </p:nvSpPr>
        <p:spPr>
          <a:xfrm>
            <a:off x="3884614" y="9378824"/>
            <a:ext cx="2971800" cy="493713"/>
          </a:xfrm>
          <a:prstGeom prst="rect">
            <a:avLst/>
          </a:prstGeom>
        </p:spPr>
        <p:txBody>
          <a:bodyPr vert="horz" lIns="91870" tIns="45935" rIns="91870" bIns="45935" rtlCol="0" anchor="b"/>
          <a:lstStyle>
            <a:lvl1pPr algn="r">
              <a:defRPr sz="1200"/>
            </a:lvl1pPr>
          </a:lstStyle>
          <a:p>
            <a:fld id="{5348C892-4AD4-4FDB-9292-E50C471A5079}" type="slidenum">
              <a:rPr lang="en-AU" smtClean="0"/>
              <a:t>‹#›</a:t>
            </a:fld>
            <a:endParaRPr lang="en-AU"/>
          </a:p>
        </p:txBody>
      </p:sp>
    </p:spTree>
    <p:extLst>
      <p:ext uri="{BB962C8B-B14F-4D97-AF65-F5344CB8AC3E}">
        <p14:creationId xmlns:p14="http://schemas.microsoft.com/office/powerpoint/2010/main" val="2774661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967AF7-CA9C-4ADA-A636-1709BAE51F63}" type="slidenum">
              <a:rPr lang="en-AU" smtClean="0"/>
              <a:t>1</a:t>
            </a:fld>
            <a:endParaRPr lang="en-AU"/>
          </a:p>
        </p:txBody>
      </p:sp>
    </p:spTree>
    <p:extLst>
      <p:ext uri="{BB962C8B-B14F-4D97-AF65-F5344CB8AC3E}">
        <p14:creationId xmlns:p14="http://schemas.microsoft.com/office/powerpoint/2010/main" val="150136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348C892-4AD4-4FDB-9292-E50C471A5079}" type="slidenum">
              <a:rPr lang="en-AU" smtClean="0"/>
              <a:t>11</a:t>
            </a:fld>
            <a:endParaRPr lang="en-AU"/>
          </a:p>
        </p:txBody>
      </p:sp>
    </p:spTree>
    <p:extLst>
      <p:ext uri="{BB962C8B-B14F-4D97-AF65-F5344CB8AC3E}">
        <p14:creationId xmlns:p14="http://schemas.microsoft.com/office/powerpoint/2010/main" val="224172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348C892-4AD4-4FDB-9292-E50C471A5079}" type="slidenum">
              <a:rPr lang="en-AU" smtClean="0"/>
              <a:t>12</a:t>
            </a:fld>
            <a:endParaRPr lang="en-AU"/>
          </a:p>
        </p:txBody>
      </p:sp>
    </p:spTree>
    <p:extLst>
      <p:ext uri="{BB962C8B-B14F-4D97-AF65-F5344CB8AC3E}">
        <p14:creationId xmlns:p14="http://schemas.microsoft.com/office/powerpoint/2010/main" val="29708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348C892-4AD4-4FDB-9292-E50C471A5079}" type="slidenum">
              <a:rPr lang="en-AU" smtClean="0"/>
              <a:t>13</a:t>
            </a:fld>
            <a:endParaRPr lang="en-AU"/>
          </a:p>
        </p:txBody>
      </p:sp>
    </p:spTree>
    <p:extLst>
      <p:ext uri="{BB962C8B-B14F-4D97-AF65-F5344CB8AC3E}">
        <p14:creationId xmlns:p14="http://schemas.microsoft.com/office/powerpoint/2010/main" val="297088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348C892-4AD4-4FDB-9292-E50C471A5079}" type="slidenum">
              <a:rPr lang="en-AU" smtClean="0"/>
              <a:t>14</a:t>
            </a:fld>
            <a:endParaRPr lang="en-AU"/>
          </a:p>
        </p:txBody>
      </p:sp>
    </p:spTree>
    <p:extLst>
      <p:ext uri="{BB962C8B-B14F-4D97-AF65-F5344CB8AC3E}">
        <p14:creationId xmlns:p14="http://schemas.microsoft.com/office/powerpoint/2010/main" val="29708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15</a:t>
            </a:fld>
            <a:endParaRPr lang="en-AU"/>
          </a:p>
        </p:txBody>
      </p:sp>
    </p:spTree>
    <p:extLst>
      <p:ext uri="{BB962C8B-B14F-4D97-AF65-F5344CB8AC3E}">
        <p14:creationId xmlns:p14="http://schemas.microsoft.com/office/powerpoint/2010/main" val="970569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control system is the person.</a:t>
            </a:r>
          </a:p>
          <a:p>
            <a:r>
              <a:rPr lang="en-AU" dirty="0" smtClean="0"/>
              <a:t>The</a:t>
            </a:r>
            <a:r>
              <a:rPr lang="en-AU" baseline="0" dirty="0" smtClean="0"/>
              <a:t> dot represents “what the person wants”.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knot is “what they’ve got” .</a:t>
            </a:r>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We want to control where the knot is to get it over the dot then “</a:t>
            </a:r>
            <a:r>
              <a:rPr lang="en-AU" b="1" baseline="0" dirty="0" smtClean="0"/>
              <a:t>what we’ve got</a:t>
            </a:r>
            <a:r>
              <a:rPr lang="en-AU" baseline="0" dirty="0" smtClean="0"/>
              <a:t>” matches </a:t>
            </a:r>
            <a:r>
              <a:rPr lang="en-AU" b="1" baseline="0" dirty="0" smtClean="0"/>
              <a:t>“what we want” </a:t>
            </a:r>
            <a:r>
              <a:rPr lang="en-AU" baseline="0" dirty="0" smtClean="0"/>
              <a:t>and we are “happy” or “in balance” or “ok”</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r>
              <a:rPr lang="en-AU" u="sng" dirty="0" smtClean="0"/>
              <a:t>First time</a:t>
            </a:r>
          </a:p>
          <a:p>
            <a:pPr marL="172256" indent="-172256">
              <a:buFont typeface="Arial" panose="020B0604020202020204" pitchFamily="34" charset="0"/>
              <a:buChar char="•"/>
            </a:pPr>
            <a:r>
              <a:rPr lang="en-AU" dirty="0" smtClean="0"/>
              <a:t> What %</a:t>
            </a:r>
            <a:r>
              <a:rPr lang="en-AU" baseline="0" dirty="0" smtClean="0"/>
              <a:t> of time were you able to keep the knot over the dot? </a:t>
            </a:r>
          </a:p>
          <a:p>
            <a:pPr marL="172256" indent="-172256">
              <a:buFont typeface="Arial" panose="020B0604020202020204" pitchFamily="34" charset="0"/>
              <a:buChar char="•"/>
            </a:pPr>
            <a:r>
              <a:rPr lang="en-AU" baseline="0" dirty="0" smtClean="0"/>
              <a:t>What did you do to succeed?</a:t>
            </a:r>
          </a:p>
          <a:p>
            <a:pPr marL="172256" indent="-172256">
              <a:buFont typeface="Arial" panose="020B0604020202020204" pitchFamily="34" charset="0"/>
              <a:buChar char="•"/>
            </a:pPr>
            <a:r>
              <a:rPr lang="en-AU" baseline="0" dirty="0" smtClean="0"/>
              <a:t>Did you negotiate?</a:t>
            </a:r>
          </a:p>
          <a:p>
            <a:endParaRPr lang="en-AU" dirty="0" smtClean="0"/>
          </a:p>
          <a:p>
            <a:pPr marL="229674" indent="-229674">
              <a:buAutoNum type="arabicPeriod"/>
            </a:pPr>
            <a:r>
              <a:rPr lang="en-AU" u="sng" dirty="0" smtClean="0"/>
              <a:t>Not sharing</a:t>
            </a:r>
            <a:r>
              <a:rPr lang="en-AU" u="sng" baseline="0" dirty="0" smtClean="0"/>
              <a:t> where the dot is: </a:t>
            </a:r>
          </a:p>
          <a:p>
            <a:pPr marL="172256" indent="-172256">
              <a:buFont typeface="Arial" panose="020B0604020202020204" pitchFamily="34" charset="0"/>
              <a:buChar char="•"/>
            </a:pPr>
            <a:r>
              <a:rPr lang="en-AU" dirty="0" smtClean="0"/>
              <a:t>What was your success rate?</a:t>
            </a:r>
          </a:p>
          <a:p>
            <a:pPr marL="172256" indent="-172256">
              <a:buFont typeface="Arial" panose="020B0604020202020204" pitchFamily="34" charset="0"/>
              <a:buChar char="•"/>
            </a:pPr>
            <a:r>
              <a:rPr lang="en-AU" dirty="0" smtClean="0"/>
              <a:t>Can you tell why?</a:t>
            </a:r>
          </a:p>
          <a:p>
            <a:pPr marL="172256" indent="-172256">
              <a:buFont typeface="Arial" panose="020B0604020202020204" pitchFamily="34" charset="0"/>
              <a:buChar char="•"/>
            </a:pPr>
            <a:r>
              <a:rPr lang="en-AU" dirty="0" smtClean="0"/>
              <a:t>Did</a:t>
            </a:r>
            <a:r>
              <a:rPr lang="en-AU" baseline="0" dirty="0" smtClean="0"/>
              <a:t> you eventually target your dot?</a:t>
            </a:r>
          </a:p>
          <a:p>
            <a:pPr marL="172256" indent="-172256">
              <a:buFont typeface="Arial" panose="020B0604020202020204" pitchFamily="34" charset="0"/>
              <a:buChar char="•"/>
            </a:pPr>
            <a:r>
              <a:rPr lang="en-AU" baseline="0" dirty="0" smtClean="0"/>
              <a:t>What happened if you did?</a:t>
            </a:r>
          </a:p>
          <a:p>
            <a:endParaRPr lang="en-AU" baseline="0" dirty="0" smtClean="0"/>
          </a:p>
          <a:p>
            <a:r>
              <a:rPr lang="en-AU" baseline="0" dirty="0" smtClean="0"/>
              <a:t>2. </a:t>
            </a:r>
            <a:r>
              <a:rPr lang="en-AU" u="sng" baseline="0" dirty="0" smtClean="0"/>
              <a:t>Both try for knot over dot</a:t>
            </a:r>
          </a:p>
          <a:p>
            <a:pPr marL="172256" indent="-172256">
              <a:buFont typeface="Arial" panose="020B0604020202020204" pitchFamily="34" charset="0"/>
              <a:buChar char="•"/>
            </a:pPr>
            <a:r>
              <a:rPr lang="en-AU" baseline="0" dirty="0" smtClean="0"/>
              <a:t>How did that work?</a:t>
            </a:r>
          </a:p>
          <a:p>
            <a:pPr marL="172256" indent="-172256">
              <a:buFont typeface="Arial" panose="020B0604020202020204" pitchFamily="34" charset="0"/>
              <a:buChar char="•"/>
            </a:pPr>
            <a:r>
              <a:rPr lang="en-AU" baseline="0" dirty="0" smtClean="0"/>
              <a:t>What do we know about the real world and the control systems in the world?</a:t>
            </a:r>
          </a:p>
          <a:p>
            <a:pPr marL="172256" indent="-172256">
              <a:buFont typeface="Arial" panose="020B0604020202020204" pitchFamily="34" charset="0"/>
              <a:buChar char="•"/>
            </a:pPr>
            <a:r>
              <a:rPr lang="en-AU" baseline="0" dirty="0" smtClean="0"/>
              <a:t>How did this experiment represent human beings in society, in relationships?</a:t>
            </a:r>
          </a:p>
          <a:p>
            <a:pPr marL="172256" indent="-172256">
              <a:buFont typeface="Arial" panose="020B0604020202020204" pitchFamily="34" charset="0"/>
              <a:buChar char="•"/>
            </a:pPr>
            <a:r>
              <a:rPr lang="en-AU" baseline="0" dirty="0" smtClean="0"/>
              <a:t>How much control do we have over others?</a:t>
            </a:r>
          </a:p>
          <a:p>
            <a:pPr marL="172256" indent="-172256">
              <a:buFont typeface="Arial" panose="020B0604020202020204" pitchFamily="34" charset="0"/>
              <a:buChar char="•"/>
            </a:pPr>
            <a:endParaRPr lang="en-AU" baseline="0" dirty="0" smtClean="0"/>
          </a:p>
          <a:p>
            <a:pPr marL="172256" indent="-172256">
              <a:buFont typeface="Arial" panose="020B0604020202020204" pitchFamily="34" charset="0"/>
              <a:buChar char="•"/>
            </a:pPr>
            <a:r>
              <a:rPr lang="en-AU" baseline="0" dirty="0" smtClean="0"/>
              <a:t>Look at relationship habits that people use to control – ideas from group</a:t>
            </a:r>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16</a:t>
            </a:fld>
            <a:endParaRPr lang="en-AU"/>
          </a:p>
        </p:txBody>
      </p:sp>
    </p:spTree>
    <p:extLst>
      <p:ext uri="{BB962C8B-B14F-4D97-AF65-F5344CB8AC3E}">
        <p14:creationId xmlns:p14="http://schemas.microsoft.com/office/powerpoint/2010/main" val="149350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Choose one column to do</a:t>
            </a:r>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17</a:t>
            </a:fld>
            <a:endParaRPr lang="en-AU"/>
          </a:p>
        </p:txBody>
      </p:sp>
    </p:spTree>
    <p:extLst>
      <p:ext uri="{BB962C8B-B14F-4D97-AF65-F5344CB8AC3E}">
        <p14:creationId xmlns:p14="http://schemas.microsoft.com/office/powerpoint/2010/main" val="235319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 through page 8 – difference between external</a:t>
            </a:r>
            <a:r>
              <a:rPr lang="en-AU" baseline="0" dirty="0" smtClean="0"/>
              <a:t> control and choice theory</a:t>
            </a:r>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18</a:t>
            </a:fld>
            <a:endParaRPr lang="en-AU"/>
          </a:p>
        </p:txBody>
      </p:sp>
    </p:spTree>
    <p:extLst>
      <p:ext uri="{BB962C8B-B14F-4D97-AF65-F5344CB8AC3E}">
        <p14:creationId xmlns:p14="http://schemas.microsoft.com/office/powerpoint/2010/main" val="1777900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change from a belief in external control</a:t>
            </a:r>
            <a:r>
              <a:rPr lang="en-AU" baseline="0" dirty="0" smtClean="0"/>
              <a:t> to a belief in internal control means we look at things from a different perspective, focussing on what is going on inside of us and the choices we are making, rather than what the world is doing to us, what we can do to or get from the </a:t>
            </a:r>
            <a:r>
              <a:rPr lang="en-AU" baseline="0" smtClean="0"/>
              <a:t>world around </a:t>
            </a:r>
            <a:r>
              <a:rPr lang="en-AU" baseline="0" dirty="0" smtClean="0"/>
              <a:t>us.  </a:t>
            </a:r>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19</a:t>
            </a:fld>
            <a:endParaRPr lang="en-AU"/>
          </a:p>
        </p:txBody>
      </p:sp>
    </p:spTree>
    <p:extLst>
      <p:ext uri="{BB962C8B-B14F-4D97-AF65-F5344CB8AC3E}">
        <p14:creationId xmlns:p14="http://schemas.microsoft.com/office/powerpoint/2010/main" val="2279312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language of external control thinking is very different from that of internal control thinking.</a:t>
            </a:r>
            <a:r>
              <a:rPr lang="en-AU" baseline="0" dirty="0" smtClean="0"/>
              <a:t> An internal control perspective means we take responsibility for our thoughts, actions, feelings and the sensations in our body. We can then see that we are empowered to make new choices to bring about changes in our lives.</a:t>
            </a:r>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20</a:t>
            </a:fld>
            <a:endParaRPr lang="en-AU"/>
          </a:p>
        </p:txBody>
      </p:sp>
    </p:spTree>
    <p:extLst>
      <p:ext uri="{BB962C8B-B14F-4D97-AF65-F5344CB8AC3E}">
        <p14:creationId xmlns:p14="http://schemas.microsoft.com/office/powerpoint/2010/main" val="218937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William </a:t>
            </a:r>
            <a:r>
              <a:rPr lang="en-US" baseline="0" dirty="0" err="1" smtClean="0"/>
              <a:t>Glasser</a:t>
            </a:r>
            <a:r>
              <a:rPr lang="en-US" baseline="0" dirty="0" smtClean="0"/>
              <a:t> was an American  psychiatrist who used a counselling approach based on his theory of </a:t>
            </a:r>
            <a:r>
              <a:rPr lang="en-US" baseline="0" dirty="0" err="1" smtClean="0"/>
              <a:t>behaviour</a:t>
            </a:r>
            <a:r>
              <a:rPr lang="en-US" baseline="0" dirty="0" smtClean="0"/>
              <a:t> which he called Choice Theory. </a:t>
            </a:r>
            <a:r>
              <a:rPr lang="en-US" baseline="0" dirty="0" err="1" smtClean="0"/>
              <a:t>Glasser</a:t>
            </a:r>
            <a:r>
              <a:rPr lang="en-US" baseline="0" dirty="0" smtClean="0"/>
              <a:t> dedicated his working life of 40 years to counselling, teaching and writing about his theory in the hope of empowering people all over the world to look after their own mental health. He died in 2013. Last year the William </a:t>
            </a:r>
            <a:r>
              <a:rPr lang="en-US" baseline="0" dirty="0" err="1" smtClean="0"/>
              <a:t>Glasser</a:t>
            </a:r>
            <a:r>
              <a:rPr lang="en-US" baseline="0" dirty="0" smtClean="0"/>
              <a:t> International developed this course as a Tribute to his life and in an effort to carry on his work. It is a great privilege to be able to share these ideas with you.</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the end of each section</a:t>
            </a:r>
            <a:r>
              <a:rPr lang="en-US" baseline="0" dirty="0" smtClean="0"/>
              <a:t> of </a:t>
            </a:r>
            <a:r>
              <a:rPr lang="en-US" dirty="0" smtClean="0"/>
              <a:t>the course we will discuss as a group how each</a:t>
            </a:r>
            <a:r>
              <a:rPr lang="en-US" baseline="0" dirty="0" smtClean="0"/>
              <a:t> idea or skill is linked to mental health and wellbeing.</a:t>
            </a:r>
          </a:p>
          <a:p>
            <a:endParaRPr lang="en-US" dirty="0" smtClean="0"/>
          </a:p>
        </p:txBody>
      </p:sp>
      <p:sp>
        <p:nvSpPr>
          <p:cNvPr id="4" name="Slide Number Placeholder 3"/>
          <p:cNvSpPr>
            <a:spLocks noGrp="1"/>
          </p:cNvSpPr>
          <p:nvPr>
            <p:ph type="sldNum" sz="quarter" idx="10"/>
          </p:nvPr>
        </p:nvSpPr>
        <p:spPr/>
        <p:txBody>
          <a:bodyPr/>
          <a:lstStyle/>
          <a:p>
            <a:fld id="{B4967AF7-CA9C-4ADA-A636-1709BAE51F63}" type="slidenum">
              <a:rPr lang="en-AU" smtClean="0"/>
              <a:t>2</a:t>
            </a:fld>
            <a:endParaRPr lang="en-AU"/>
          </a:p>
        </p:txBody>
      </p:sp>
    </p:spTree>
    <p:extLst>
      <p:ext uri="{BB962C8B-B14F-4D97-AF65-F5344CB8AC3E}">
        <p14:creationId xmlns:p14="http://schemas.microsoft.com/office/powerpoint/2010/main" val="1501361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348C892-4AD4-4FDB-9292-E50C471A5079}" type="slidenum">
              <a:rPr lang="en-AU" smtClean="0"/>
              <a:t>21</a:t>
            </a:fld>
            <a:endParaRPr lang="en-AU"/>
          </a:p>
        </p:txBody>
      </p:sp>
    </p:spTree>
    <p:extLst>
      <p:ext uri="{BB962C8B-B14F-4D97-AF65-F5344CB8AC3E}">
        <p14:creationId xmlns:p14="http://schemas.microsoft.com/office/powerpoint/2010/main" val="42590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t>
            </a:r>
            <a:r>
              <a:rPr lang="en-US" smtClean="0"/>
              <a:t>have this </a:t>
            </a:r>
            <a:r>
              <a:rPr lang="en-US" dirty="0" smtClean="0"/>
              <a:t>as a handout to collect at the end of </a:t>
            </a:r>
            <a:r>
              <a:rPr lang="en-US" smtClean="0"/>
              <a:t>the session.</a:t>
            </a:r>
            <a:endParaRPr lang="en-US"/>
          </a:p>
        </p:txBody>
      </p:sp>
      <p:sp>
        <p:nvSpPr>
          <p:cNvPr id="4" name="Slide Number Placeholder 3"/>
          <p:cNvSpPr>
            <a:spLocks noGrp="1"/>
          </p:cNvSpPr>
          <p:nvPr>
            <p:ph type="sldNum" sz="quarter" idx="10"/>
          </p:nvPr>
        </p:nvSpPr>
        <p:spPr/>
        <p:txBody>
          <a:bodyPr/>
          <a:lstStyle/>
          <a:p>
            <a:fld id="{E8B094BD-E138-4077-BFA6-F097022AFBBA}" type="slidenum">
              <a:rPr lang="en-AU" smtClean="0"/>
              <a:pPr/>
              <a:t>23</a:t>
            </a:fld>
            <a:endParaRPr lang="en-AU"/>
          </a:p>
        </p:txBody>
      </p:sp>
    </p:spTree>
    <p:extLst>
      <p:ext uri="{BB962C8B-B14F-4D97-AF65-F5344CB8AC3E}">
        <p14:creationId xmlns:p14="http://schemas.microsoft.com/office/powerpoint/2010/main" val="304987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course is organised into 6 sessions. We will complete 2 tonight. </a:t>
            </a:r>
          </a:p>
          <a:p>
            <a:endParaRPr lang="en-US" dirty="0" smtClean="0"/>
          </a:p>
        </p:txBody>
      </p:sp>
      <p:sp>
        <p:nvSpPr>
          <p:cNvPr id="4" name="Slide Number Placeholder 3"/>
          <p:cNvSpPr>
            <a:spLocks noGrp="1"/>
          </p:cNvSpPr>
          <p:nvPr>
            <p:ph type="sldNum" sz="quarter" idx="10"/>
          </p:nvPr>
        </p:nvSpPr>
        <p:spPr/>
        <p:txBody>
          <a:bodyPr/>
          <a:lstStyle/>
          <a:p>
            <a:fld id="{B4967AF7-CA9C-4ADA-A636-1709BAE51F63}" type="slidenum">
              <a:rPr lang="en-AU" smtClean="0"/>
              <a:t>3</a:t>
            </a:fld>
            <a:endParaRPr lang="en-AU"/>
          </a:p>
        </p:txBody>
      </p:sp>
    </p:spTree>
    <p:extLst>
      <p:ext uri="{BB962C8B-B14F-4D97-AF65-F5344CB8AC3E}">
        <p14:creationId xmlns:p14="http://schemas.microsoft.com/office/powerpoint/2010/main" val="150136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will</a:t>
            </a:r>
            <a:r>
              <a:rPr lang="en-AU" baseline="0" dirty="0" smtClean="0"/>
              <a:t> be talking about what we really do have control over in our own lives.</a:t>
            </a:r>
          </a:p>
          <a:p>
            <a:r>
              <a:rPr lang="en-AU" baseline="0" dirty="0" smtClean="0"/>
              <a:t>By the end of this session we will have had time to question how much external things do control us and whether we in fact have a choice. </a:t>
            </a:r>
          </a:p>
          <a:p>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4</a:t>
            </a:fld>
            <a:endParaRPr lang="en-AU"/>
          </a:p>
        </p:txBody>
      </p:sp>
    </p:spTree>
    <p:extLst>
      <p:ext uri="{BB962C8B-B14F-4D97-AF65-F5344CB8AC3E}">
        <p14:creationId xmlns:p14="http://schemas.microsoft.com/office/powerpoint/2010/main" val="2495211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674" indent="-229674" defTabSz="918698">
              <a:buFont typeface="+mj-lt"/>
              <a:buAutoNum type="arabicPeriod"/>
            </a:pPr>
            <a:r>
              <a:rPr lang="en-AU" sz="1100" b="1" dirty="0" smtClean="0"/>
              <a:t>Who am I? </a:t>
            </a:r>
          </a:p>
          <a:p>
            <a:pPr marL="0" indent="0" defTabSz="918698">
              <a:buFont typeface="+mj-lt"/>
              <a:buNone/>
            </a:pPr>
            <a:r>
              <a:rPr lang="en-AU" sz="1100" b="0" dirty="0" smtClean="0"/>
              <a:t>Family and Youth Counsellor with WCYCS  - wife, mother , grandmother. Lived here</a:t>
            </a:r>
            <a:r>
              <a:rPr lang="en-AU" sz="1100" b="0" baseline="0" dirty="0" smtClean="0"/>
              <a:t> on EP for 40 years!!</a:t>
            </a:r>
          </a:p>
          <a:p>
            <a:pPr marL="0" indent="0" defTabSz="918698">
              <a:buFont typeface="+mj-lt"/>
              <a:buNone/>
            </a:pPr>
            <a:endParaRPr lang="en-AU" sz="1100" b="0" baseline="0" dirty="0" smtClean="0"/>
          </a:p>
          <a:p>
            <a:pPr marL="228600" indent="-228600" defTabSz="918698">
              <a:buFont typeface="+mj-lt"/>
              <a:buAutoNum type="arabicPeriod" startAt="2"/>
            </a:pPr>
            <a:r>
              <a:rPr lang="en-AU" sz="1100" b="0" baseline="0" dirty="0" smtClean="0"/>
              <a:t>Important – helping people look after their own mental health.</a:t>
            </a:r>
          </a:p>
          <a:p>
            <a:pPr marL="0" indent="0" defTabSz="918698">
              <a:buFont typeface="+mj-lt"/>
              <a:buNone/>
            </a:pPr>
            <a:r>
              <a:rPr lang="en-AU" sz="1100" b="0" baseline="0" dirty="0" smtClean="0"/>
              <a:t>Building connections between people in the community.</a:t>
            </a:r>
          </a:p>
          <a:p>
            <a:pPr marL="0" indent="0" defTabSz="918698">
              <a:buFont typeface="+mj-lt"/>
              <a:buNone/>
            </a:pPr>
            <a:r>
              <a:rPr lang="en-AU" sz="1100" b="0" baseline="0" dirty="0" smtClean="0"/>
              <a:t>Here - </a:t>
            </a:r>
          </a:p>
          <a:p>
            <a:pPr marL="0" indent="0" defTabSz="918698">
              <a:buFont typeface="+mj-lt"/>
              <a:buNone/>
            </a:pPr>
            <a:r>
              <a:rPr lang="en-AU" sz="1100" b="0" baseline="0" dirty="0" smtClean="0"/>
              <a:t>Having a safe environment here to work in – where people respect each other</a:t>
            </a:r>
          </a:p>
          <a:p>
            <a:pPr marL="0" indent="0" defTabSz="918698">
              <a:buFont typeface="+mj-lt"/>
              <a:buNone/>
            </a:pPr>
            <a:r>
              <a:rPr lang="en-AU" sz="1100" b="0" baseline="0" dirty="0" smtClean="0"/>
              <a:t>That participants have fun and connect with each other and have the opportunity to learn new ways of looking at things and also have ask questions and give opinions.</a:t>
            </a:r>
          </a:p>
          <a:p>
            <a:pPr marL="229674" indent="-229674" defTabSz="918698">
              <a:buFont typeface="+mj-lt"/>
              <a:buAutoNum type="arabicPeriod" startAt="3"/>
            </a:pPr>
            <a:endParaRPr lang="en-AU" sz="1100" b="1" dirty="0" smtClean="0"/>
          </a:p>
          <a:p>
            <a:pPr marL="229674" indent="-229674" defTabSz="918698">
              <a:buFont typeface="+mj-lt"/>
              <a:buAutoNum type="arabicPeriod" startAt="3"/>
            </a:pPr>
            <a:r>
              <a:rPr lang="en-AU" sz="1100" b="1" dirty="0" smtClean="0"/>
              <a:t>Do </a:t>
            </a:r>
            <a:r>
              <a:rPr lang="en-AU" sz="1100" dirty="0" smtClean="0"/>
              <a:t>–</a:t>
            </a:r>
          </a:p>
          <a:p>
            <a:pPr marL="229674" indent="-229674" defTabSz="918698">
              <a:buFont typeface="Arial" panose="020B0604020202020204" pitchFamily="34" charset="0"/>
              <a:buChar char="•"/>
            </a:pPr>
            <a:r>
              <a:rPr lang="en-AU" sz="1100" dirty="0" smtClean="0"/>
              <a:t> work hard to provide</a:t>
            </a:r>
            <a:r>
              <a:rPr lang="en-AU" sz="1100" baseline="0" dirty="0" smtClean="0"/>
              <a:t> this information in a fun, interesting and clear way, </a:t>
            </a:r>
          </a:p>
          <a:p>
            <a:pPr marL="229674" indent="-229674" defTabSz="918698">
              <a:buFont typeface="Arial" panose="020B0604020202020204" pitchFamily="34" charset="0"/>
              <a:buChar char="•"/>
            </a:pPr>
            <a:r>
              <a:rPr lang="en-AU" sz="1100" baseline="0" dirty="0" smtClean="0"/>
              <a:t>aim to finish each section on time, </a:t>
            </a:r>
          </a:p>
          <a:p>
            <a:pPr marL="229674" indent="-229674" defTabSz="918698">
              <a:buFont typeface="Arial" panose="020B0604020202020204" pitchFamily="34" charset="0"/>
              <a:buChar char="•"/>
            </a:pPr>
            <a:r>
              <a:rPr lang="en-AU" sz="1100" baseline="0" dirty="0" smtClean="0"/>
              <a:t>respect people’s right to choose their own level of involvement, </a:t>
            </a:r>
          </a:p>
          <a:p>
            <a:pPr marL="229674" indent="-229674" defTabSz="918698">
              <a:buFont typeface="Arial" panose="020B0604020202020204" pitchFamily="34" charset="0"/>
              <a:buChar char="•"/>
            </a:pPr>
            <a:r>
              <a:rPr lang="en-AU" sz="1100" baseline="0" dirty="0" smtClean="0"/>
              <a:t>listen to questions carefully. </a:t>
            </a:r>
          </a:p>
          <a:p>
            <a:pPr marL="229674" indent="-229674" defTabSz="918698">
              <a:buFont typeface="Arial" panose="020B0604020202020204" pitchFamily="34" charset="0"/>
              <a:buChar char="•"/>
            </a:pPr>
            <a:r>
              <a:rPr lang="en-AU" sz="1100" baseline="0" dirty="0" smtClean="0"/>
              <a:t>Make another time to follow up anything that a person wants to ask about if time doesn’t permit in session. </a:t>
            </a:r>
          </a:p>
          <a:p>
            <a:pPr marL="229674" indent="-229674" defTabSz="918698">
              <a:buFont typeface="Arial" panose="020B0604020202020204" pitchFamily="34" charset="0"/>
              <a:buChar char="•"/>
            </a:pPr>
            <a:r>
              <a:rPr lang="en-AU" sz="1100" baseline="0" dirty="0" smtClean="0"/>
              <a:t>Respect confidentiality. Tell only my own stories or those of others which are public or for which I have been given permission</a:t>
            </a:r>
          </a:p>
          <a:p>
            <a:pPr marL="229674" indent="-229674" defTabSz="918698">
              <a:buFont typeface="Arial" panose="020B0604020202020204" pitchFamily="34" charset="0"/>
              <a:buChar char="•"/>
            </a:pPr>
            <a:r>
              <a:rPr lang="en-AU" sz="1100" baseline="0" dirty="0" smtClean="0"/>
              <a:t>Protective interrupting – stop someone from disclosing information that might not be appropriate in a group setting</a:t>
            </a:r>
          </a:p>
          <a:p>
            <a:pPr marL="229674" indent="-229674" defTabSz="918698">
              <a:buFont typeface="Arial" panose="020B0604020202020204" pitchFamily="34" charset="0"/>
              <a:buChar char="•"/>
            </a:pPr>
            <a:r>
              <a:rPr lang="en-AU" sz="1100" b="1" baseline="0" dirty="0" smtClean="0"/>
              <a:t>  </a:t>
            </a:r>
          </a:p>
          <a:p>
            <a:pPr marL="229674" indent="-229674" defTabSz="918698">
              <a:buFont typeface="+mj-lt"/>
              <a:buAutoNum type="arabicPeriod" startAt="4"/>
            </a:pPr>
            <a:r>
              <a:rPr lang="en-AU" sz="1100" b="1" baseline="0" dirty="0" smtClean="0"/>
              <a:t>Won’t do – </a:t>
            </a:r>
          </a:p>
          <a:p>
            <a:pPr marL="229674" indent="-229674" defTabSz="918698">
              <a:buFont typeface="Arial" panose="020B0604020202020204" pitchFamily="34" charset="0"/>
              <a:buChar char="•"/>
            </a:pPr>
            <a:r>
              <a:rPr lang="en-AU" sz="1100" baseline="0" dirty="0" smtClean="0"/>
              <a:t>Expect you to agree with everything I say</a:t>
            </a:r>
          </a:p>
          <a:p>
            <a:pPr marL="229674" indent="-229674" defTabSz="918698">
              <a:buFont typeface="Arial" panose="020B0604020202020204" pitchFamily="34" charset="0"/>
              <a:buChar char="•"/>
            </a:pPr>
            <a:r>
              <a:rPr lang="en-AU" sz="1100" baseline="0" dirty="0" smtClean="0"/>
              <a:t>Tell you what’s important to you</a:t>
            </a:r>
          </a:p>
          <a:p>
            <a:pPr marL="229674" indent="-229674" defTabSz="918698">
              <a:buFont typeface="+mj-lt"/>
              <a:buAutoNum type="arabicPeriod" startAt="4"/>
            </a:pPr>
            <a:endParaRPr lang="en-AU" sz="1100" baseline="0" dirty="0" smtClean="0"/>
          </a:p>
          <a:p>
            <a:pPr marL="229674" indent="-229674" defTabSz="918698">
              <a:buFont typeface="+mj-lt"/>
              <a:buAutoNum type="arabicPeriod" startAt="5"/>
            </a:pPr>
            <a:r>
              <a:rPr lang="en-AU" sz="1100" b="1" baseline="0" dirty="0" smtClean="0"/>
              <a:t>Will ask – </a:t>
            </a:r>
          </a:p>
          <a:p>
            <a:pPr marL="229674" indent="-229674" defTabSz="918698">
              <a:buFont typeface="Arial" panose="020B0604020202020204" pitchFamily="34" charset="0"/>
              <a:buChar char="•"/>
            </a:pPr>
            <a:r>
              <a:rPr lang="en-AU" sz="1100" baseline="0" dirty="0" smtClean="0"/>
              <a:t>People to show respect for each other in the group</a:t>
            </a:r>
          </a:p>
          <a:p>
            <a:pPr marL="229674" indent="-229674" defTabSz="918698">
              <a:buFont typeface="Arial" panose="020B0604020202020204" pitchFamily="34" charset="0"/>
              <a:buChar char="•"/>
            </a:pPr>
            <a:r>
              <a:rPr lang="en-AU" sz="1100" baseline="0" dirty="0" smtClean="0"/>
              <a:t>That people participate to the extent they are comfortable </a:t>
            </a:r>
          </a:p>
          <a:p>
            <a:pPr marL="229674" indent="-229674" defTabSz="918698">
              <a:buFont typeface="Arial" panose="020B0604020202020204" pitchFamily="34" charset="0"/>
              <a:buChar char="•"/>
            </a:pPr>
            <a:r>
              <a:rPr lang="en-AU" sz="1100" baseline="0" dirty="0" smtClean="0"/>
              <a:t>people to consider carefully how much personal detail they wish to express, </a:t>
            </a:r>
          </a:p>
          <a:p>
            <a:pPr marL="229674" indent="-229674" defTabSz="918698">
              <a:buFont typeface="Arial" panose="020B0604020202020204" pitchFamily="34" charset="0"/>
              <a:buChar char="•"/>
            </a:pPr>
            <a:r>
              <a:rPr lang="en-AU" sz="1100" baseline="0" dirty="0" smtClean="0"/>
              <a:t>people to tell only their own stories, </a:t>
            </a:r>
          </a:p>
          <a:p>
            <a:pPr marL="229674" indent="-229674" defTabSz="918698">
              <a:buFont typeface="Arial" panose="020B0604020202020204" pitchFamily="34" charset="0"/>
              <a:buChar char="•"/>
            </a:pPr>
            <a:r>
              <a:rPr lang="en-AU" sz="1100" baseline="0" dirty="0" smtClean="0"/>
              <a:t>for confidentiality to be respected outside the group, </a:t>
            </a:r>
          </a:p>
          <a:p>
            <a:pPr marL="229674" indent="-229674" defTabSz="918698">
              <a:buFont typeface="Arial" panose="020B0604020202020204" pitchFamily="34" charset="0"/>
              <a:buChar char="•"/>
            </a:pPr>
            <a:r>
              <a:rPr lang="en-AU" sz="1100" baseline="0" dirty="0" smtClean="0"/>
              <a:t>people to be on time at beginning of sessions</a:t>
            </a:r>
          </a:p>
          <a:p>
            <a:pPr marL="229674" indent="-229674" defTabSz="918698">
              <a:buFont typeface="Arial" panose="020B0604020202020204" pitchFamily="34" charset="0"/>
              <a:buChar char="•"/>
            </a:pPr>
            <a:r>
              <a:rPr lang="en-AU" sz="1100" baseline="0" dirty="0" smtClean="0"/>
              <a:t>people to answer some research questions to help the designers of the program. </a:t>
            </a:r>
          </a:p>
          <a:p>
            <a:pPr marL="229674" indent="-229674" defTabSz="918698">
              <a:buFont typeface="Arial" panose="020B0604020202020204" pitchFamily="34" charset="0"/>
              <a:buChar char="•"/>
            </a:pPr>
            <a:endParaRPr lang="en-AU" sz="1100" baseline="0" dirty="0" smtClean="0"/>
          </a:p>
          <a:p>
            <a:pPr marL="229674" indent="-229674" defTabSz="918698">
              <a:buFont typeface="+mj-lt"/>
              <a:buAutoNum type="arabicPeriod" startAt="6"/>
            </a:pPr>
            <a:r>
              <a:rPr lang="en-AU" sz="1100" b="1" baseline="0" dirty="0" smtClean="0"/>
              <a:t>Won’t ask </a:t>
            </a:r>
            <a:r>
              <a:rPr lang="en-AU" sz="1100" baseline="0" dirty="0" smtClean="0"/>
              <a:t>– </a:t>
            </a:r>
          </a:p>
          <a:p>
            <a:pPr marL="229674" indent="-229674" defTabSz="918698">
              <a:buFont typeface="Arial" panose="020B0604020202020204" pitchFamily="34" charset="0"/>
              <a:buChar char="•"/>
            </a:pPr>
            <a:r>
              <a:rPr lang="en-AU" sz="1100" baseline="0" dirty="0" smtClean="0"/>
              <a:t>people to share anything personal unless they choose to</a:t>
            </a:r>
          </a:p>
          <a:p>
            <a:pPr marL="229674" indent="-229674" defTabSz="918698">
              <a:buFont typeface="Arial" panose="020B0604020202020204" pitchFamily="34" charset="0"/>
              <a:buChar char="•"/>
            </a:pPr>
            <a:r>
              <a:rPr lang="en-AU" sz="1100" baseline="0" dirty="0" smtClean="0"/>
              <a:t>take part in an activity </a:t>
            </a:r>
            <a:r>
              <a:rPr lang="en-AU" sz="1100" b="1" i="0" baseline="0" dirty="0" smtClean="0"/>
              <a:t>if they do not wish to</a:t>
            </a:r>
            <a:r>
              <a:rPr lang="en-AU" sz="1100" baseline="0" dirty="0" smtClean="0"/>
              <a:t>. </a:t>
            </a:r>
          </a:p>
          <a:p>
            <a:r>
              <a:rPr lang="en-AU" baseline="0" dirty="0" smtClean="0"/>
              <a:t> </a:t>
            </a:r>
            <a:endParaRPr lang="en-AU" dirty="0" smtClean="0"/>
          </a:p>
          <a:p>
            <a:pPr marL="229674" indent="-229674">
              <a:buAutoNum type="arabicPeriod"/>
            </a:pPr>
            <a:endParaRPr lang="en-AU" baseline="0" dirty="0" smtClean="0"/>
          </a:p>
          <a:p>
            <a:r>
              <a:rPr lang="en-AU" baseline="0" dirty="0" smtClean="0"/>
              <a:t> </a:t>
            </a:r>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5</a:t>
            </a:fld>
            <a:endParaRPr lang="en-AU"/>
          </a:p>
        </p:txBody>
      </p:sp>
    </p:spTree>
    <p:extLst>
      <p:ext uri="{BB962C8B-B14F-4D97-AF65-F5344CB8AC3E}">
        <p14:creationId xmlns:p14="http://schemas.microsoft.com/office/powerpoint/2010/main" val="137204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348C892-4AD4-4FDB-9292-E50C471A5079}" type="slidenum">
              <a:rPr lang="en-AU" smtClean="0"/>
              <a:t>6</a:t>
            </a:fld>
            <a:endParaRPr lang="en-AU"/>
          </a:p>
        </p:txBody>
      </p:sp>
    </p:spTree>
    <p:extLst>
      <p:ext uri="{BB962C8B-B14F-4D97-AF65-F5344CB8AC3E}">
        <p14:creationId xmlns:p14="http://schemas.microsoft.com/office/powerpoint/2010/main" val="78738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Go through the benefits page 5 of PM</a:t>
            </a:r>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7</a:t>
            </a:fld>
            <a:endParaRPr lang="en-AU"/>
          </a:p>
        </p:txBody>
      </p:sp>
    </p:spTree>
    <p:extLst>
      <p:ext uri="{BB962C8B-B14F-4D97-AF65-F5344CB8AC3E}">
        <p14:creationId xmlns:p14="http://schemas.microsoft.com/office/powerpoint/2010/main" val="748327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Share a comment from each pair about whether they were in agreement</a:t>
            </a:r>
          </a:p>
          <a:p>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8</a:t>
            </a:fld>
            <a:endParaRPr lang="en-AU"/>
          </a:p>
        </p:txBody>
      </p:sp>
    </p:spTree>
    <p:extLst>
      <p:ext uri="{BB962C8B-B14F-4D97-AF65-F5344CB8AC3E}">
        <p14:creationId xmlns:p14="http://schemas.microsoft.com/office/powerpoint/2010/main" val="74832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48C892-4AD4-4FDB-9292-E50C471A5079}" type="slidenum">
              <a:rPr lang="en-AU" smtClean="0"/>
              <a:t>10</a:t>
            </a:fld>
            <a:endParaRPr lang="en-AU"/>
          </a:p>
        </p:txBody>
      </p:sp>
    </p:spTree>
    <p:extLst>
      <p:ext uri="{BB962C8B-B14F-4D97-AF65-F5344CB8AC3E}">
        <p14:creationId xmlns:p14="http://schemas.microsoft.com/office/powerpoint/2010/main" val="74832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28433E7-4F03-4110-B860-DD80345994D9}" type="datetimeFigureOut">
              <a:rPr lang="en-AU" smtClean="0"/>
              <a:t>30/01/2016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1945611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8433E7-4F03-4110-B860-DD80345994D9}" type="datetimeFigureOut">
              <a:rPr lang="en-AU" smtClean="0"/>
              <a:t>30/01/2016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248304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8433E7-4F03-4110-B860-DD80345994D9}" type="datetimeFigureOut">
              <a:rPr lang="en-AU" smtClean="0"/>
              <a:t>30/01/2016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284476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28433E7-4F03-4110-B860-DD80345994D9}" type="datetimeFigureOut">
              <a:rPr lang="en-AU" smtClean="0"/>
              <a:t>30/01/2016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278808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433E7-4F03-4110-B860-DD80345994D9}" type="datetimeFigureOut">
              <a:rPr lang="en-AU" smtClean="0"/>
              <a:t>30/01/2016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404030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28433E7-4F03-4110-B860-DD80345994D9}" type="datetimeFigureOut">
              <a:rPr lang="en-AU" smtClean="0"/>
              <a:t>30/01/2016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415985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28433E7-4F03-4110-B860-DD80345994D9}" type="datetimeFigureOut">
              <a:rPr lang="en-AU" smtClean="0"/>
              <a:t>30/01/2016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2957866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28433E7-4F03-4110-B860-DD80345994D9}" type="datetimeFigureOut">
              <a:rPr lang="en-AU" smtClean="0"/>
              <a:t>30/01/2016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295666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433E7-4F03-4110-B860-DD80345994D9}" type="datetimeFigureOut">
              <a:rPr lang="en-AU" smtClean="0"/>
              <a:t>30/01/2016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323841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433E7-4F03-4110-B860-DD80345994D9}" type="datetimeFigureOut">
              <a:rPr lang="en-AU" smtClean="0"/>
              <a:t>30/01/2016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57448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8433E7-4F03-4110-B860-DD80345994D9}" type="datetimeFigureOut">
              <a:rPr lang="en-AU" smtClean="0"/>
              <a:t>30/01/2016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79938DB-FE09-4CCD-8366-A41DB2598172}" type="slidenum">
              <a:rPr lang="en-AU" smtClean="0"/>
              <a:t>‹#›</a:t>
            </a:fld>
            <a:endParaRPr lang="en-AU"/>
          </a:p>
        </p:txBody>
      </p:sp>
    </p:spTree>
    <p:extLst>
      <p:ext uri="{BB962C8B-B14F-4D97-AF65-F5344CB8AC3E}">
        <p14:creationId xmlns:p14="http://schemas.microsoft.com/office/powerpoint/2010/main" val="114665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433E7-4F03-4110-B860-DD80345994D9}" type="datetimeFigureOut">
              <a:rPr lang="en-AU" smtClean="0"/>
              <a:t>30/01/2016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938DB-FE09-4CCD-8366-A41DB2598172}" type="slidenum">
              <a:rPr lang="en-AU" smtClean="0"/>
              <a:t>‹#›</a:t>
            </a:fld>
            <a:endParaRPr lang="en-AU"/>
          </a:p>
        </p:txBody>
      </p:sp>
    </p:spTree>
    <p:extLst>
      <p:ext uri="{BB962C8B-B14F-4D97-AF65-F5344CB8AC3E}">
        <p14:creationId xmlns:p14="http://schemas.microsoft.com/office/powerpoint/2010/main" val="546829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7" y="2564904"/>
            <a:ext cx="8229600" cy="1143000"/>
          </a:xfrm>
        </p:spPr>
        <p:txBody>
          <a:bodyPr>
            <a:noAutofit/>
          </a:bodyPr>
          <a:lstStyle/>
          <a:p>
            <a:r>
              <a:rPr lang="en-AU" sz="8000" b="1" i="1" dirty="0" smtClean="0">
                <a:solidFill>
                  <a:srgbClr val="008000"/>
                </a:solidFill>
              </a:rPr>
              <a:t>Take Charge </a:t>
            </a:r>
            <a:br>
              <a:rPr lang="en-AU" sz="8000" b="1" i="1" dirty="0" smtClean="0">
                <a:solidFill>
                  <a:srgbClr val="008000"/>
                </a:solidFill>
              </a:rPr>
            </a:br>
            <a:r>
              <a:rPr lang="en-AU" sz="8000" b="1" i="1" dirty="0" smtClean="0">
                <a:solidFill>
                  <a:srgbClr val="008000"/>
                </a:solidFill>
              </a:rPr>
              <a:t>of </a:t>
            </a:r>
            <a:br>
              <a:rPr lang="en-AU" sz="8000" b="1" i="1" dirty="0" smtClean="0">
                <a:solidFill>
                  <a:srgbClr val="008000"/>
                </a:solidFill>
              </a:rPr>
            </a:br>
            <a:r>
              <a:rPr lang="en-AU" sz="8000" b="1" i="1" dirty="0" smtClean="0">
                <a:solidFill>
                  <a:srgbClr val="008000"/>
                </a:solidFill>
              </a:rPr>
              <a:t>Your Life</a:t>
            </a:r>
            <a:endParaRPr lang="en-AU" sz="8000" dirty="0">
              <a:solidFill>
                <a:srgbClr val="008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683" y="188640"/>
            <a:ext cx="2983170" cy="3172709"/>
          </a:xfrm>
          <a:prstGeom prst="rect">
            <a:avLst/>
          </a:prstGeom>
        </p:spPr>
      </p:pic>
    </p:spTree>
    <p:extLst>
      <p:ext uri="{BB962C8B-B14F-4D97-AF65-F5344CB8AC3E}">
        <p14:creationId xmlns:p14="http://schemas.microsoft.com/office/powerpoint/2010/main" val="354353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604" y="300335"/>
            <a:ext cx="8229600" cy="1143000"/>
          </a:xfrm>
        </p:spPr>
        <p:txBody>
          <a:bodyPr>
            <a:normAutofit/>
          </a:bodyPr>
          <a:lstStyle/>
          <a:p>
            <a:r>
              <a:rPr lang="en-US" sz="4000" b="1" dirty="0" smtClean="0"/>
              <a:t>Can </a:t>
            </a:r>
            <a:r>
              <a:rPr lang="en-US" sz="4000" b="1" dirty="0" smtClean="0">
                <a:solidFill>
                  <a:schemeClr val="tx2">
                    <a:lumMod val="60000"/>
                    <a:lumOff val="40000"/>
                  </a:schemeClr>
                </a:solidFill>
              </a:rPr>
              <a:t>things</a:t>
            </a:r>
            <a:r>
              <a:rPr lang="en-US" sz="4000" b="1" dirty="0" smtClean="0"/>
              <a:t> actually control us?</a:t>
            </a:r>
            <a:endParaRPr lang="en-US" sz="4000" b="1" dirty="0"/>
          </a:p>
        </p:txBody>
      </p:sp>
      <p:sp>
        <p:nvSpPr>
          <p:cNvPr id="3" name="Marcador de contenido 2"/>
          <p:cNvSpPr>
            <a:spLocks noGrp="1"/>
          </p:cNvSpPr>
          <p:nvPr>
            <p:ph idx="1"/>
          </p:nvPr>
        </p:nvSpPr>
        <p:spPr/>
        <p:txBody>
          <a:bodyPr>
            <a:normAutofit/>
          </a:bodyPr>
          <a:lstStyle/>
          <a:p>
            <a:r>
              <a:rPr lang="en-US" sz="2800" dirty="0" smtClean="0"/>
              <a:t>Why do you stop at a red light?</a:t>
            </a:r>
          </a:p>
          <a:p>
            <a:endParaRPr lang="en-US" sz="2800" dirty="0" smtClean="0"/>
          </a:p>
          <a:p>
            <a:endParaRPr lang="en-US" sz="2800" dirty="0" smtClean="0"/>
          </a:p>
          <a:p>
            <a:r>
              <a:rPr lang="en-US" sz="2800" dirty="0" smtClean="0"/>
              <a:t>Why do you answer your mobile?</a:t>
            </a:r>
            <a:endParaRPr lang="en-US" sz="2800" dirty="0"/>
          </a:p>
        </p:txBody>
      </p:sp>
      <p:pic>
        <p:nvPicPr>
          <p:cNvPr id="5" name="Imagen 4"/>
          <p:cNvPicPr>
            <a:picLocks noChangeAspect="1"/>
          </p:cNvPicPr>
          <p:nvPr/>
        </p:nvPicPr>
        <p:blipFill>
          <a:blip r:embed="rId3"/>
          <a:stretch>
            <a:fillRect/>
          </a:stretch>
        </p:blipFill>
        <p:spPr>
          <a:xfrm>
            <a:off x="6833281" y="1738777"/>
            <a:ext cx="1655146" cy="1908566"/>
          </a:xfrm>
          <a:prstGeom prst="rect">
            <a:avLst/>
          </a:prstGeom>
        </p:spPr>
      </p:pic>
      <p:pic>
        <p:nvPicPr>
          <p:cNvPr id="1026" name="Picture 2" descr="Image result for answering mobile young person"/>
          <p:cNvPicPr>
            <a:picLocks noChangeAspect="1" noChangeArrowheads="1"/>
          </p:cNvPicPr>
          <p:nvPr/>
        </p:nvPicPr>
        <p:blipFill rotWithShape="1">
          <a:blip r:embed="rId4">
            <a:extLst>
              <a:ext uri="{28A0092B-C50C-407E-A947-70E740481C1C}">
                <a14:useLocalDpi xmlns:a14="http://schemas.microsoft.com/office/drawing/2010/main" val="0"/>
              </a:ext>
            </a:extLst>
          </a:blip>
          <a:srcRect l="22469" r="19194"/>
          <a:stretch/>
        </p:blipFill>
        <p:spPr bwMode="auto">
          <a:xfrm>
            <a:off x="4427984" y="4509120"/>
            <a:ext cx="1655865" cy="16097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answering mobile young pers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8" descr="Image result for answering mobile young pers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0" descr="Image result for answering mobile young pers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5" name="Picture 11"/>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b="13701"/>
          <a:stretch/>
        </p:blipFill>
        <p:spPr bwMode="auto">
          <a:xfrm>
            <a:off x="1894930" y="4149080"/>
            <a:ext cx="1309687" cy="1504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8875" y="5299041"/>
            <a:ext cx="1179739" cy="1254695"/>
          </a:xfrm>
          <a:prstGeom prst="rect">
            <a:avLst/>
          </a:prstGeom>
        </p:spPr>
      </p:pic>
    </p:spTree>
    <p:extLst>
      <p:ext uri="{BB962C8B-B14F-4D97-AF65-F5344CB8AC3E}">
        <p14:creationId xmlns:p14="http://schemas.microsoft.com/office/powerpoint/2010/main" val="1884403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7929" y="404664"/>
            <a:ext cx="5854700" cy="1143000"/>
          </a:xfrm>
        </p:spPr>
        <p:txBody>
          <a:bodyPr>
            <a:normAutofit fontScale="90000"/>
          </a:bodyPr>
          <a:lstStyle/>
          <a:p>
            <a:r>
              <a:rPr lang="en-US" b="1" dirty="0" smtClean="0"/>
              <a:t>Can</a:t>
            </a:r>
            <a:r>
              <a:rPr lang="en-US" b="1" dirty="0" smtClean="0">
                <a:solidFill>
                  <a:srgbClr val="FF0000"/>
                </a:solidFill>
              </a:rPr>
              <a:t> </a:t>
            </a:r>
            <a:r>
              <a:rPr lang="en-US" b="1" dirty="0" smtClean="0">
                <a:solidFill>
                  <a:srgbClr val="CC0099"/>
                </a:solidFill>
              </a:rPr>
              <a:t>people</a:t>
            </a:r>
            <a:r>
              <a:rPr lang="en-US" b="1" dirty="0" smtClean="0">
                <a:solidFill>
                  <a:srgbClr val="FF0000"/>
                </a:solidFill>
              </a:rPr>
              <a:t> </a:t>
            </a:r>
            <a:r>
              <a:rPr lang="en-US" b="1" dirty="0" smtClean="0"/>
              <a:t>actually control us?</a:t>
            </a:r>
            <a:endParaRPr lang="en-US" b="1" dirty="0"/>
          </a:p>
        </p:txBody>
      </p:sp>
      <p:sp>
        <p:nvSpPr>
          <p:cNvPr id="3" name="Marcador de contenido 2"/>
          <p:cNvSpPr>
            <a:spLocks noGrp="1"/>
          </p:cNvSpPr>
          <p:nvPr>
            <p:ph idx="1"/>
          </p:nvPr>
        </p:nvSpPr>
        <p:spPr>
          <a:xfrm>
            <a:off x="827584" y="2175143"/>
            <a:ext cx="7272808" cy="3672408"/>
          </a:xfrm>
        </p:spPr>
        <p:txBody>
          <a:bodyPr>
            <a:normAutofit lnSpcReduction="10000"/>
          </a:bodyPr>
          <a:lstStyle/>
          <a:p>
            <a:r>
              <a:rPr lang="en-US" sz="2800" dirty="0" smtClean="0"/>
              <a:t>Can someone make you </a:t>
            </a:r>
            <a:r>
              <a:rPr lang="en-US" sz="2800" b="1" dirty="0" smtClean="0">
                <a:solidFill>
                  <a:srgbClr val="7030A0"/>
                </a:solidFill>
              </a:rPr>
              <a:t>do</a:t>
            </a:r>
            <a:r>
              <a:rPr lang="en-US" sz="2800" dirty="0" smtClean="0"/>
              <a:t> something without your consent or choice?                                     </a:t>
            </a:r>
            <a:r>
              <a:rPr lang="en-US" sz="2800" i="1" dirty="0" smtClean="0"/>
              <a:t>Teachers? Parents? Friends? Coaches?</a:t>
            </a:r>
          </a:p>
          <a:p>
            <a:endParaRPr lang="en-US" sz="1200" i="1" dirty="0" smtClean="0"/>
          </a:p>
          <a:p>
            <a:r>
              <a:rPr lang="en-US" sz="2800" dirty="0" smtClean="0"/>
              <a:t>Can someone make you </a:t>
            </a:r>
            <a:r>
              <a:rPr lang="en-US" sz="2800" b="1" dirty="0" smtClean="0">
                <a:solidFill>
                  <a:srgbClr val="00B0F0"/>
                </a:solidFill>
              </a:rPr>
              <a:t>think</a:t>
            </a:r>
            <a:r>
              <a:rPr lang="en-US" sz="2800" dirty="0" smtClean="0"/>
              <a:t> something?   Are your </a:t>
            </a:r>
            <a:r>
              <a:rPr lang="en-US" sz="2800" b="1" dirty="0" smtClean="0">
                <a:solidFill>
                  <a:srgbClr val="00B0F0"/>
                </a:solidFill>
              </a:rPr>
              <a:t>thoughts </a:t>
            </a:r>
            <a:r>
              <a:rPr lang="en-US" sz="2800" b="1" u="sng" dirty="0" smtClean="0">
                <a:solidFill>
                  <a:srgbClr val="00B0F0"/>
                </a:solidFill>
              </a:rPr>
              <a:t>inside</a:t>
            </a:r>
            <a:r>
              <a:rPr lang="en-US" sz="2800" b="1" dirty="0" smtClean="0">
                <a:solidFill>
                  <a:srgbClr val="00B0F0"/>
                </a:solidFill>
              </a:rPr>
              <a:t> or </a:t>
            </a:r>
            <a:r>
              <a:rPr lang="en-US" sz="2800" b="1" u="sng" dirty="0" smtClean="0">
                <a:solidFill>
                  <a:srgbClr val="00B0F0"/>
                </a:solidFill>
              </a:rPr>
              <a:t>outside</a:t>
            </a:r>
            <a:r>
              <a:rPr lang="en-US" sz="2800" dirty="0" smtClean="0"/>
              <a:t> of you?</a:t>
            </a:r>
          </a:p>
          <a:p>
            <a:endParaRPr lang="en-US" sz="1200" dirty="0"/>
          </a:p>
          <a:p>
            <a:r>
              <a:rPr lang="en-US" sz="2800" dirty="0" smtClean="0"/>
              <a:t>Can someone make you </a:t>
            </a:r>
            <a:r>
              <a:rPr lang="en-US" sz="2800" b="1" dirty="0" smtClean="0">
                <a:solidFill>
                  <a:srgbClr val="FF0000"/>
                </a:solidFill>
              </a:rPr>
              <a:t>feel</a:t>
            </a:r>
            <a:r>
              <a:rPr lang="en-US" sz="2800" dirty="0" smtClean="0"/>
              <a:t> something?     Are your </a:t>
            </a:r>
            <a:r>
              <a:rPr lang="en-US" sz="2800" b="1" dirty="0" smtClean="0">
                <a:solidFill>
                  <a:srgbClr val="FF0000"/>
                </a:solidFill>
              </a:rPr>
              <a:t>feelings </a:t>
            </a:r>
            <a:r>
              <a:rPr lang="en-US" sz="2800" b="1" u="sng" dirty="0" smtClean="0">
                <a:solidFill>
                  <a:srgbClr val="FF0000"/>
                </a:solidFill>
              </a:rPr>
              <a:t>inside</a:t>
            </a:r>
            <a:r>
              <a:rPr lang="en-US" sz="2800" b="1" dirty="0" smtClean="0">
                <a:solidFill>
                  <a:srgbClr val="FF0000"/>
                </a:solidFill>
              </a:rPr>
              <a:t> or </a:t>
            </a:r>
            <a:r>
              <a:rPr lang="en-US" sz="2800" b="1" u="sng" dirty="0" smtClean="0">
                <a:solidFill>
                  <a:srgbClr val="FF0000"/>
                </a:solidFill>
              </a:rPr>
              <a:t>outside</a:t>
            </a:r>
            <a:r>
              <a:rPr lang="en-US" sz="2800" b="1" dirty="0" smtClean="0">
                <a:solidFill>
                  <a:srgbClr val="FF0000"/>
                </a:solidFill>
              </a:rPr>
              <a:t> </a:t>
            </a:r>
            <a:r>
              <a:rPr lang="en-US" sz="2800" dirty="0" smtClean="0"/>
              <a:t>of you?</a:t>
            </a:r>
            <a:endParaRPr lang="en-US" sz="2800" dirty="0"/>
          </a:p>
        </p:txBody>
      </p:sp>
      <p:sp>
        <p:nvSpPr>
          <p:cNvPr id="5" name="AutoShape 2" descr="data:image/jpeg;base64,/9j/4AAQSkZJRgABAQAAAQABAAD/2wCEAAkGBxQTEhUUEBIUFRQWFRUWEBgVFREVFBUSFBUXFhQYFhYYHCggGBslHBQUIjEhJSktLi8uFx8zODMsNygtLisBCgoKDg0OGxAQGiwkICQtLCwsLCwsLCwsLCwsLCwsLCwsLSwsLCwsLCwsLCwsLCwsLCwsLCwsLCwsLCwsLCwsLP/AABEIANQA7QMBEQACEQEDEQH/xAAbAAEAAgMBAQAAAAAAAAAAAAAABQYDBAcCAf/EAEEQAAEDAQUEBwUFCAAHAAAAAAEAAgMRBAUSITEGQVFxEyJhgZGhsSMyQnLBUmKCwtEHFBUzY5Lh8BYkQ1NzsrP/xAAbAQEAAwEBAQEAAAAAAAAAAAAAAgMEAQUGB//EADQRAQACAgEDAgMECgIDAAAAAAABAgMRBBIhMUFRBSJhEzJxgQYUM0KRobHB0fDh8SNScv/aAAwDAQACEQMRAD8A7igICAgICAgICAgICAgICAgICAgICAgICAgICAgICAgICAgICAgICAgICAgICAgICAgICAgICAgICAgICAgICAgICAgICAgICAgICAgICAgICAgICAgICAgICAgICAgICDBarWyMVkcG8K6nkNSo3vWsbtLk2iPKOO0Mfwtee2gHqVmnm4491U5qs0N9xHXE35hl4ioUq8vHb107GaspFrgRUGo3UWmJ2tfUBAQEBAQEBAQEBAQEBAQEBAQEBAQEBAQEGjfN4iCIvIqcgwcXHT9eQVeS8UrtG1umNqayV0jschLnHfw7ANw7F4+S82ncsdrTM92/ExUzKDI5gUdj3YLeYXAE+zJ6w4V+IcFs43ImltT4XY7zWfotIXsNb6gICDy54GpA55KNrRWNzOnYiZ8NOa9oW6yDu63osWX4pxMfm8fl3/ovpxM1vFf7I28No2sFW0A3l+VF4vJ/SGbT08au/rP9o/y1Yvh8zPzT/BG2TbAOdQPY7soWk8iVnr8Z52OerJWJj8P8NF/htNesLTYbY2VtW943gr6Xhc3Hy8fXT849peVmw2xW1LZWxUICAg8OmaNXAcyFzqhzb0HV0XXX1AQEBAQEBAQEBBS/2gWj2kDN1JHHn1QPU+Kx8ufEKc3ojLJIvNmGaUlFIq5RZTIoylENaZuIGiw8jn0wW6dbn2ehx+DbLHVvUJuyX41sbWua4ua0AkUoSBSuq24/0jwxSOqk7/Juj4df/wBofJNo/sx+LvoAq7/pLH7mP+M/8LK/Dve38mtLf8p0wt7q+qx5P0h5NvuxEfzX14GKPO5akt5yu1kd3Ub6LDk+K8y/nJP5dv6aXV42KvisNR7q5kkntNVite153aZn8WiIiPDw14ALnaNz79fIfRR1M6rHq7MTOqx5lULynfM/E7T4BwH68SvZw1pirqPPq9GmDojTAyylSnJDk4142OvFzSA86Uae1p0J7QVHhZ/1bl1tH3bdp/N5PxDjbpuF+C+5fOPqDDa7S2Nhe80a0VJ/TiVy1orG5cmdKjab4knORLGbmg5kfeI9NF5ebk2t2jtDLfLM+HmKzDgscypbETSzNji09n6b12mS1Z+WXYtMeExdt64iGS0DvhO536Fenx+V1/Lby048vV2lLLavEBAQEBAQEBBRv2lREGCUaAvY78WFzf8A1csvKruIlVlhAWS0LzrQzTCTinVcw49S2qgqoTCVYZOn6o5L5C+73m0+r7KmGK9o9Ozx0y50reg6Vd6TpfOkTTvSY00dLy567EOxDBeB9k1v2jU8jn9GqzD+0mfZZx4/8k29kWIFqm7bN2RsKjNkZu3bubR45FUZZ3VmzzurpdnfVrTxAPiF+jYb9eOtveIn+T4+8atMMitRUnbi8KysgByaBI/tcahoPIAnvCxcu/7qjNPo0rI5ebLNKTicoS4z1UXGvaFKHYWS6LV0kTXHXR3MZV+vevdwX66RMt2O3VXbdVqYgICAgICAgi9pLr/ebO+LRxAMZ4Paat/TkSoZKdVdI2jcOS2eYtcWPBa5pIcDqHDIgry7VZZhJw2lVTCJaLRkuRCUNL9/kIoxjnFuuFrnZaAmi8m/w6euemNw+owfEK3pHfv6vTb1c00ka5p4OBafArNk4c1nUtdeRuNtyO8AVmnBMLovEs7bUFXOOU9wyCdR6DUPkk2RXYr3d8M1rbUM+UegUKTqZQwzrbAI1PqXdT2I1HqRmzYs0fWULz2U5LdnQbIKMaPut9Av0ji16cNI+kf0fLZJ3eZ+ssqvQcr2imrbp67nNA5BjV5vI+/LNk8tiyyrJMKZSMUqhMONjplzTmmvPMuxDqw7J/yK8XupyyH0K9fiRrG14fuppaVogICAgICAgIOX7dWYTWkvgA6rQ2Qj43ivoKCvZ2LzuRkr19mbJaNoSOB41CzbhVt4mLuBXY0lC22CzCOzNiicekkIdaXgEVFD7ME50FR58VZfNWtOmk958ylN4iNQ+/u7YyHPYJWiuJjxiBFKcD/oXnVx0jPGaY3P9fRqw8/LXHOL0/nHq24tmrHaml1mLonfE0GoBPFpOmuhC9CeDx+RG6dp/wB9GvDz8lfqiLw2RtMWbAJW8We93sOfhVebn+E5qd6/NH08/wAHo4udjt2nt+KFc9zTRwII1BBBHMFeXfFNZ1MabYvvvD6bQVX0Ql1JuF2KNh7KHmMvosVo6bzBSdTL0GqO05lkaxc2jMty77Pie0cSB3b1bxcM589MUes/y9f5M2fJ01mfZdwv0uHzj6g5PtjH0dvlr8YY8ci0D1aV5/Ij55Z8kd2KzTLLMKkhFOoTCLMbSuaNNaSYuIawVc4gNA3k5BTrSZnUOxG3RrssnRRMjHwtAJ4nUnvNV7NK9NYhtrGo02lJ0QEBAQEBAQU3aLab2rrPGcIGUjxqXalreHAnmsXIzWj5aqMl58QjomADIjwXmSzPRiruCDWlkijzNCfPuUoiZd7sTLzeSKROzIA0GuQyJUuiJ7bd6W7bJZGUEzXwknqkhpaeyoJHnVMmC1PMJfZ2j0bGztsEdpaDn0oLajQnWtOOXmreHfpya91uOV1tE7WNLnmgH+0HavSzZqYaTe86iGqlLXt01VOGyi2TkyNBY3N3YNGtB48e9fL8Ol/iHLnNf7ken09I/wAvYy2ji4IrHmfH95eLz2FBqbPJQ/ZkzHc4Co76r0s/wes98U6+ks+L4jPi8fwQ9nscsBMc7C0E9R2rS7gHDJfOc/hZcM9Vq/4ejiz0yd6yz0pqvN8tG9+GaNtVCZV2nSybP2OntCN1Gct5/wB7V9Z+j/AmkTyLx3n7v4e/5+jyObm38kfn/hNr6d5wg51+1JrekhcD18Lg4DXBUFte8u81j5OtwpyqvZ5lkmFLcbaFHTjzJbNwzJyAGpO6i7FXdLxshs86P2849oR7Np/6bTqT94+Q71vwYenvPlfSmu8rWtK0QEBAQEBAQRt/3qLPEXnNxyjb9p507t5VeS8UrtG1umHNP4WZDjdIcTiXOyGbiakryrZO7JNn0WSVhoJcu1taea51RPo5uG42yyEdabLsYAfGpUOqPZzcPbLM1uYFTxOZ/wAdyjMzLu3gS4XNPBzT4EFSrMx3h2Oy8QWqK1R4JAKndx7Wn6LfF8XKp9neP994bMHImJ3HlHxbPPgdis/Rk7iQA4A8Kg07qLzp+Hc3FbeDNv8A+o/7ehGbjWj56a/D/YH3NaZne3laxu/CS9xHAZBreeahHwjPntFuVk3r0j/dLf1zFijWKqwWGxsiYGRigHiTvJO8r3cOGmKkUpGoedkyWyW6rT3bCtQY5oWuaWuALSKEHQhRtWLRNbRuJdrM1ncIObZ3P2cmW4OBJH4gc+8d6+d5H6O4723it0/Ty9GnxCYj542z2O4g01kdi7AKDvzzVnE/R/Dit1ZJ6p9vEf8AKGXnWtGqxpMAL6DTAONNe9BWrw2iLiW2bTQycfkB9SsGfl67U/iz3za7QgZrvx1LquJ1JzJPaVgnJMzuWebTLQluIbsl2MjvUjrTdLxo5WReEoldNg7jibH0zqPmq4VOfRgGgAG40zrrmvQ49azXq9WjHEa2uC0rRAQEBAQEBB5e8AEk0AFSToANUHNL5vE2mYu+AZRD7tdeZ18OC8vNl67fRlvbctiztyWWVLI5i4PBXBgkcuuvV1XWLVI6NznNAYXYm0qHVAbrrmdOxauPii9tStx16pa1r6awyCOcVaf5bxXC8DhwcN49dVHNx5pLl8c1Tth2qI+IOHB2o7x9V2nKy07T3K5bR5T1g2gikp8J7i3xH1WunMpbtPZdXLWfKXWtaICAgICCnbYXoXyNssZy960EcNWs9Ce5Y+Vl1HTCnLfXZ8ggAGi8mZY5ZAAuDxLSi7Ai521VkJQ+3deRs76jQ0xDiN6uxZJpbcJ1tNZ26DFIHAOaagioPYV68TExuG2J29roICAgICAgrG3d4YIRE09aU0P/AI20xeNQO8rPyb6rr3V5J1GlQsrV5ksspGMqCL2XLgwyOXXWrK5dh1aNgrP1JJD8TsLflYP1cfBelxK6rMtOKO207e91x2mMxTNq05imTmuGjmncVptWLRqVkxtyG1XRNDPJDm8sdQYfec0irXAb6jhvqvOvTVulmtGp0lbhfCHNPWDgagOe7C6nfQjsWeZtWd+Ve5iduo2WcPY1w0cAR3r2KW6qxb3bYncbZVN0QEBBr2+1tijfI/3WNLj3DRctOo3Lkzpzu4Q6WR8z83OcSeZzNOzMDuXi5r7livO2zflvc3qxCrt/YFXSseZRiH2xWhxHW1SYJZ3vXBrSFSFbvK1ltoaCCGltWncTUg05U81dFfl2nEdnR9jbbjiLDqw5fK6v1qtvEvus19l+Ge2lhWtcICAgICAg5xtxPitmHcyNo73VcfULByp+bTPlnu07OscqZbbSoOPtUGKVyDRtMlApxCUOl3HY+hgjjOoaMXzHN3mSvYx16axDXWNRpvqaTUmu6J8jZXMBkZ7js6gfXvUZpEzuYcmInu037OQGUyFlS44nNNCwv+1h4qE4aTbq13RmkTO0s0U07lam+oI6/Sehe1kjY3kdQucGiozoTuBpSvaqssx0zG9I38a2r9031OGAuGvwuNT29Yf5XnV5V6Tre4Zoy2r9Ut/H8v5Rr8wp40V/69X2T+3j2RN9W82iMxvAYwkFwBJJwmoBOWVaeCpycu141EaQtmmeyOhtkcTcLddw4lZZrM95VTEy14GVNXanVJEgxii48SrsOtSYqUOsl6XIJru6UENkhdJIwmgBaPfaT2hviAvQx03haK13Rr7F3rhc126lH8j+hoe5UY7/AGd9z4V1t0226WDXReq1vqAgICAgIOY7YtpbpK/E2MjlhA/KV5/Jj52fL5YLOVklS2mlRcHPQak0q7EOs+zlj6e0sFKsYccnJvujvdTzWnj06rLMddy6evTahAQEBB5kORzpkc+Hag5dheam0WgDM1LTUuA34nbjyXi3n5vdhnyk7tma5mKN1WDIE6GmtDvVVomJ7oyzxCSc4YG14uOTG83fQVKtxce1/CdMc2Vq/HSRzvhMmLBhDi0U6xaCQKk5Zq2+OKTpK1YrOnqwx79/Hf4qm0oSmYAq5RbIK44xyLrrVnXYdRt9TvfAI8RMbaktGmZJq6n1V9b2n5fSE4tPhD7P2gxPpuKZI3Bbu63s3ascdDq3T5Tp9QtnEydVOmfRdhtuNJda1wgICAgIKP8AtEu11WWloqGjBL2CtWO5VJHeFl5NN/Mqy19VdsrqhefLPLYlnDdTRR1txoTXgNxUoq7pgZK6Q4YxiPkO0ncuzqPJ4dI2KsDIrPUZvcT0p4uaSAB2Aac16PF1OPcNOLXSsC0LBAQEBB4niD2lrhUOBDuRFCuTG41IqF57MQQxukIklzAGM4msB3lrQK07a6hZcmGuOszWNyptSKxuG1dFzYw0yNwxADAylMXCo3N7N/LWnj8b966GPF62WZjABRoAA0AFAO5ei0uOXo/Fa7Qf60ngHkDyC8zLO7Sy38pCxhZpVSk4lCXGcFcGN5XRqWkqUOpzatohsLYmgN6QsieQANW1dX5sNO9enl+TFqGq/wAtFLNwhjI5HVwyvc1moFGN17zX+3tWW0TGPqUzvp2texVu6wjcesKsd3CoPl5rnGnpy/iYp1f8V3XqtYgICAgIMdoha9rmPFWuBa4cQRQrkxscrNlME0kLvgdRpO9hzYfAheVmp02mGS9dSmmxteyjmgjtAKyz2lUpdssLY53Nw5ZFo7D/AJqtEWmap77LNdAAbQAAdmSoshK3bKyZSN4OB/uFPyr0eDPyTDTgnsnluXiAgICAgICAg41eTMNqnH9aXwLyR5FeZlj5pZb+W/ZCs8q5SURUEWbEuDG5yDzYouknjZxeK/K3N3kCr8Neq8QnSNy6FJGHAhwBB1BAIPMFew2tO8rpjmY1j25NILMPVwkAjLuJFFC+OLxqUbViY1L1YrsiipgYKtBAcQC+hNT1tdUpStY1EEViPDcU0hAQEBAQEFG2+smGWKYfEDG/m2rmeRf4LFyq+LKcserXu92S82zLKC2ogIeyQae47malvo5W4u9ZTr4blzv0Vd4QlbtlT15flj9XrbwP3vy/u0YPVZF6LQICAgICAgICDmu3t3dHahI3SZtT87KA+Iw+aw8murb91GWO+0dZXLHKmUlG9QRHWkBNGmnaLxaN6lFXdLbshdDm1nmFHOFI2nVrDmSeBOWXDmvR4+Ho7y046a7ytC1LRAQEBAQEBAQEFd28YDZc9RJGW88VPQlUcj9nKvJ91W7GaBeRZjlH7Ry+zw7y5nlU/TzVmLxKdfEvl07lC6ErrsezKV3FzW/2iv5l6HCr8sy04I7LEtq8QEBAQEBAQEFO/aGKiAfeee6g/ULJy/uwpzeFYhhXnzLPtnfEdxXNwIIz43kYjQGmW+mqs8Q6nbLYGBhIaK8TmfEqrqmZ0juduoNFBRe63vqAgICAgICAgICCqbezdWGMb3l55MaR6vHgsnLtqulWaeyEhGS8uWSUHe/WkaNw9SradoSjw3rA2ihZFedkR7Dtxur9PKi9Pifs2vD91NrUtEBAQEBAQEBBSdupKzxN4Rud/c4D8pWHmT4hRmlFQsWBnbVms/SSMZ9pwB+XV3kCp4q9d4hKsbmIU6zR0lkaN0kgHc8j6KzJ5l23lbrOOoOY9Vnj70K48uiL3noCAgICAgICAgICDn1+Wzp7SXNPUZ7NnbQnE7vPkAvL5OTqt29GXLbcsrA0DMrFKhB2iLrnnlyVkT2SSNlY2mahMyjLbBPwkt+UlvokWtXxJEzHhu2a8JmaPLhwf1vPXzV9OXkr67/FZXLaFhuu8RKDlRw95vPeOIXp4c8ZY3DVS8WhvK5MQEBAQEBBQtsj/wA60f0Gf/SRefzPvfkz5vLBGxYWdNbK2asrnnRgwj5na+Q81t4VO82X4I77UOWHDa7Q3haJacjISPIhV5o1aUcnmVms7fZ8s/BZd6lT6r8x1QDxFfFe/D0XpAQEBAQEBAQEGK1NJY4N94tcG86ZLk+ByWyT0cGOBDm5OByIcNQQvHtWYYphYLPHUKiUGWWxBwzCjtzbFYrlkkLhHIwYaZOxVod9RyWvDh+1ie62lOtttuC1t3Qu/G4erFZPCt7pTgltR3ZaN8bR2mQU8hXyUP1HJ9HPsLJS57qdE5z3uBc4Uo2uECtdTqfBbePx/su+12PH0pZaVogICAgICDn21jq289kUY83n8y87l/eZs3l7jGSwKFn2YjpDX7T3Hw6v5V63EjWNrwx8rn+0sOC8ZvvYHj8TAPVpWfkxqyrLHdNXdm2nYsFvKiVyuiTFDGfugHm3I+i9zDbeOJ+jfSd1htq1IQEBAQEBAQEBBGXtcMFozkZ19z29V4/Fv5GoUL4628ozWJ8on/hqVmUcrXDdjaQe8tyPgFjtwd+JUzg9pZm3HMdZIxya53qQoxwPeXI4/wBUjdV0CEl2Nz3OFCTQADWgA/ytWHBXF4XUxxXwklemICAgICAgICDXtVujjFXvaOZFe4alQtetY3MuTaI8uc2iUy2l8pBAc7qg6hoADa9tAPFeXmyddplkvbc7SbGrMrWi4nBtnYSQAMRJOQHXdqV7PH/ZQ2Y/uQoe2FqiltrXwvD6RNa8tzFWveRnvycsvJtW07hVlmJnskrrGS8+zPKz7PS9RzN7XEj5XZ+tV6vCvvHr2a8Ft10llsXCAgICAgICAgICAgICAgICAgICAgib/vj93a0AAvfUMB0AGrj2Coy7VTmy/ZxtC9+mFbfaJZc5JHHsBwt8AvLyZ728yy2yWn1fWWMKiZV7e/3YZJs2ziMKO3FW2svF7cERdSIYi0cXF1Ti40rlzK2UvNqRX2XVtM10hruILqrlnJXa73AALNKuUnddopOynxVafCvqAtPDtMZNe63DOrLQvYbBAQEBAQEBAQEBAQEBAQEBAQEBAQRF/wBxi0BpDyx7K4DSooaVDhwyCqy4oyR3QvSLIf8AgVpb7vQu/E9p8MP1WK3Ct6SpnBLybBahrCD8sjD6kKueFdH7Czx0FoGtnf4sPo5R/VMns59jZ5cZv+xL/Y71Cj+rZPZz7K3smdnrucGPM7B1yOq4A9VoyqO8r0ONhmlZ6vVoxU6Y7lp2QsjzXoQw8Yy5h8GmnkrZw0n0SmlZYm7KNb7k0g5hh+gVM8Ok+soThq3LuuJkT8Zc57hXDWgArqQBvU8XGrjncJVxxXulloWCAgICAgICAgICAgICAgICAgICAgICAgICAgICAgICAgICAgICAgICAgICAgICAgICAgICAgICAgICAgICAgICA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http://www.australiancurriculumlessons.com.au/wp-content/uploads/2012/09/persuasive-writing-techniqu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30" y="7937"/>
            <a:ext cx="2378799" cy="213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301208"/>
            <a:ext cx="1218712" cy="1296144"/>
          </a:xfrm>
          <a:prstGeom prst="rect">
            <a:avLst/>
          </a:prstGeom>
        </p:spPr>
      </p:pic>
    </p:spTree>
    <p:extLst>
      <p:ext uri="{BB962C8B-B14F-4D97-AF65-F5344CB8AC3E}">
        <p14:creationId xmlns:p14="http://schemas.microsoft.com/office/powerpoint/2010/main" val="3811893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smtClean="0"/>
              <a:t>Can the </a:t>
            </a:r>
            <a:r>
              <a:rPr lang="en-US" b="1" dirty="0" smtClean="0">
                <a:solidFill>
                  <a:srgbClr val="3A60D8"/>
                </a:solidFill>
              </a:rPr>
              <a:t>world around us </a:t>
            </a:r>
            <a:r>
              <a:rPr lang="en-US" b="1" dirty="0" smtClean="0"/>
              <a:t>control us?</a:t>
            </a:r>
            <a:endParaRPr lang="en-US" b="1" dirty="0"/>
          </a:p>
        </p:txBody>
      </p:sp>
      <p:sp>
        <p:nvSpPr>
          <p:cNvPr id="3" name="Marcador de contenido 2"/>
          <p:cNvSpPr>
            <a:spLocks noGrp="1"/>
          </p:cNvSpPr>
          <p:nvPr>
            <p:ph idx="1"/>
          </p:nvPr>
        </p:nvSpPr>
        <p:spPr>
          <a:xfrm>
            <a:off x="1880832" y="1556792"/>
            <a:ext cx="5256584" cy="2160240"/>
          </a:xfrm>
        </p:spPr>
        <p:txBody>
          <a:bodyPr>
            <a:noAutofit/>
          </a:bodyPr>
          <a:lstStyle/>
          <a:p>
            <a:pPr marL="0" indent="0">
              <a:buNone/>
            </a:pPr>
            <a:r>
              <a:rPr lang="en-US" sz="2800" dirty="0" smtClean="0"/>
              <a:t>What are some of the everyday things that happen in the world around you that “upset” you or throw you “off balance” ?</a:t>
            </a:r>
          </a:p>
          <a:p>
            <a:pPr marL="0" indent="0">
              <a:buNone/>
            </a:pPr>
            <a:endParaRPr lang="en-US" sz="1200" dirty="0"/>
          </a:p>
          <a:p>
            <a:pPr marL="0" indent="0">
              <a:buNone/>
            </a:pPr>
            <a:endParaRPr lang="en-US" sz="2800" dirty="0" smtClean="0"/>
          </a:p>
          <a:p>
            <a:endParaRPr lang="en-US" sz="12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0509">
            <a:off x="341980" y="1256715"/>
            <a:ext cx="1424249" cy="142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3011">
            <a:off x="7082776" y="1253568"/>
            <a:ext cx="1746480" cy="1900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7303" y="3473027"/>
            <a:ext cx="7560840" cy="523220"/>
          </a:xfrm>
          <a:prstGeom prst="rect">
            <a:avLst/>
          </a:prstGeom>
          <a:noFill/>
        </p:spPr>
        <p:txBody>
          <a:bodyPr wrap="square" rtlCol="0">
            <a:spAutoFit/>
          </a:bodyPr>
          <a:lstStyle/>
          <a:p>
            <a:r>
              <a:rPr lang="en-AU" sz="2800" b="1" dirty="0" smtClean="0">
                <a:solidFill>
                  <a:srgbClr val="FF0000"/>
                </a:solidFill>
              </a:rPr>
              <a:t>THINGS	</a:t>
            </a:r>
            <a:r>
              <a:rPr lang="en-AU" sz="2800" b="1" dirty="0">
                <a:solidFill>
                  <a:srgbClr val="FF0000"/>
                </a:solidFill>
              </a:rPr>
              <a:t>	</a:t>
            </a:r>
            <a:r>
              <a:rPr lang="en-AU" sz="2800" b="1" dirty="0" smtClean="0">
                <a:solidFill>
                  <a:srgbClr val="FF0000"/>
                </a:solidFill>
              </a:rPr>
              <a:t>PEOPLE		THE WORLD</a:t>
            </a:r>
            <a:endParaRPr lang="en-AU" sz="2800" b="1" dirty="0">
              <a:solidFill>
                <a:srgbClr val="FF0000"/>
              </a:solidFill>
            </a:endParaRPr>
          </a:p>
        </p:txBody>
      </p:sp>
      <p:sp>
        <p:nvSpPr>
          <p:cNvPr id="8" name="Rectangle 7"/>
          <p:cNvSpPr/>
          <p:nvPr/>
        </p:nvSpPr>
        <p:spPr>
          <a:xfrm>
            <a:off x="1054103" y="4381142"/>
            <a:ext cx="6902271" cy="707886"/>
          </a:xfrm>
          <a:prstGeom prst="rect">
            <a:avLst/>
          </a:prstGeom>
        </p:spPr>
        <p:txBody>
          <a:bodyPr wrap="square">
            <a:spAutoFit/>
          </a:bodyPr>
          <a:lstStyle/>
          <a:p>
            <a:pPr lvl="0" algn="ctr">
              <a:spcBef>
                <a:spcPct val="20000"/>
              </a:spcBef>
            </a:pPr>
            <a:r>
              <a:rPr lang="en-US" sz="4000" b="1" i="1" dirty="0" smtClean="0">
                <a:solidFill>
                  <a:srgbClr val="3A60D8"/>
                </a:solidFill>
              </a:rPr>
              <a:t>But do they actually control us?</a:t>
            </a:r>
            <a:endParaRPr lang="en-US" sz="4000" b="1" i="1" dirty="0">
              <a:solidFill>
                <a:srgbClr val="3A60D8"/>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076" y="5089028"/>
            <a:ext cx="1286418" cy="1368152"/>
          </a:xfrm>
          <a:prstGeom prst="rect">
            <a:avLst/>
          </a:prstGeom>
        </p:spPr>
      </p:pic>
    </p:spTree>
    <p:extLst>
      <p:ext uri="{BB962C8B-B14F-4D97-AF65-F5344CB8AC3E}">
        <p14:creationId xmlns:p14="http://schemas.microsoft.com/office/powerpoint/2010/main" val="655052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b="1" dirty="0" smtClean="0">
                <a:solidFill>
                  <a:schemeClr val="accent6">
                    <a:lumMod val="75000"/>
                  </a:schemeClr>
                </a:solidFill>
              </a:rPr>
              <a:t>Who is </a:t>
            </a:r>
            <a:r>
              <a:rPr lang="en-US" b="1" dirty="0" smtClean="0"/>
              <a:t>in control of us?</a:t>
            </a:r>
            <a:endParaRPr lang="en-US" b="1" dirty="0"/>
          </a:p>
        </p:txBody>
      </p:sp>
      <p:sp>
        <p:nvSpPr>
          <p:cNvPr id="3" name="Marcador de contenido 2"/>
          <p:cNvSpPr>
            <a:spLocks noGrp="1"/>
          </p:cNvSpPr>
          <p:nvPr>
            <p:ph idx="1"/>
          </p:nvPr>
        </p:nvSpPr>
        <p:spPr>
          <a:xfrm>
            <a:off x="539552" y="1528663"/>
            <a:ext cx="5832648" cy="4464496"/>
          </a:xfrm>
          <a:ln>
            <a:noFill/>
          </a:ln>
          <a:effectLst/>
        </p:spPr>
        <p:txBody>
          <a:bodyPr>
            <a:normAutofit/>
          </a:bodyPr>
          <a:lstStyle/>
          <a:p>
            <a:r>
              <a:rPr lang="en-US" sz="2800" dirty="0"/>
              <a:t>How do we know when we are              </a:t>
            </a:r>
            <a:r>
              <a:rPr lang="en-US" sz="2800" b="1" dirty="0">
                <a:solidFill>
                  <a:srgbClr val="FFC000"/>
                </a:solidFill>
              </a:rPr>
              <a:t>in balance?</a:t>
            </a:r>
          </a:p>
          <a:p>
            <a:r>
              <a:rPr lang="en-US" sz="2800" dirty="0" smtClean="0"/>
              <a:t>What does it feel like to be            </a:t>
            </a:r>
            <a:r>
              <a:rPr lang="en-US" sz="2800" b="1" dirty="0" smtClean="0">
                <a:solidFill>
                  <a:srgbClr val="FF0000"/>
                </a:solidFill>
              </a:rPr>
              <a:t>off balance?</a:t>
            </a:r>
          </a:p>
          <a:p>
            <a:r>
              <a:rPr lang="en-US" sz="2800" dirty="0" smtClean="0"/>
              <a:t>Do we have a </a:t>
            </a:r>
            <a:r>
              <a:rPr lang="en-US" sz="2800" b="1" dirty="0" smtClean="0">
                <a:solidFill>
                  <a:srgbClr val="00B050"/>
                </a:solidFill>
              </a:rPr>
              <a:t>choice</a:t>
            </a:r>
            <a:r>
              <a:rPr lang="en-US" sz="2800" dirty="0" smtClean="0"/>
              <a:t> of how to respond?  </a:t>
            </a:r>
          </a:p>
          <a:p>
            <a:r>
              <a:rPr lang="en-US" sz="2800" dirty="0" smtClean="0"/>
              <a:t>Does the outside world  or other people </a:t>
            </a:r>
            <a:r>
              <a:rPr lang="en-US" sz="2800" b="1" dirty="0" smtClean="0">
                <a:solidFill>
                  <a:srgbClr val="0070C0"/>
                </a:solidFill>
              </a:rPr>
              <a:t>control</a:t>
            </a:r>
            <a:r>
              <a:rPr lang="en-US" sz="2800" dirty="0" smtClean="0"/>
              <a:t> </a:t>
            </a:r>
            <a:r>
              <a:rPr lang="en-US" sz="2800" b="1" dirty="0" smtClean="0">
                <a:solidFill>
                  <a:srgbClr val="0070C0"/>
                </a:solidFill>
              </a:rPr>
              <a:t>us</a:t>
            </a:r>
            <a:r>
              <a:rPr lang="en-US" sz="2800" dirty="0" smtClean="0"/>
              <a:t>? Does anyone?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030" y="1929803"/>
            <a:ext cx="3211746"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5229200"/>
            <a:ext cx="1155577" cy="1228998"/>
          </a:xfrm>
          <a:prstGeom prst="rect">
            <a:avLst/>
          </a:prstGeom>
        </p:spPr>
      </p:pic>
    </p:spTree>
    <p:extLst>
      <p:ext uri="{BB962C8B-B14F-4D97-AF65-F5344CB8AC3E}">
        <p14:creationId xmlns:p14="http://schemas.microsoft.com/office/powerpoint/2010/main" val="1258767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1256" y="908720"/>
            <a:ext cx="8208912" cy="4104456"/>
            <a:chOff x="598165" y="1297310"/>
            <a:chExt cx="8208912" cy="4104456"/>
          </a:xfrm>
        </p:grpSpPr>
        <p:sp>
          <p:nvSpPr>
            <p:cNvPr id="10" name="Cloud Callout 9"/>
            <p:cNvSpPr/>
            <p:nvPr/>
          </p:nvSpPr>
          <p:spPr>
            <a:xfrm>
              <a:off x="598165" y="1297310"/>
              <a:ext cx="8208912" cy="4104456"/>
            </a:xfrm>
            <a:prstGeom prst="cloudCallout">
              <a:avLst>
                <a:gd name="adj1" fmla="val 36900"/>
                <a:gd name="adj2" fmla="val 45935"/>
              </a:avLst>
            </a:prstGeom>
            <a:solidFill>
              <a:schemeClr val="accent4">
                <a:lumMod val="60000"/>
                <a:lumOff val="40000"/>
              </a:schemeClr>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1293912" y="1988840"/>
              <a:ext cx="6086400" cy="2554545"/>
            </a:xfrm>
            <a:prstGeom prst="rect">
              <a:avLst/>
            </a:prstGeom>
          </p:spPr>
          <p:txBody>
            <a:bodyPr wrap="square">
              <a:spAutoFit/>
            </a:bodyPr>
            <a:lstStyle/>
            <a:p>
              <a:pPr algn="ctr"/>
              <a:r>
                <a:rPr lang="en-AU" sz="3200" b="1" dirty="0">
                  <a:solidFill>
                    <a:schemeClr val="bg1"/>
                  </a:solidFill>
                </a:rPr>
                <a:t>The outside world and </a:t>
              </a:r>
              <a:r>
                <a:rPr lang="en-AU" sz="3200" b="1" dirty="0" smtClean="0">
                  <a:solidFill>
                    <a:schemeClr val="bg1"/>
                  </a:solidFill>
                </a:rPr>
                <a:t>other people </a:t>
              </a:r>
              <a:r>
                <a:rPr lang="en-AU" sz="3200" b="1" dirty="0">
                  <a:solidFill>
                    <a:schemeClr val="bg1"/>
                  </a:solidFill>
                </a:rPr>
                <a:t>are </a:t>
              </a:r>
              <a:r>
                <a:rPr lang="en-AU" sz="3200" b="1" dirty="0" smtClean="0">
                  <a:solidFill>
                    <a:schemeClr val="bg1"/>
                  </a:solidFill>
                </a:rPr>
                <a:t>really just information </a:t>
              </a:r>
              <a:r>
                <a:rPr lang="en-AU" sz="3200" b="1" dirty="0">
                  <a:solidFill>
                    <a:schemeClr val="bg1"/>
                  </a:solidFill>
                </a:rPr>
                <a:t>that </a:t>
              </a:r>
              <a:r>
                <a:rPr lang="en-AU" sz="3200" b="1" dirty="0" smtClean="0">
                  <a:solidFill>
                    <a:schemeClr val="bg1"/>
                  </a:solidFill>
                </a:rPr>
                <a:t>may or may not be relevant </a:t>
              </a:r>
              <a:r>
                <a:rPr lang="en-AU" sz="3200" b="1" dirty="0">
                  <a:solidFill>
                    <a:schemeClr val="bg1"/>
                  </a:solidFill>
                </a:rPr>
                <a:t>to you </a:t>
              </a:r>
              <a:r>
                <a:rPr lang="en-AU" sz="3200" b="1" dirty="0" smtClean="0">
                  <a:solidFill>
                    <a:schemeClr val="bg1"/>
                  </a:solidFill>
                </a:rPr>
                <a:t>– may be an influence …or not</a:t>
              </a:r>
              <a:endParaRPr lang="en-AU" sz="3200" b="1" dirty="0">
                <a:solidFill>
                  <a:schemeClr val="bg1"/>
                </a:solidFill>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5517232"/>
            <a:ext cx="1015593" cy="1080120"/>
          </a:xfrm>
          <a:prstGeom prst="rect">
            <a:avLst/>
          </a:prstGeom>
        </p:spPr>
      </p:pic>
    </p:spTree>
    <p:extLst>
      <p:ext uri="{BB962C8B-B14F-4D97-AF65-F5344CB8AC3E}">
        <p14:creationId xmlns:p14="http://schemas.microsoft.com/office/powerpoint/2010/main" val="2237168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AU" b="1" dirty="0" smtClean="0">
                <a:solidFill>
                  <a:srgbClr val="008000"/>
                </a:solidFill>
                <a:ea typeface="Tahoma" panose="020B0604030504040204" pitchFamily="34" charset="0"/>
                <a:cs typeface="Tahoma" panose="020B0604030504040204" pitchFamily="34" charset="0"/>
              </a:rPr>
              <a:t>Rubber Band Experiment</a:t>
            </a:r>
            <a:endParaRPr lang="en-AU" b="1" dirty="0">
              <a:solidFill>
                <a:srgbClr val="008000"/>
              </a:solidFill>
              <a:ea typeface="Tahoma" panose="020B0604030504040204" pitchFamily="34" charset="0"/>
              <a:cs typeface="Tahoma" panose="020B0604030504040204" pitchFamily="34" charset="0"/>
            </a:endParaRPr>
          </a:p>
        </p:txBody>
      </p:sp>
      <p:sp>
        <p:nvSpPr>
          <p:cNvPr id="4" name="Content Placeholder 3"/>
          <p:cNvSpPr>
            <a:spLocks noGrp="1"/>
          </p:cNvSpPr>
          <p:nvPr>
            <p:ph sz="half" idx="1"/>
          </p:nvPr>
        </p:nvSpPr>
        <p:spPr>
          <a:xfrm>
            <a:off x="467544" y="1772816"/>
            <a:ext cx="8219256" cy="4320480"/>
          </a:xfrm>
        </p:spPr>
        <p:txBody>
          <a:bodyPr>
            <a:normAutofit fontScale="92500"/>
          </a:bodyPr>
          <a:lstStyle/>
          <a:p>
            <a:pPr>
              <a:lnSpc>
                <a:spcPct val="150000"/>
              </a:lnSpc>
            </a:pPr>
            <a:r>
              <a:rPr lang="en-AU" sz="2400" dirty="0" smtClean="0"/>
              <a:t>Find a new partner you haven’t worked with today</a:t>
            </a:r>
          </a:p>
          <a:p>
            <a:pPr>
              <a:lnSpc>
                <a:spcPct val="150000"/>
              </a:lnSpc>
            </a:pPr>
            <a:r>
              <a:rPr lang="en-AU" sz="2400" dirty="0" smtClean="0"/>
              <a:t>On </a:t>
            </a:r>
            <a:r>
              <a:rPr lang="en-AU" sz="2400" dirty="0"/>
              <a:t>a piece of A4 </a:t>
            </a:r>
            <a:r>
              <a:rPr lang="en-AU" sz="2400" dirty="0" smtClean="0"/>
              <a:t>paper draw one largish dot </a:t>
            </a:r>
          </a:p>
          <a:p>
            <a:pPr>
              <a:lnSpc>
                <a:spcPct val="150000"/>
              </a:lnSpc>
            </a:pPr>
            <a:r>
              <a:rPr lang="en-AU" sz="2400" dirty="0" smtClean="0"/>
              <a:t>Each partner take a rubber band and loop your rubber bands</a:t>
            </a:r>
          </a:p>
          <a:p>
            <a:pPr>
              <a:lnSpc>
                <a:spcPct val="150000"/>
              </a:lnSpc>
            </a:pPr>
            <a:r>
              <a:rPr lang="en-AU" sz="2400" dirty="0" smtClean="0"/>
              <a:t>Hold the other end of your rubber band firmly</a:t>
            </a:r>
          </a:p>
          <a:p>
            <a:pPr>
              <a:lnSpc>
                <a:spcPct val="150000"/>
              </a:lnSpc>
            </a:pPr>
            <a:r>
              <a:rPr lang="en-AU" sz="2400" dirty="0" smtClean="0"/>
              <a:t>Negotiate who will be “</a:t>
            </a:r>
            <a:r>
              <a:rPr lang="en-AU" sz="2400" b="1" dirty="0" smtClean="0"/>
              <a:t>the outside world with total freedom</a:t>
            </a:r>
            <a:r>
              <a:rPr lang="en-AU" sz="2400" dirty="0" smtClean="0"/>
              <a:t>” to do anything they want with the rubber band</a:t>
            </a:r>
          </a:p>
          <a:p>
            <a:pPr>
              <a:lnSpc>
                <a:spcPct val="150000"/>
              </a:lnSpc>
            </a:pPr>
            <a:r>
              <a:rPr lang="en-AU" sz="2400" dirty="0" smtClean="0"/>
              <a:t>The other person is the “</a:t>
            </a:r>
            <a:r>
              <a:rPr lang="en-AU" sz="2400" b="1" dirty="0" smtClean="0"/>
              <a:t>control system”</a:t>
            </a:r>
            <a:endParaRPr lang="en-AU" sz="2400" dirty="0" smtClean="0"/>
          </a:p>
          <a:p>
            <a:pPr marL="0" indent="0">
              <a:buNone/>
            </a:pPr>
            <a:endParaRPr lang="en-AU" sz="2000" dirty="0" smtClean="0"/>
          </a:p>
          <a:p>
            <a:endParaRPr lang="en-AU"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085184"/>
            <a:ext cx="1151006" cy="1224136"/>
          </a:xfrm>
          <a:prstGeom prst="rect">
            <a:avLst/>
          </a:prstGeom>
        </p:spPr>
      </p:pic>
    </p:spTree>
    <p:extLst>
      <p:ext uri="{BB962C8B-B14F-4D97-AF65-F5344CB8AC3E}">
        <p14:creationId xmlns:p14="http://schemas.microsoft.com/office/powerpoint/2010/main" val="784319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AU" b="1" dirty="0" smtClean="0">
                <a:solidFill>
                  <a:srgbClr val="008000"/>
                </a:solidFill>
                <a:ea typeface="Tahoma" panose="020B0604030504040204" pitchFamily="34" charset="0"/>
                <a:cs typeface="Tahoma" panose="020B0604030504040204" pitchFamily="34" charset="0"/>
              </a:rPr>
              <a:t>Rubber Band Experiment</a:t>
            </a:r>
            <a:endParaRPr lang="en-AU" b="1" dirty="0">
              <a:solidFill>
                <a:srgbClr val="008000"/>
              </a:solidFill>
              <a:ea typeface="Tahoma" panose="020B0604030504040204" pitchFamily="34" charset="0"/>
              <a:cs typeface="Tahoma" panose="020B0604030504040204" pitchFamily="34" charset="0"/>
            </a:endParaRPr>
          </a:p>
        </p:txBody>
      </p:sp>
      <p:sp>
        <p:nvSpPr>
          <p:cNvPr id="4" name="Content Placeholder 3"/>
          <p:cNvSpPr>
            <a:spLocks noGrp="1"/>
          </p:cNvSpPr>
          <p:nvPr>
            <p:ph sz="half" idx="1"/>
          </p:nvPr>
        </p:nvSpPr>
        <p:spPr>
          <a:xfrm>
            <a:off x="467544" y="1052736"/>
            <a:ext cx="8219256" cy="5184576"/>
          </a:xfrm>
        </p:spPr>
        <p:txBody>
          <a:bodyPr>
            <a:normAutofit/>
          </a:bodyPr>
          <a:lstStyle/>
          <a:p>
            <a:pPr marL="0" indent="0">
              <a:lnSpc>
                <a:spcPct val="150000"/>
              </a:lnSpc>
              <a:buNone/>
            </a:pPr>
            <a:r>
              <a:rPr lang="en-AU" sz="2400" b="1" dirty="0" smtClean="0">
                <a:solidFill>
                  <a:srgbClr val="FF0000"/>
                </a:solidFill>
              </a:rPr>
              <a:t>Activity</a:t>
            </a:r>
          </a:p>
          <a:p>
            <a:r>
              <a:rPr lang="en-AU" sz="2400" dirty="0" smtClean="0"/>
              <a:t>Trial 1: The </a:t>
            </a:r>
            <a:r>
              <a:rPr lang="en-AU" sz="2400" b="1" dirty="0" smtClean="0"/>
              <a:t>“control system”  </a:t>
            </a:r>
            <a:r>
              <a:rPr lang="en-AU" sz="2400" dirty="0" smtClean="0"/>
              <a:t>has the job of keeping the </a:t>
            </a:r>
            <a:r>
              <a:rPr lang="en-AU" sz="2400" b="1" dirty="0" smtClean="0">
                <a:solidFill>
                  <a:srgbClr val="C00000"/>
                </a:solidFill>
              </a:rPr>
              <a:t>knot over the dot. </a:t>
            </a:r>
            <a:r>
              <a:rPr lang="en-AU" sz="2400" dirty="0" smtClean="0"/>
              <a:t>Try this for a minute or so</a:t>
            </a:r>
          </a:p>
          <a:p>
            <a:endParaRPr lang="en-AU" sz="2400" dirty="0" smtClean="0"/>
          </a:p>
          <a:p>
            <a:r>
              <a:rPr lang="en-AU" sz="2400" dirty="0" smtClean="0"/>
              <a:t>Trial 2: Now </a:t>
            </a:r>
            <a:r>
              <a:rPr lang="en-AU" sz="2400" b="1" dirty="0" smtClean="0">
                <a:solidFill>
                  <a:srgbClr val="0070C0"/>
                </a:solidFill>
              </a:rPr>
              <a:t>each person chooses a dot </a:t>
            </a:r>
            <a:r>
              <a:rPr lang="en-AU" sz="2400" dirty="0" smtClean="0"/>
              <a:t>but does not share where it is. They can both be the </a:t>
            </a:r>
            <a:r>
              <a:rPr lang="en-AU" sz="2400" b="1" dirty="0" smtClean="0"/>
              <a:t>“control system”</a:t>
            </a:r>
          </a:p>
          <a:p>
            <a:endParaRPr lang="en-AU" sz="2400" b="1" dirty="0" smtClean="0"/>
          </a:p>
          <a:p>
            <a:r>
              <a:rPr lang="en-AU" sz="2400" dirty="0" smtClean="0"/>
              <a:t>Trial 3: Agree on a </a:t>
            </a:r>
            <a:r>
              <a:rPr lang="en-AU" sz="2400" b="1" dirty="0" smtClean="0">
                <a:solidFill>
                  <a:srgbClr val="008000"/>
                </a:solidFill>
              </a:rPr>
              <a:t>single dot </a:t>
            </a:r>
            <a:r>
              <a:rPr lang="en-AU" sz="2400" dirty="0" smtClean="0"/>
              <a:t>and both attempt to control for the </a:t>
            </a:r>
            <a:r>
              <a:rPr lang="en-AU" sz="2400" b="1" dirty="0" smtClean="0">
                <a:solidFill>
                  <a:srgbClr val="C00000"/>
                </a:solidFill>
              </a:rPr>
              <a:t>knot over the dot</a:t>
            </a:r>
          </a:p>
          <a:p>
            <a:endParaRPr lang="en-AU" sz="2400" dirty="0" smtClean="0"/>
          </a:p>
          <a:p>
            <a:pPr marL="0" indent="0">
              <a:buNone/>
            </a:pPr>
            <a:endParaRPr lang="en-AU" sz="2000" dirty="0" smtClean="0"/>
          </a:p>
          <a:p>
            <a:endParaRPr lang="en-AU" dirty="0">
              <a:solidFill>
                <a:srgbClr val="C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301208"/>
            <a:ext cx="1210129" cy="1287016"/>
          </a:xfrm>
          <a:prstGeom prst="rect">
            <a:avLst/>
          </a:prstGeom>
        </p:spPr>
      </p:pic>
    </p:spTree>
    <p:extLst>
      <p:ext uri="{BB962C8B-B14F-4D97-AF65-F5344CB8AC3E}">
        <p14:creationId xmlns:p14="http://schemas.microsoft.com/office/powerpoint/2010/main" val="94483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12776"/>
            <a:ext cx="8229600" cy="1143000"/>
          </a:xfrm>
        </p:spPr>
        <p:txBody>
          <a:bodyPr>
            <a:normAutofit/>
          </a:bodyPr>
          <a:lstStyle/>
          <a:p>
            <a:r>
              <a:rPr lang="en-AU" b="1" dirty="0" smtClean="0">
                <a:solidFill>
                  <a:srgbClr val="008000"/>
                </a:solidFill>
              </a:rPr>
              <a:t>Activity: What can I control?</a:t>
            </a:r>
            <a:endParaRPr lang="en-AU" b="1" dirty="0">
              <a:solidFill>
                <a:srgbClr val="008000"/>
              </a:solidFill>
            </a:endParaRPr>
          </a:p>
        </p:txBody>
      </p:sp>
      <p:sp>
        <p:nvSpPr>
          <p:cNvPr id="3" name="Content Placeholder 2"/>
          <p:cNvSpPr>
            <a:spLocks noGrp="1"/>
          </p:cNvSpPr>
          <p:nvPr>
            <p:ph idx="1"/>
          </p:nvPr>
        </p:nvSpPr>
        <p:spPr>
          <a:xfrm>
            <a:off x="457200" y="2492896"/>
            <a:ext cx="8229600" cy="3456384"/>
          </a:xfrm>
        </p:spPr>
        <p:txBody>
          <a:bodyPr>
            <a:normAutofit/>
          </a:bodyPr>
          <a:lstStyle/>
          <a:p>
            <a:pPr marL="514350" indent="-514350">
              <a:buFont typeface="+mj-lt"/>
              <a:buAutoNum type="arabicPeriod"/>
            </a:pPr>
            <a:endParaRPr lang="en-AU" sz="2800" dirty="0"/>
          </a:p>
          <a:p>
            <a:pPr marL="514350" indent="-514350">
              <a:buFont typeface="+mj-lt"/>
              <a:buAutoNum type="arabicPeriod"/>
            </a:pPr>
            <a:endParaRPr lang="en-AU" sz="2800" dirty="0" smtClean="0"/>
          </a:p>
          <a:p>
            <a:pPr marL="0" indent="0" algn="ctr">
              <a:buNone/>
            </a:pPr>
            <a:r>
              <a:rPr lang="en-AU" dirty="0" smtClean="0"/>
              <a:t>(Refers </a:t>
            </a:r>
            <a:r>
              <a:rPr lang="en-AU" dirty="0"/>
              <a:t>to Page 7 in Participant </a:t>
            </a:r>
            <a:r>
              <a:rPr lang="en-AU" dirty="0" smtClean="0"/>
              <a:t>Manual</a:t>
            </a:r>
          </a:p>
          <a:p>
            <a:pPr marL="0" indent="0" algn="ctr">
              <a:buNone/>
            </a:pPr>
            <a:r>
              <a:rPr lang="en-AU" dirty="0" smtClean="0"/>
              <a:t>but we will use a handout sheet )</a:t>
            </a:r>
            <a:endParaRPr lang="en-AU" dirty="0"/>
          </a:p>
          <a:p>
            <a:pPr marL="514350" indent="-514350">
              <a:buFont typeface="+mj-lt"/>
              <a:buAutoNum type="arabicPeriod"/>
            </a:pPr>
            <a:endParaRPr lang="en-AU" sz="2800" dirty="0" smtClean="0"/>
          </a:p>
          <a:p>
            <a:pPr marL="0" indent="0">
              <a:buNone/>
            </a:pP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1" y="188641"/>
            <a:ext cx="1377501" cy="1465022"/>
          </a:xfrm>
          <a:prstGeom prst="rect">
            <a:avLst/>
          </a:prstGeom>
        </p:spPr>
      </p:pic>
    </p:spTree>
    <p:extLst>
      <p:ext uri="{BB962C8B-B14F-4D97-AF65-F5344CB8AC3E}">
        <p14:creationId xmlns:p14="http://schemas.microsoft.com/office/powerpoint/2010/main" val="2509673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008000"/>
                </a:solidFill>
              </a:rPr>
              <a:t>What can I control?</a:t>
            </a:r>
            <a:endParaRPr lang="en-AU" b="1" dirty="0">
              <a:solidFill>
                <a:srgbClr val="008000"/>
              </a:solidFill>
            </a:endParaRPr>
          </a:p>
        </p:txBody>
      </p:sp>
      <p:sp>
        <p:nvSpPr>
          <p:cNvPr id="3" name="Content Placeholder 2"/>
          <p:cNvSpPr>
            <a:spLocks noGrp="1"/>
          </p:cNvSpPr>
          <p:nvPr>
            <p:ph idx="1"/>
          </p:nvPr>
        </p:nvSpPr>
        <p:spPr>
          <a:xfrm>
            <a:off x="457199" y="1600201"/>
            <a:ext cx="8422561" cy="4061047"/>
          </a:xfrm>
        </p:spPr>
        <p:txBody>
          <a:bodyPr wrap="square" rIns="90000">
            <a:normAutofit fontScale="85000" lnSpcReduction="10000"/>
          </a:bodyPr>
          <a:lstStyle/>
          <a:p>
            <a:pPr>
              <a:buNone/>
            </a:pPr>
            <a:r>
              <a:rPr lang="en-AU" dirty="0" smtClean="0"/>
              <a:t>“  The only behaviour we can control is our own.”</a:t>
            </a:r>
          </a:p>
          <a:p>
            <a:pPr>
              <a:buNone/>
            </a:pPr>
            <a:endParaRPr lang="en-AU" dirty="0" smtClean="0"/>
          </a:p>
          <a:p>
            <a:pPr>
              <a:buNone/>
            </a:pPr>
            <a:r>
              <a:rPr lang="en-AU" dirty="0" smtClean="0"/>
              <a:t>“  Nothing we do is caused by what happens outside us.”</a:t>
            </a:r>
          </a:p>
          <a:p>
            <a:pPr>
              <a:buNone/>
            </a:pPr>
            <a:endParaRPr lang="en-AU" dirty="0" smtClean="0"/>
          </a:p>
          <a:p>
            <a:pPr>
              <a:lnSpc>
                <a:spcPct val="110000"/>
              </a:lnSpc>
              <a:buNone/>
            </a:pPr>
            <a:r>
              <a:rPr lang="en-AU" dirty="0" smtClean="0"/>
              <a:t>“  It is hard, if not impossible, to love someone who wants to control and change you or someone you want to control and change.”</a:t>
            </a:r>
          </a:p>
          <a:p>
            <a:pPr>
              <a:buNone/>
            </a:pPr>
            <a:endParaRPr lang="en-AU" i="1" dirty="0" smtClean="0"/>
          </a:p>
          <a:p>
            <a:pPr>
              <a:buNone/>
            </a:pPr>
            <a:r>
              <a:rPr lang="en-AU" i="1" dirty="0" smtClean="0"/>
              <a:t>Dr William Glasser</a:t>
            </a:r>
            <a:endParaRPr lang="en-AU"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023" y="188641"/>
            <a:ext cx="1421830" cy="1512168"/>
          </a:xfrm>
          <a:prstGeom prst="rect">
            <a:avLst/>
          </a:prstGeom>
        </p:spPr>
      </p:pic>
    </p:spTree>
    <p:extLst>
      <p:ext uri="{BB962C8B-B14F-4D97-AF65-F5344CB8AC3E}">
        <p14:creationId xmlns:p14="http://schemas.microsoft.com/office/powerpoint/2010/main" val="2153940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3"/>
          <p:cNvSpPr>
            <a:spLocks noGrp="1" noChangeArrowheads="1"/>
          </p:cNvSpPr>
          <p:nvPr>
            <p:ph sz="half" idx="1"/>
          </p:nvPr>
        </p:nvSpPr>
        <p:spPr>
          <a:xfrm>
            <a:off x="157903" y="2821782"/>
            <a:ext cx="3805311" cy="3847579"/>
          </a:xfrm>
          <a:ln>
            <a:solidFill>
              <a:schemeClr val="accent2">
                <a:lumMod val="20000"/>
                <a:lumOff val="80000"/>
              </a:schemeClr>
            </a:solidFill>
          </a:ln>
        </p:spPr>
        <p:txBody>
          <a:bodyPr>
            <a:normAutofit/>
          </a:bodyPr>
          <a:lstStyle/>
          <a:p>
            <a:pPr marL="533372" indent="-533372">
              <a:spcBef>
                <a:spcPts val="0"/>
              </a:spcBef>
              <a:spcAft>
                <a:spcPts val="600"/>
              </a:spcAft>
              <a:buFontTx/>
              <a:buAutoNum type="arabicPeriod"/>
              <a:defRPr/>
            </a:pPr>
            <a:r>
              <a:rPr lang="en-US" sz="2000" b="1" dirty="0" smtClean="0">
                <a:solidFill>
                  <a:srgbClr val="C00000"/>
                </a:solidFill>
              </a:rPr>
              <a:t>External signals motivate my behavior.</a:t>
            </a:r>
          </a:p>
          <a:p>
            <a:pPr marL="533372" indent="-533372">
              <a:spcBef>
                <a:spcPts val="0"/>
              </a:spcBef>
              <a:spcAft>
                <a:spcPts val="600"/>
              </a:spcAft>
              <a:buFontTx/>
              <a:buAutoNum type="arabicPeriod"/>
              <a:defRPr/>
            </a:pPr>
            <a:r>
              <a:rPr lang="en-US" sz="2000" b="1" dirty="0" smtClean="0">
                <a:solidFill>
                  <a:srgbClr val="C00000"/>
                </a:solidFill>
              </a:rPr>
              <a:t>I can control what others do/think/feel/their body.</a:t>
            </a:r>
            <a:endParaRPr lang="en-US" sz="1600" b="1" dirty="0" smtClean="0">
              <a:solidFill>
                <a:srgbClr val="C00000"/>
              </a:solidFill>
            </a:endParaRPr>
          </a:p>
          <a:p>
            <a:pPr marL="533372" indent="-533372">
              <a:spcBef>
                <a:spcPts val="0"/>
              </a:spcBef>
              <a:spcAft>
                <a:spcPts val="600"/>
              </a:spcAft>
              <a:buFontTx/>
              <a:buAutoNum type="arabicPeriod" startAt="3"/>
              <a:defRPr/>
            </a:pPr>
            <a:r>
              <a:rPr lang="en-US" sz="2000" b="1" dirty="0" smtClean="0">
                <a:solidFill>
                  <a:srgbClr val="C00000"/>
                </a:solidFill>
              </a:rPr>
              <a:t>I know what is good for others.</a:t>
            </a:r>
          </a:p>
          <a:p>
            <a:pPr marL="533372" indent="-533372">
              <a:spcBef>
                <a:spcPts val="0"/>
              </a:spcBef>
              <a:spcAft>
                <a:spcPts val="600"/>
              </a:spcAft>
              <a:buFontTx/>
              <a:buAutoNum type="arabicPeriod" startAt="3"/>
              <a:defRPr/>
            </a:pPr>
            <a:r>
              <a:rPr lang="en-US" sz="2000" b="1" dirty="0" smtClean="0">
                <a:solidFill>
                  <a:srgbClr val="C00000"/>
                </a:solidFill>
              </a:rPr>
              <a:t>I have a moral obligation to change others, even if I have to force them.</a:t>
            </a:r>
            <a:endParaRPr lang="en-US" sz="2000" b="1" dirty="0">
              <a:solidFill>
                <a:srgbClr val="C00000"/>
              </a:solidFill>
            </a:endParaRPr>
          </a:p>
        </p:txBody>
      </p:sp>
      <p:sp>
        <p:nvSpPr>
          <p:cNvPr id="92164" name="Rectangle 4"/>
          <p:cNvSpPr>
            <a:spLocks noGrp="1" noChangeArrowheads="1"/>
          </p:cNvSpPr>
          <p:nvPr>
            <p:ph sz="half" idx="2"/>
          </p:nvPr>
        </p:nvSpPr>
        <p:spPr>
          <a:xfrm>
            <a:off x="4688873" y="2863653"/>
            <a:ext cx="4228359" cy="3732845"/>
          </a:xfrm>
          <a:ln>
            <a:solidFill>
              <a:schemeClr val="accent3">
                <a:lumMod val="20000"/>
                <a:lumOff val="80000"/>
              </a:schemeClr>
            </a:solidFill>
          </a:ln>
        </p:spPr>
        <p:txBody>
          <a:bodyPr>
            <a:normAutofit/>
          </a:bodyPr>
          <a:lstStyle/>
          <a:p>
            <a:pPr marL="496800" indent="-533372">
              <a:spcBef>
                <a:spcPts val="0"/>
              </a:spcBef>
              <a:spcAft>
                <a:spcPts val="600"/>
              </a:spcAft>
              <a:buFontTx/>
              <a:buAutoNum type="arabicPeriod"/>
              <a:defRPr/>
            </a:pPr>
            <a:r>
              <a:rPr lang="en-US" sz="2000" b="1" dirty="0" smtClean="0">
                <a:solidFill>
                  <a:srgbClr val="0070C0"/>
                </a:solidFill>
              </a:rPr>
              <a:t>My wants and needs motivate my behavior.</a:t>
            </a:r>
          </a:p>
          <a:p>
            <a:pPr marL="496800" indent="-533372">
              <a:spcBef>
                <a:spcPts val="0"/>
              </a:spcBef>
              <a:spcAft>
                <a:spcPts val="600"/>
              </a:spcAft>
              <a:buFontTx/>
              <a:buAutoNum type="arabicPeriod"/>
              <a:defRPr/>
            </a:pPr>
            <a:r>
              <a:rPr lang="en-US" sz="2000" b="1" dirty="0" smtClean="0">
                <a:solidFill>
                  <a:srgbClr val="0070C0"/>
                </a:solidFill>
              </a:rPr>
              <a:t>I can only control my doing/thinking/feeling/body.</a:t>
            </a:r>
          </a:p>
          <a:p>
            <a:pPr marL="496800" indent="-533372">
              <a:spcBef>
                <a:spcPts val="0"/>
              </a:spcBef>
              <a:spcAft>
                <a:spcPts val="600"/>
              </a:spcAft>
              <a:buFontTx/>
              <a:buAutoNum type="arabicPeriod"/>
              <a:defRPr/>
            </a:pPr>
            <a:r>
              <a:rPr lang="en-US" sz="2000" b="1" dirty="0" smtClean="0">
                <a:solidFill>
                  <a:srgbClr val="0070C0"/>
                </a:solidFill>
              </a:rPr>
              <a:t>Every person has their own best way of living their life.</a:t>
            </a:r>
          </a:p>
          <a:p>
            <a:pPr marL="496800" indent="-533372">
              <a:spcBef>
                <a:spcPts val="0"/>
              </a:spcBef>
              <a:spcAft>
                <a:spcPts val="600"/>
              </a:spcAft>
              <a:buFontTx/>
              <a:buAutoNum type="arabicPeriod"/>
              <a:defRPr/>
            </a:pPr>
            <a:r>
              <a:rPr lang="en-US" sz="2000" b="1" dirty="0" smtClean="0">
                <a:solidFill>
                  <a:srgbClr val="0070C0"/>
                </a:solidFill>
              </a:rPr>
              <a:t>I can help others find more effective choices </a:t>
            </a:r>
            <a:r>
              <a:rPr lang="en-US" sz="2000" b="1" u="sng" dirty="0" smtClean="0">
                <a:solidFill>
                  <a:srgbClr val="0070C0"/>
                </a:solidFill>
              </a:rPr>
              <a:t>only if they want the help.</a:t>
            </a:r>
            <a:endParaRPr lang="en-US" sz="2000" b="1" u="sng" dirty="0">
              <a:solidFill>
                <a:srgbClr val="0070C0"/>
              </a:solidFill>
            </a:endParaRPr>
          </a:p>
        </p:txBody>
      </p:sp>
      <p:sp>
        <p:nvSpPr>
          <p:cNvPr id="92167" name="WordArt 7"/>
          <p:cNvSpPr>
            <a:spLocks noChangeArrowheads="1" noChangeShapeType="1" noTextEdit="1"/>
          </p:cNvSpPr>
          <p:nvPr/>
        </p:nvSpPr>
        <p:spPr bwMode="auto">
          <a:xfrm>
            <a:off x="795538" y="971251"/>
            <a:ext cx="2895451" cy="873573"/>
          </a:xfrm>
          <a:prstGeom prst="rect">
            <a:avLst/>
          </a:prstGeom>
        </p:spPr>
        <p:txBody>
          <a:bodyPr spcFirstLastPara="1" wrap="none" lIns="64291" tIns="32146" rIns="64291" bIns="32146" fromWordArt="1">
            <a:prstTxWarp prst="textArchUp">
              <a:avLst>
                <a:gd name="adj" fmla="val 10800000"/>
              </a:avLst>
            </a:prstTxWarp>
          </a:bodyPr>
          <a:lstStyle/>
          <a:p>
            <a:pPr algn="ctr"/>
            <a:r>
              <a:rPr lang="en-US" sz="2000" kern="10" dirty="0" smtClean="0">
                <a:ln w="9525">
                  <a:solidFill>
                    <a:srgbClr val="000000"/>
                  </a:solidFill>
                  <a:round/>
                  <a:headEnd/>
                  <a:tailEnd/>
                </a:ln>
                <a:solidFill>
                  <a:srgbClr val="C00000"/>
                </a:solidFill>
                <a:latin typeface="Tahoma" panose="020B0604030504040204" pitchFamily="34" charset="0"/>
                <a:ea typeface="Tahoma" panose="020B0604030504040204" pitchFamily="34" charset="0"/>
                <a:cs typeface="Tahoma" panose="020B0604030504040204" pitchFamily="34" charset="0"/>
              </a:rPr>
              <a:t>External Control</a:t>
            </a:r>
          </a:p>
          <a:p>
            <a:pPr algn="ctr"/>
            <a:r>
              <a:rPr lang="en-US" sz="2000" kern="10" dirty="0" smtClean="0">
                <a:ln w="9525">
                  <a:solidFill>
                    <a:srgbClr val="000000"/>
                  </a:solidFill>
                  <a:round/>
                  <a:headEnd/>
                  <a:tailEnd/>
                </a:ln>
                <a:solidFill>
                  <a:srgbClr val="C00000"/>
                </a:solidFill>
                <a:ea typeface="Tahoma" panose="020B0604030504040204" pitchFamily="34" charset="0"/>
                <a:cs typeface="Tahoma" panose="020B0604030504040204" pitchFamily="34" charset="0"/>
              </a:rPr>
              <a:t>Psychology</a:t>
            </a:r>
            <a:endParaRPr lang="en-US" sz="2000" kern="10" dirty="0">
              <a:ln w="9525">
                <a:solidFill>
                  <a:srgbClr val="000000"/>
                </a:solidFill>
                <a:round/>
                <a:headEnd/>
                <a:tailEnd/>
              </a:ln>
              <a:solidFill>
                <a:srgbClr val="C00000"/>
              </a:solidFill>
              <a:ea typeface="Tahoma" panose="020B0604030504040204" pitchFamily="34" charset="0"/>
              <a:cs typeface="Tahoma" panose="020B0604030504040204" pitchFamily="34" charset="0"/>
            </a:endParaRPr>
          </a:p>
        </p:txBody>
      </p:sp>
      <p:sp>
        <p:nvSpPr>
          <p:cNvPr id="92168" name="WordArt 8"/>
          <p:cNvSpPr>
            <a:spLocks noChangeArrowheads="1" noChangeShapeType="1" noTextEdit="1"/>
          </p:cNvSpPr>
          <p:nvPr/>
        </p:nvSpPr>
        <p:spPr bwMode="auto">
          <a:xfrm>
            <a:off x="5147965" y="1058748"/>
            <a:ext cx="3124275" cy="123113"/>
          </a:xfrm>
          <a:prstGeom prst="rect">
            <a:avLst/>
          </a:prstGeom>
        </p:spPr>
        <p:txBody>
          <a:bodyPr spcFirstLastPara="1" wrap="none" lIns="64291" tIns="32146" rIns="64291" bIns="32146" fromWordArt="1">
            <a:prstTxWarp prst="textArchUp">
              <a:avLst>
                <a:gd name="adj" fmla="val 10800000"/>
              </a:avLst>
            </a:prstTxWarp>
          </a:bodyPr>
          <a:lstStyle/>
          <a:p>
            <a:pPr algn="ctr"/>
            <a:r>
              <a:rPr lang="en-US" sz="2000" kern="10" dirty="0" smtClean="0">
                <a:ln w="9525">
                  <a:solidFill>
                    <a:srgbClr val="000000"/>
                  </a:solidFill>
                  <a:round/>
                  <a:headEnd/>
                  <a:tailEnd/>
                </a:ln>
                <a:solidFill>
                  <a:srgbClr val="FFC000"/>
                </a:solidFill>
                <a:latin typeface="Tahoma" panose="020B0604030504040204" pitchFamily="34" charset="0"/>
                <a:ea typeface="Tahoma" panose="020B0604030504040204" pitchFamily="34" charset="0"/>
                <a:cs typeface="Tahoma" panose="020B0604030504040204" pitchFamily="34" charset="0"/>
              </a:rPr>
              <a:t>Choice Theory</a:t>
            </a:r>
          </a:p>
          <a:p>
            <a:pPr algn="ctr"/>
            <a:r>
              <a:rPr lang="en-US" sz="2000" kern="10" dirty="0" smtClean="0">
                <a:ln w="9525">
                  <a:solidFill>
                    <a:srgbClr val="000000"/>
                  </a:solidFill>
                  <a:round/>
                  <a:headEnd/>
                  <a:tailEnd/>
                </a:ln>
                <a:solidFill>
                  <a:srgbClr val="FFC000"/>
                </a:solidFill>
                <a:latin typeface="Tahoma" panose="020B0604030504040204" pitchFamily="34" charset="0"/>
                <a:ea typeface="Tahoma" panose="020B0604030504040204" pitchFamily="34" charset="0"/>
                <a:cs typeface="Tahoma" panose="020B0604030504040204" pitchFamily="34" charset="0"/>
              </a:rPr>
              <a:t>Psychology</a:t>
            </a:r>
            <a:endParaRPr lang="en-US" sz="2000" kern="10" dirty="0">
              <a:ln w="9525">
                <a:solidFill>
                  <a:srgbClr val="000000"/>
                </a:solidFill>
                <a:round/>
                <a:headEnd/>
                <a:tailEnd/>
              </a:ln>
              <a:solidFill>
                <a:srgbClr val="FFC000"/>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5" descr="j0078734"/>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1109602" y="1310473"/>
            <a:ext cx="20478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j00787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2039" y="1243418"/>
            <a:ext cx="10001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239" y="188641"/>
            <a:ext cx="845613" cy="899340"/>
          </a:xfrm>
          <a:prstGeom prst="rect">
            <a:avLst/>
          </a:prstGeom>
        </p:spPr>
      </p:pic>
    </p:spTree>
    <p:extLst>
      <p:ext uri="{BB962C8B-B14F-4D97-AF65-F5344CB8AC3E}">
        <p14:creationId xmlns:p14="http://schemas.microsoft.com/office/powerpoint/2010/main" val="188877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dissolve">
                                      <p:cBhvr>
                                        <p:cTn id="7" dur="500"/>
                                        <p:tgtEl>
                                          <p:spTgt spid="9216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168"/>
                                        </p:tgtEl>
                                        <p:attrNameLst>
                                          <p:attrName>style.visibility</p:attrName>
                                        </p:attrNameLst>
                                      </p:cBhvr>
                                      <p:to>
                                        <p:strVal val="visible"/>
                                      </p:to>
                                    </p:set>
                                    <p:animEffect transition="in" filter="dissolve">
                                      <p:cBhvr>
                                        <p:cTn id="11" dur="500"/>
                                        <p:tgtEl>
                                          <p:spTgt spid="92168"/>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2163">
                                            <p:bg/>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2164">
                                            <p:bg/>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2164">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2164">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164">
                                            <p:txEl>
                                              <p:pRg st="2" end="2"/>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921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nimBg="1"/>
      <p:bldP spid="92164" grpId="0" build="p" animBg="1"/>
      <p:bldP spid="92167" grpId="0"/>
      <p:bldP spid="921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489" y="3977680"/>
            <a:ext cx="7824795" cy="1755576"/>
          </a:xfrm>
        </p:spPr>
        <p:txBody>
          <a:bodyPr>
            <a:normAutofit/>
          </a:bodyPr>
          <a:lstStyle/>
          <a:p>
            <a:pPr marL="0" indent="0">
              <a:buNone/>
            </a:pPr>
            <a:endParaRPr lang="en-AU" sz="2400" dirty="0" smtClean="0">
              <a:solidFill>
                <a:srgbClr val="008000"/>
              </a:solidFill>
            </a:endParaRPr>
          </a:p>
          <a:p>
            <a:pPr marL="0" indent="0" algn="ctr">
              <a:buNone/>
            </a:pPr>
            <a:r>
              <a:rPr lang="en-AU" sz="2400" i="1" dirty="0" smtClean="0"/>
              <a:t>This course offers an introduction to the internal control psychology “Choice Theory” developed by psychiatrist William Glasser </a:t>
            </a:r>
            <a:endParaRPr lang="en-AU" sz="2400" i="1" dirty="0"/>
          </a:p>
        </p:txBody>
      </p:sp>
      <p:sp>
        <p:nvSpPr>
          <p:cNvPr id="5" name="Content Placeholder 2"/>
          <p:cNvSpPr txBox="1">
            <a:spLocks/>
          </p:cNvSpPr>
          <p:nvPr/>
        </p:nvSpPr>
        <p:spPr>
          <a:xfrm>
            <a:off x="611560" y="749288"/>
            <a:ext cx="6336704"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sz="4000" b="1" dirty="0" smtClean="0">
                <a:solidFill>
                  <a:srgbClr val="008000"/>
                </a:solidFill>
              </a:rPr>
              <a:t>Our aim</a:t>
            </a:r>
          </a:p>
          <a:p>
            <a:pPr marL="0" indent="0">
              <a:buFont typeface="Arial" panose="020B0604020202020204" pitchFamily="34" charset="0"/>
              <a:buNone/>
            </a:pPr>
            <a:endParaRPr lang="en-AU" sz="1200" b="1" dirty="0" smtClean="0">
              <a:solidFill>
                <a:srgbClr val="008000"/>
              </a:solidFill>
            </a:endParaRPr>
          </a:p>
          <a:p>
            <a:pPr marL="0" indent="0">
              <a:buFont typeface="Arial" panose="020B0604020202020204" pitchFamily="34" charset="0"/>
              <a:buNone/>
            </a:pPr>
            <a:r>
              <a:rPr lang="en-AU" sz="2800" dirty="0" smtClean="0"/>
              <a:t>“To provide a learning program that can empower people with knowledge and skills to create a mentally healthier life for themselves”</a:t>
            </a:r>
          </a:p>
          <a:p>
            <a:pPr marL="0" indent="0">
              <a:buFont typeface="Arial" panose="020B0604020202020204" pitchFamily="34" charset="0"/>
              <a:buNone/>
            </a:pPr>
            <a:endParaRPr lang="en-AU" sz="2400" dirty="0" smtClean="0">
              <a:solidFill>
                <a:srgbClr val="008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7491" y="188641"/>
            <a:ext cx="1760361" cy="1872208"/>
          </a:xfrm>
          <a:prstGeom prst="rect">
            <a:avLst/>
          </a:prstGeom>
        </p:spPr>
      </p:pic>
    </p:spTree>
    <p:extLst>
      <p:ext uri="{BB962C8B-B14F-4D97-AF65-F5344CB8AC3E}">
        <p14:creationId xmlns:p14="http://schemas.microsoft.com/office/powerpoint/2010/main" val="2713160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143000"/>
          </a:xfrm>
        </p:spPr>
        <p:txBody>
          <a:bodyPr>
            <a:normAutofit/>
          </a:bodyPr>
          <a:lstStyle/>
          <a:p>
            <a:r>
              <a:rPr lang="en-US" sz="3600" dirty="0" smtClean="0">
                <a:ea typeface="Tahoma" panose="020B0604030504040204" pitchFamily="34" charset="0"/>
                <a:cs typeface="Tahoma" panose="020B0604030504040204" pitchFamily="34" charset="0"/>
              </a:rPr>
              <a:t>Language, Control, &amp; Responsibility</a:t>
            </a:r>
            <a:endParaRPr lang="en-US" sz="3600" dirty="0">
              <a:ea typeface="Tahoma" panose="020B0604030504040204" pitchFamily="34" charset="0"/>
              <a:cs typeface="Tahoma" panose="020B0604030504040204" pitchFamily="34" charset="0"/>
            </a:endParaRPr>
          </a:p>
        </p:txBody>
      </p:sp>
      <p:sp>
        <p:nvSpPr>
          <p:cNvPr id="6" name="WordArt 7"/>
          <p:cNvSpPr>
            <a:spLocks noChangeArrowheads="1" noChangeShapeType="1" noTextEdit="1"/>
          </p:cNvSpPr>
          <p:nvPr/>
        </p:nvSpPr>
        <p:spPr bwMode="auto">
          <a:xfrm>
            <a:off x="539481" y="1494244"/>
            <a:ext cx="2649831" cy="265113"/>
          </a:xfrm>
          <a:prstGeom prst="rect">
            <a:avLst/>
          </a:prstGeom>
        </p:spPr>
        <p:txBody>
          <a:bodyPr spcFirstLastPara="1" wrap="none" fromWordArt="1">
            <a:prstTxWarp prst="textArchUp">
              <a:avLst>
                <a:gd name="adj" fmla="val 10800000"/>
              </a:avLst>
            </a:prstTxWarp>
          </a:bodyPr>
          <a:lstStyle/>
          <a:p>
            <a:pPr algn="ctr"/>
            <a:r>
              <a:rPr lang="en-US" sz="2400" kern="10" dirty="0" smtClean="0">
                <a:ln w="9525">
                  <a:solidFill>
                    <a:srgbClr val="000000"/>
                  </a:solidFill>
                  <a:round/>
                  <a:headEnd/>
                  <a:tailEnd/>
                </a:ln>
                <a:solidFill>
                  <a:srgbClr val="FF0000"/>
                </a:solidFill>
                <a:ea typeface="Tahoma" panose="020B0604030504040204" pitchFamily="34" charset="0"/>
                <a:cs typeface="Tahoma" panose="020B0604030504040204" pitchFamily="34" charset="0"/>
              </a:rPr>
              <a:t>External</a:t>
            </a:r>
            <a:endParaRPr lang="en-US" sz="2400" kern="10" dirty="0">
              <a:ln w="9525">
                <a:solidFill>
                  <a:srgbClr val="000000"/>
                </a:solidFill>
                <a:round/>
                <a:headEnd/>
                <a:tailEnd/>
              </a:ln>
              <a:solidFill>
                <a:srgbClr val="FF0000"/>
              </a:solidFill>
              <a:ea typeface="Tahoma" panose="020B0604030504040204" pitchFamily="34" charset="0"/>
              <a:cs typeface="Tahoma" panose="020B0604030504040204" pitchFamily="34" charset="0"/>
            </a:endParaRPr>
          </a:p>
        </p:txBody>
      </p:sp>
      <p:sp>
        <p:nvSpPr>
          <p:cNvPr id="7" name="WordArt 8"/>
          <p:cNvSpPr>
            <a:spLocks noChangeArrowheads="1" noChangeShapeType="1" noTextEdit="1"/>
          </p:cNvSpPr>
          <p:nvPr/>
        </p:nvSpPr>
        <p:spPr bwMode="auto">
          <a:xfrm>
            <a:off x="5832712" y="1497014"/>
            <a:ext cx="2854088" cy="262344"/>
          </a:xfrm>
          <a:prstGeom prst="rect">
            <a:avLst/>
          </a:prstGeom>
        </p:spPr>
        <p:txBody>
          <a:bodyPr spcFirstLastPara="1" wrap="none" fromWordArt="1">
            <a:prstTxWarp prst="textArchUp">
              <a:avLst>
                <a:gd name="adj" fmla="val 10800000"/>
              </a:avLst>
            </a:prstTxWarp>
          </a:bodyPr>
          <a:lstStyle/>
          <a:p>
            <a:pPr algn="ctr"/>
            <a:r>
              <a:rPr lang="en-US" sz="2000" kern="10" dirty="0" smtClean="0">
                <a:ln w="9525">
                  <a:solidFill>
                    <a:srgbClr val="000000"/>
                  </a:solidFill>
                  <a:round/>
                  <a:headEnd/>
                  <a:tailEnd/>
                </a:ln>
                <a:solidFill>
                  <a:srgbClr val="FFFF00"/>
                </a:solidFill>
                <a:ea typeface="Tahoma" panose="020B0604030504040204" pitchFamily="34" charset="0"/>
                <a:cs typeface="Tahoma" panose="020B0604030504040204" pitchFamily="34" charset="0"/>
              </a:rPr>
              <a:t>Internal</a:t>
            </a:r>
            <a:endParaRPr lang="en-US" sz="2000" kern="10" dirty="0">
              <a:ln w="9525">
                <a:solidFill>
                  <a:srgbClr val="000000"/>
                </a:solidFill>
                <a:round/>
                <a:headEnd/>
                <a:tailEnd/>
              </a:ln>
              <a:solidFill>
                <a:srgbClr val="FFFF00"/>
              </a:solidFill>
              <a:ea typeface="Tahoma" panose="020B0604030504040204" pitchFamily="34" charset="0"/>
              <a:cs typeface="Tahoma" panose="020B0604030504040204" pitchFamily="34" charset="0"/>
            </a:endParaRPr>
          </a:p>
        </p:txBody>
      </p:sp>
      <p:sp>
        <p:nvSpPr>
          <p:cNvPr id="8" name="Text Box 13"/>
          <p:cNvSpPr txBox="1">
            <a:spLocks noChangeArrowheads="1"/>
          </p:cNvSpPr>
          <p:nvPr/>
        </p:nvSpPr>
        <p:spPr bwMode="auto">
          <a:xfrm>
            <a:off x="361422" y="1858986"/>
            <a:ext cx="3268763" cy="4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sz="2000" b="1" dirty="0" smtClean="0">
                <a:solidFill>
                  <a:srgbClr val="C00000"/>
                </a:solidFill>
                <a:effectLst>
                  <a:glow rad="317500">
                    <a:schemeClr val="accent2">
                      <a:lumMod val="40000"/>
                      <a:lumOff val="60000"/>
                    </a:schemeClr>
                  </a:glow>
                </a:effectLst>
                <a:latin typeface="Tahoma" charset="0"/>
                <a:cs typeface="+mn-cs"/>
              </a:rPr>
              <a:t>Made me feel/think/do</a:t>
            </a:r>
            <a:endParaRPr lang="en-US" sz="2000" b="1" dirty="0">
              <a:solidFill>
                <a:srgbClr val="C00000"/>
              </a:solidFill>
              <a:effectLst>
                <a:glow rad="317500">
                  <a:schemeClr val="accent2">
                    <a:lumMod val="40000"/>
                    <a:lumOff val="60000"/>
                  </a:schemeClr>
                </a:glow>
              </a:effectLst>
              <a:latin typeface="Tahoma" charset="0"/>
              <a:cs typeface="+mn-cs"/>
            </a:endParaRPr>
          </a:p>
        </p:txBody>
      </p:sp>
      <p:sp>
        <p:nvSpPr>
          <p:cNvPr id="9" name="Text Box 15"/>
          <p:cNvSpPr txBox="1">
            <a:spLocks noChangeArrowheads="1"/>
          </p:cNvSpPr>
          <p:nvPr/>
        </p:nvSpPr>
        <p:spPr bwMode="auto">
          <a:xfrm>
            <a:off x="361422" y="2303191"/>
            <a:ext cx="3965694" cy="4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sz="2000" b="1" dirty="0" smtClean="0">
                <a:solidFill>
                  <a:srgbClr val="C00000"/>
                </a:solidFill>
                <a:effectLst>
                  <a:glow rad="317500">
                    <a:schemeClr val="accent2">
                      <a:lumMod val="40000"/>
                      <a:lumOff val="60000"/>
                    </a:schemeClr>
                  </a:glow>
                </a:effectLst>
                <a:latin typeface="Tahoma" charset="0"/>
                <a:cs typeface="+mn-cs"/>
              </a:rPr>
              <a:t>It scared me/surprised me…</a:t>
            </a:r>
            <a:endParaRPr lang="en-US" sz="2000" b="1" dirty="0">
              <a:solidFill>
                <a:srgbClr val="C00000"/>
              </a:solidFill>
              <a:effectLst>
                <a:glow rad="317500">
                  <a:schemeClr val="accent2">
                    <a:lumMod val="40000"/>
                    <a:lumOff val="60000"/>
                  </a:schemeClr>
                </a:glow>
              </a:effectLst>
              <a:latin typeface="Tahoma" charset="0"/>
              <a:cs typeface="+mn-cs"/>
            </a:endParaRPr>
          </a:p>
        </p:txBody>
      </p:sp>
      <p:sp>
        <p:nvSpPr>
          <p:cNvPr id="11" name="Text Box 17"/>
          <p:cNvSpPr txBox="1">
            <a:spLocks noChangeArrowheads="1"/>
          </p:cNvSpPr>
          <p:nvPr/>
        </p:nvSpPr>
        <p:spPr bwMode="auto">
          <a:xfrm>
            <a:off x="361422" y="2714275"/>
            <a:ext cx="2642590" cy="4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sz="2000" b="1" dirty="0" smtClean="0">
                <a:solidFill>
                  <a:srgbClr val="C00000"/>
                </a:solidFill>
                <a:effectLst>
                  <a:glow rad="317500">
                    <a:schemeClr val="accent2">
                      <a:lumMod val="40000"/>
                      <a:lumOff val="60000"/>
                    </a:schemeClr>
                  </a:glow>
                </a:effectLst>
                <a:latin typeface="Tahoma" charset="0"/>
                <a:cs typeface="+mn-cs"/>
              </a:rPr>
              <a:t>I had to shout him</a:t>
            </a:r>
            <a:endParaRPr lang="en-US" sz="2000" b="1" dirty="0">
              <a:solidFill>
                <a:srgbClr val="C00000"/>
              </a:solidFill>
              <a:effectLst>
                <a:glow rad="317500">
                  <a:schemeClr val="accent2">
                    <a:lumMod val="40000"/>
                    <a:lumOff val="60000"/>
                  </a:schemeClr>
                </a:glow>
              </a:effectLst>
              <a:latin typeface="Tahoma" charset="0"/>
              <a:cs typeface="+mn-cs"/>
            </a:endParaRPr>
          </a:p>
        </p:txBody>
      </p:sp>
      <p:sp>
        <p:nvSpPr>
          <p:cNvPr id="13" name="Text Box 19"/>
          <p:cNvSpPr txBox="1">
            <a:spLocks noChangeArrowheads="1"/>
          </p:cNvSpPr>
          <p:nvPr/>
        </p:nvSpPr>
        <p:spPr bwMode="auto">
          <a:xfrm>
            <a:off x="361422" y="3212608"/>
            <a:ext cx="3561687" cy="4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sz="2000" b="1" dirty="0" smtClean="0">
                <a:solidFill>
                  <a:srgbClr val="C00000"/>
                </a:solidFill>
                <a:effectLst>
                  <a:glow rad="317500">
                    <a:schemeClr val="accent2">
                      <a:lumMod val="40000"/>
                      <a:lumOff val="60000"/>
                    </a:schemeClr>
                  </a:glow>
                </a:effectLst>
                <a:latin typeface="Tahoma" charset="0"/>
                <a:cs typeface="+mn-cs"/>
              </a:rPr>
              <a:t>Made me see/understand</a:t>
            </a:r>
            <a:endParaRPr lang="en-US" sz="2000" b="1" dirty="0">
              <a:solidFill>
                <a:srgbClr val="C00000"/>
              </a:solidFill>
              <a:effectLst>
                <a:glow rad="317500">
                  <a:schemeClr val="accent2">
                    <a:lumMod val="40000"/>
                    <a:lumOff val="60000"/>
                  </a:schemeClr>
                </a:glow>
              </a:effectLst>
              <a:latin typeface="Tahoma" charset="0"/>
              <a:cs typeface="+mn-cs"/>
            </a:endParaRPr>
          </a:p>
        </p:txBody>
      </p:sp>
      <p:sp>
        <p:nvSpPr>
          <p:cNvPr id="15" name="Text Box 23"/>
          <p:cNvSpPr txBox="1">
            <a:spLocks noChangeArrowheads="1"/>
          </p:cNvSpPr>
          <p:nvPr/>
        </p:nvSpPr>
        <p:spPr bwMode="auto">
          <a:xfrm>
            <a:off x="361422" y="3625366"/>
            <a:ext cx="1934565" cy="4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sz="2000" b="1" dirty="0" smtClean="0">
                <a:solidFill>
                  <a:srgbClr val="C00000"/>
                </a:solidFill>
                <a:effectLst>
                  <a:glow rad="317500">
                    <a:schemeClr val="accent2">
                      <a:lumMod val="40000"/>
                      <a:lumOff val="60000"/>
                    </a:schemeClr>
                  </a:glow>
                </a:effectLst>
                <a:latin typeface="Tahoma" charset="0"/>
                <a:cs typeface="+mn-cs"/>
              </a:rPr>
              <a:t>I had to do it</a:t>
            </a:r>
            <a:endParaRPr lang="en-US" sz="2000" b="1" dirty="0">
              <a:solidFill>
                <a:srgbClr val="C00000"/>
              </a:solidFill>
              <a:effectLst>
                <a:glow rad="317500">
                  <a:schemeClr val="accent2">
                    <a:lumMod val="40000"/>
                    <a:lumOff val="60000"/>
                  </a:schemeClr>
                </a:glow>
              </a:effectLst>
              <a:latin typeface="Tahoma" charset="0"/>
              <a:cs typeface="+mn-cs"/>
            </a:endParaRPr>
          </a:p>
        </p:txBody>
      </p:sp>
      <p:sp>
        <p:nvSpPr>
          <p:cNvPr id="17" name="Text Box 27"/>
          <p:cNvSpPr txBox="1">
            <a:spLocks noChangeArrowheads="1"/>
          </p:cNvSpPr>
          <p:nvPr/>
        </p:nvSpPr>
        <p:spPr bwMode="auto">
          <a:xfrm>
            <a:off x="364895" y="4172768"/>
            <a:ext cx="2248753" cy="4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sz="2000" b="1" dirty="0" smtClean="0">
                <a:solidFill>
                  <a:srgbClr val="C00000"/>
                </a:solidFill>
                <a:effectLst>
                  <a:glow rad="317500">
                    <a:schemeClr val="accent2">
                      <a:lumMod val="40000"/>
                      <a:lumOff val="60000"/>
                    </a:schemeClr>
                  </a:glow>
                </a:effectLst>
                <a:latin typeface="Tahoma" charset="0"/>
                <a:cs typeface="+mn-cs"/>
              </a:rPr>
              <a:t>I failed the test</a:t>
            </a:r>
            <a:endParaRPr lang="en-US" sz="2000" b="1" dirty="0">
              <a:solidFill>
                <a:srgbClr val="C00000"/>
              </a:solidFill>
              <a:effectLst>
                <a:glow rad="317500">
                  <a:schemeClr val="accent2">
                    <a:lumMod val="40000"/>
                    <a:lumOff val="60000"/>
                  </a:schemeClr>
                </a:glow>
              </a:effectLst>
              <a:latin typeface="Tahoma" charset="0"/>
              <a:cs typeface="+mn-cs"/>
            </a:endParaRPr>
          </a:p>
        </p:txBody>
      </p:sp>
      <p:grpSp>
        <p:nvGrpSpPr>
          <p:cNvPr id="29" name="Group 28"/>
          <p:cNvGrpSpPr/>
          <p:nvPr/>
        </p:nvGrpSpPr>
        <p:grpSpPr>
          <a:xfrm>
            <a:off x="3925418" y="1583508"/>
            <a:ext cx="1818100" cy="3933724"/>
            <a:chOff x="4014612" y="1896098"/>
            <a:chExt cx="1818100" cy="4961902"/>
          </a:xfrm>
        </p:grpSpPr>
        <p:sp>
          <p:nvSpPr>
            <p:cNvPr id="21" name="WordArt 92"/>
            <p:cNvSpPr>
              <a:spLocks noChangeArrowheads="1" noChangeShapeType="1" noTextEdit="1"/>
            </p:cNvSpPr>
            <p:nvPr/>
          </p:nvSpPr>
          <p:spPr bwMode="auto">
            <a:xfrm>
              <a:off x="4014612" y="3145805"/>
              <a:ext cx="1818100" cy="2409076"/>
            </a:xfrm>
            <a:prstGeom prst="rect">
              <a:avLst/>
            </a:prstGeom>
          </p:spPr>
          <p:txBody>
            <a:bodyPr wrap="none" fromWordArt="1">
              <a:prstTxWarp prst="textSlantUp">
                <a:avLst>
                  <a:gd name="adj" fmla="val 55556"/>
                </a:avLst>
              </a:prstTxWarp>
            </a:bodyPr>
            <a:lstStyle/>
            <a:p>
              <a:pPr algn="ctr"/>
              <a:r>
                <a:rPr lang="en-US" sz="3600" kern="10" dirty="0" smtClean="0">
                  <a:ln w="9525">
                    <a:solidFill>
                      <a:srgbClr val="FF0000"/>
                    </a:solidFill>
                    <a:round/>
                    <a:headEnd/>
                    <a:tailEnd/>
                  </a:ln>
                  <a:solidFill>
                    <a:srgbClr val="FF0000"/>
                  </a:solidFill>
                  <a:ea typeface="Comic Sans MS"/>
                  <a:cs typeface="Comic Sans MS"/>
                </a:rPr>
                <a:t>Incorrect</a:t>
              </a:r>
            </a:p>
            <a:p>
              <a:pPr algn="ctr"/>
              <a:r>
                <a:rPr lang="en-US" sz="3600" kern="10" dirty="0" smtClean="0">
                  <a:ln w="9525">
                    <a:solidFill>
                      <a:srgbClr val="FF0000"/>
                    </a:solidFill>
                    <a:round/>
                    <a:headEnd/>
                    <a:tailEnd/>
                  </a:ln>
                  <a:solidFill>
                    <a:srgbClr val="FF0000"/>
                  </a:solidFill>
                  <a:latin typeface="Comic Sans MS"/>
                  <a:ea typeface="Comic Sans MS"/>
                  <a:cs typeface="Comic Sans MS"/>
                </a:rPr>
                <a:t>Imprecise </a:t>
              </a:r>
            </a:p>
            <a:p>
              <a:pPr algn="ctr"/>
              <a:r>
                <a:rPr lang="en-US" sz="3600" kern="10" dirty="0" smtClean="0">
                  <a:ln w="9525">
                    <a:solidFill>
                      <a:srgbClr val="FF0000"/>
                    </a:solidFill>
                    <a:round/>
                    <a:headEnd/>
                    <a:tailEnd/>
                  </a:ln>
                  <a:solidFill>
                    <a:srgbClr val="FF0000"/>
                  </a:solidFill>
                  <a:latin typeface="Comic Sans MS"/>
                  <a:ea typeface="Comic Sans MS"/>
                  <a:cs typeface="Comic Sans MS"/>
                </a:rPr>
                <a:t>Unrealistic </a:t>
              </a:r>
              <a:endParaRPr lang="en-US" sz="3600" kern="10" dirty="0">
                <a:ln w="9525">
                  <a:solidFill>
                    <a:srgbClr val="FF0000"/>
                  </a:solidFill>
                  <a:round/>
                  <a:headEnd/>
                  <a:tailEnd/>
                </a:ln>
                <a:solidFill>
                  <a:srgbClr val="FF0000"/>
                </a:solidFill>
                <a:latin typeface="Comic Sans MS"/>
                <a:ea typeface="Comic Sans MS"/>
                <a:cs typeface="Comic Sans MS"/>
              </a:endParaRPr>
            </a:p>
          </p:txBody>
        </p:sp>
        <p:sp>
          <p:nvSpPr>
            <p:cNvPr id="22" name="AutoShape 95"/>
            <p:cNvSpPr>
              <a:spLocks noChangeArrowheads="1"/>
            </p:cNvSpPr>
            <p:nvPr/>
          </p:nvSpPr>
          <p:spPr bwMode="auto">
            <a:xfrm rot="10800000">
              <a:off x="4418619" y="5527075"/>
              <a:ext cx="422606" cy="13309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a:defRPr/>
              </a:pPr>
              <a:endParaRPr lang="en-US" sz="2600">
                <a:cs typeface="+mn-cs"/>
              </a:endParaRPr>
            </a:p>
          </p:txBody>
        </p:sp>
        <p:sp>
          <p:nvSpPr>
            <p:cNvPr id="23" name="AutoShape 96"/>
            <p:cNvSpPr>
              <a:spLocks noChangeArrowheads="1"/>
            </p:cNvSpPr>
            <p:nvPr/>
          </p:nvSpPr>
          <p:spPr bwMode="auto">
            <a:xfrm rot="10800000" flipV="1">
              <a:off x="4440725" y="1896098"/>
              <a:ext cx="393743" cy="137958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nchor="ctr"/>
            <a:lstStyle/>
            <a:p>
              <a:pPr>
                <a:defRPr/>
              </a:pPr>
              <a:endParaRPr lang="en-US" sz="2600">
                <a:cs typeface="+mn-cs"/>
              </a:endParaRPr>
            </a:p>
          </p:txBody>
        </p:sp>
      </p:grpSp>
      <p:sp>
        <p:nvSpPr>
          <p:cNvPr id="10" name="Text Box 16"/>
          <p:cNvSpPr txBox="1">
            <a:spLocks noChangeArrowheads="1"/>
          </p:cNvSpPr>
          <p:nvPr/>
        </p:nvSpPr>
        <p:spPr bwMode="auto">
          <a:xfrm>
            <a:off x="5786501" y="1899035"/>
            <a:ext cx="2613110" cy="4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b="1" dirty="0" smtClean="0">
                <a:solidFill>
                  <a:srgbClr val="6699FF"/>
                </a:solidFill>
                <a:effectLst>
                  <a:glow rad="304800">
                    <a:srgbClr val="FFFF00"/>
                  </a:glow>
                </a:effectLst>
                <a:latin typeface="Tahoma" charset="0"/>
                <a:cs typeface="+mn-cs"/>
              </a:rPr>
              <a:t>I felt/thought/did…</a:t>
            </a:r>
            <a:endParaRPr lang="en-US" b="1" dirty="0">
              <a:solidFill>
                <a:srgbClr val="6699FF"/>
              </a:solidFill>
              <a:effectLst>
                <a:glow rad="304800">
                  <a:srgbClr val="FFFF00"/>
                </a:glow>
              </a:effectLst>
              <a:latin typeface="Tahoma" charset="0"/>
              <a:cs typeface="+mn-cs"/>
            </a:endParaRPr>
          </a:p>
        </p:txBody>
      </p:sp>
      <p:sp>
        <p:nvSpPr>
          <p:cNvPr id="12" name="Text Box 18"/>
          <p:cNvSpPr txBox="1">
            <a:spLocks noChangeArrowheads="1"/>
          </p:cNvSpPr>
          <p:nvPr/>
        </p:nvSpPr>
        <p:spPr bwMode="auto">
          <a:xfrm>
            <a:off x="5786501" y="2782330"/>
            <a:ext cx="2112898" cy="4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b="1" dirty="0" smtClean="0">
                <a:solidFill>
                  <a:srgbClr val="6699FF"/>
                </a:solidFill>
                <a:effectLst>
                  <a:glow rad="304800">
                    <a:srgbClr val="FFFF00"/>
                  </a:glow>
                </a:effectLst>
                <a:latin typeface="Tahoma" charset="0"/>
                <a:cs typeface="+mn-cs"/>
              </a:rPr>
              <a:t>I shouted him…</a:t>
            </a:r>
            <a:endParaRPr lang="en-US" b="1" dirty="0">
              <a:solidFill>
                <a:srgbClr val="6699FF"/>
              </a:solidFill>
              <a:effectLst>
                <a:glow rad="304800">
                  <a:srgbClr val="FFFF00"/>
                </a:glow>
              </a:effectLst>
              <a:latin typeface="Tahoma" charset="0"/>
              <a:cs typeface="+mn-cs"/>
            </a:endParaRPr>
          </a:p>
        </p:txBody>
      </p:sp>
      <p:sp>
        <p:nvSpPr>
          <p:cNvPr id="14" name="Text Box 20"/>
          <p:cNvSpPr txBox="1">
            <a:spLocks noChangeArrowheads="1"/>
          </p:cNvSpPr>
          <p:nvPr/>
        </p:nvSpPr>
        <p:spPr bwMode="auto">
          <a:xfrm>
            <a:off x="5786501" y="3239633"/>
            <a:ext cx="3179762" cy="4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0046" tIns="65023" rIns="130046" bIns="65023">
            <a:spAutoFit/>
          </a:bodyPr>
          <a:lstStyle/>
          <a:p>
            <a:pPr>
              <a:defRPr/>
            </a:pPr>
            <a:r>
              <a:rPr lang="en-US" b="1" dirty="0" smtClean="0">
                <a:solidFill>
                  <a:srgbClr val="6699FF"/>
                </a:solidFill>
                <a:effectLst>
                  <a:glow rad="304800">
                    <a:srgbClr val="FFF643"/>
                  </a:glow>
                </a:effectLst>
                <a:latin typeface="Tahoma" charset="0"/>
                <a:cs typeface="+mn-cs"/>
              </a:rPr>
              <a:t>I saw/understood…</a:t>
            </a:r>
            <a:endParaRPr lang="en-US" b="1" dirty="0">
              <a:solidFill>
                <a:srgbClr val="6699FF"/>
              </a:solidFill>
              <a:effectLst>
                <a:glow rad="304800">
                  <a:srgbClr val="FFF643"/>
                </a:glow>
              </a:effectLst>
              <a:latin typeface="Tahoma" charset="0"/>
              <a:cs typeface="+mn-cs"/>
            </a:endParaRPr>
          </a:p>
        </p:txBody>
      </p:sp>
      <p:sp>
        <p:nvSpPr>
          <p:cNvPr id="16" name="Text Box 24"/>
          <p:cNvSpPr txBox="1">
            <a:spLocks noChangeArrowheads="1"/>
          </p:cNvSpPr>
          <p:nvPr/>
        </p:nvSpPr>
        <p:spPr bwMode="auto">
          <a:xfrm>
            <a:off x="5786501" y="3656144"/>
            <a:ext cx="1266112" cy="4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b="1" dirty="0" smtClean="0">
                <a:solidFill>
                  <a:srgbClr val="6699FF"/>
                </a:solidFill>
                <a:effectLst>
                  <a:glow rad="304800">
                    <a:srgbClr val="FFFF00"/>
                  </a:glow>
                </a:effectLst>
                <a:latin typeface="Tahoma" charset="0"/>
                <a:cs typeface="+mn-cs"/>
              </a:rPr>
              <a:t>I did it…</a:t>
            </a:r>
            <a:endParaRPr lang="en-US" b="1" dirty="0">
              <a:solidFill>
                <a:srgbClr val="6699FF"/>
              </a:solidFill>
              <a:effectLst>
                <a:glow rad="304800">
                  <a:srgbClr val="FFFF00"/>
                </a:glow>
              </a:effectLst>
              <a:latin typeface="Tahoma" charset="0"/>
              <a:cs typeface="+mn-cs"/>
            </a:endParaRPr>
          </a:p>
        </p:txBody>
      </p:sp>
      <p:sp>
        <p:nvSpPr>
          <p:cNvPr id="18" name="Text Box 28"/>
          <p:cNvSpPr txBox="1">
            <a:spLocks noChangeArrowheads="1"/>
          </p:cNvSpPr>
          <p:nvPr/>
        </p:nvSpPr>
        <p:spPr bwMode="auto">
          <a:xfrm>
            <a:off x="5786501" y="4146183"/>
            <a:ext cx="2745939" cy="68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30046" tIns="65023" rIns="130046" bIns="65023">
            <a:spAutoFit/>
          </a:bodyPr>
          <a:lstStyle/>
          <a:p>
            <a:pPr>
              <a:defRPr/>
            </a:pPr>
            <a:r>
              <a:rPr lang="en-US" b="1" dirty="0" smtClean="0">
                <a:solidFill>
                  <a:srgbClr val="6699FF"/>
                </a:solidFill>
                <a:effectLst>
                  <a:glow rad="304800">
                    <a:srgbClr val="FFFF00"/>
                  </a:glow>
                </a:effectLst>
                <a:latin typeface="Tahoma" charset="0"/>
                <a:cs typeface="+mn-cs"/>
              </a:rPr>
              <a:t>I didn’t demonstrate my learning</a:t>
            </a:r>
            <a:endParaRPr lang="en-US" b="1" dirty="0">
              <a:solidFill>
                <a:srgbClr val="6699FF"/>
              </a:solidFill>
              <a:effectLst>
                <a:glow rad="304800">
                  <a:srgbClr val="FFFF00"/>
                </a:glow>
              </a:effectLst>
              <a:latin typeface="Tahoma" charset="0"/>
              <a:cs typeface="+mn-cs"/>
            </a:endParaRPr>
          </a:p>
        </p:txBody>
      </p:sp>
      <p:sp>
        <p:nvSpPr>
          <p:cNvPr id="26" name="Text Box 16"/>
          <p:cNvSpPr txBox="1">
            <a:spLocks noChangeArrowheads="1"/>
          </p:cNvSpPr>
          <p:nvPr/>
        </p:nvSpPr>
        <p:spPr bwMode="auto">
          <a:xfrm>
            <a:off x="5786501" y="2346009"/>
            <a:ext cx="2870317" cy="4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30046" tIns="65023" rIns="130046" bIns="65023">
            <a:spAutoFit/>
          </a:bodyPr>
          <a:lstStyle/>
          <a:p>
            <a:pPr>
              <a:defRPr/>
            </a:pPr>
            <a:r>
              <a:rPr lang="en-US" b="1" dirty="0" smtClean="0">
                <a:solidFill>
                  <a:srgbClr val="6699FF"/>
                </a:solidFill>
                <a:effectLst>
                  <a:glow rad="304800">
                    <a:srgbClr val="FFFF00"/>
                  </a:glow>
                </a:effectLst>
                <a:latin typeface="Tahoma" charset="0"/>
                <a:cs typeface="+mn-cs"/>
              </a:rPr>
              <a:t>I got scared/surprised</a:t>
            </a:r>
            <a:endParaRPr lang="en-US" b="1" dirty="0">
              <a:solidFill>
                <a:srgbClr val="6699FF"/>
              </a:solidFill>
              <a:effectLst>
                <a:glow rad="304800">
                  <a:srgbClr val="FFFF00"/>
                </a:glow>
              </a:effectLst>
              <a:latin typeface="Tahoma" charset="0"/>
              <a:cs typeface="+mn-cs"/>
            </a:endParaRPr>
          </a:p>
        </p:txBody>
      </p:sp>
      <p:pic>
        <p:nvPicPr>
          <p:cNvPr id="27" name="Picture 5" descr="j0078734"/>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1233802" y="5262724"/>
            <a:ext cx="1601733" cy="108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j00787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9772" y="5253944"/>
            <a:ext cx="887502" cy="136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8087" y="26759"/>
            <a:ext cx="1017461" cy="1082106"/>
          </a:xfrm>
          <a:prstGeom prst="rect">
            <a:avLst/>
          </a:prstGeom>
        </p:spPr>
      </p:pic>
    </p:spTree>
    <p:extLst>
      <p:ext uri="{BB962C8B-B14F-4D97-AF65-F5344CB8AC3E}">
        <p14:creationId xmlns:p14="http://schemas.microsoft.com/office/powerpoint/2010/main" val="14688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8"/>
                                        </p:tgtEl>
                                        <p:attrNameLst>
                                          <p:attrName>style.visibility</p:attrName>
                                        </p:attrNameLst>
                                      </p:cBhvr>
                                      <p:to>
                                        <p:strVal val="visible"/>
                                      </p:to>
                                    </p:set>
                                    <p:anim calcmode="discrete" valueType="clr">
                                      <p:cBhvr override="childStyle">
                                        <p:cTn id="1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8"/>
                                        </p:tgtEl>
                                        <p:attrNameLst>
                                          <p:attrName>fillcolor</p:attrName>
                                        </p:attrNameLst>
                                      </p:cBhvr>
                                      <p:tavLst>
                                        <p:tav tm="0">
                                          <p:val>
                                            <p:clrVal>
                                              <a:schemeClr val="accent2"/>
                                            </p:clrVal>
                                          </p:val>
                                        </p:tav>
                                        <p:tav tm="50000">
                                          <p:val>
                                            <p:clrVal>
                                              <a:schemeClr val="hlink"/>
                                            </p:clrVal>
                                          </p:val>
                                        </p:tav>
                                      </p:tavLst>
                                    </p:anim>
                                    <p:set>
                                      <p:cBhvr>
                                        <p:cTn id="18" dur="80"/>
                                        <p:tgtEl>
                                          <p:spTgt spid="8"/>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ppt_x"/>
                                          </p:val>
                                        </p:tav>
                                        <p:tav tm="100000">
                                          <p:val>
                                            <p:strVal val="#ppt_x"/>
                                          </p:val>
                                        </p:tav>
                                      </p:tavLst>
                                    </p:anim>
                                    <p:anim calcmode="lin" valueType="num">
                                      <p:cBhvr additive="base">
                                        <p:cTn id="7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1" grpId="0"/>
      <p:bldP spid="13" grpId="0"/>
      <p:bldP spid="15" grpId="0"/>
      <p:bldP spid="17" grpId="0"/>
      <p:bldP spid="10" grpId="0"/>
      <p:bldP spid="12" grpId="0"/>
      <p:bldP spid="14" grpId="0"/>
      <p:bldP spid="16" grpId="0"/>
      <p:bldP spid="18"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499176" cy="1143000"/>
          </a:xfrm>
        </p:spPr>
        <p:txBody>
          <a:bodyPr>
            <a:normAutofit fontScale="90000"/>
          </a:bodyPr>
          <a:lstStyle/>
          <a:p>
            <a:r>
              <a:rPr lang="en-AU" b="1" dirty="0" smtClean="0">
                <a:solidFill>
                  <a:srgbClr val="008000"/>
                </a:solidFill>
              </a:rPr>
              <a:t>So…What’s this got to do with our mental health?</a:t>
            </a:r>
            <a:endParaRPr lang="en-AU" b="1" dirty="0">
              <a:solidFill>
                <a:srgbClr val="008000"/>
              </a:solidFill>
            </a:endParaRPr>
          </a:p>
        </p:txBody>
      </p:sp>
      <p:sp>
        <p:nvSpPr>
          <p:cNvPr id="3" name="Content Placeholder 2"/>
          <p:cNvSpPr>
            <a:spLocks noGrp="1"/>
          </p:cNvSpPr>
          <p:nvPr>
            <p:ph idx="1"/>
          </p:nvPr>
        </p:nvSpPr>
        <p:spPr>
          <a:xfrm>
            <a:off x="323528" y="1772816"/>
            <a:ext cx="8435280" cy="4525963"/>
          </a:xfrm>
        </p:spPr>
        <p:txBody>
          <a:bodyPr>
            <a:normAutofit/>
          </a:bodyPr>
          <a:lstStyle/>
          <a:p>
            <a:pPr marL="540000"/>
            <a:r>
              <a:rPr lang="en-AU" sz="2400" dirty="0" smtClean="0"/>
              <a:t>What </a:t>
            </a:r>
            <a:r>
              <a:rPr lang="en-AU" sz="2400" b="1" dirty="0" smtClean="0">
                <a:solidFill>
                  <a:srgbClr val="FFC000"/>
                </a:solidFill>
              </a:rPr>
              <a:t>benefits</a:t>
            </a:r>
            <a:r>
              <a:rPr lang="en-AU" sz="2400" dirty="0" smtClean="0"/>
              <a:t> can you see in thinking this way?  </a:t>
            </a:r>
          </a:p>
          <a:p>
            <a:pPr marL="197100" indent="0">
              <a:buNone/>
            </a:pPr>
            <a:r>
              <a:rPr lang="en-AU" sz="2400" dirty="0" smtClean="0"/>
              <a:t>	(</a:t>
            </a:r>
            <a:r>
              <a:rPr lang="en-AU" sz="2400" dirty="0" err="1" smtClean="0"/>
              <a:t>ie</a:t>
            </a:r>
            <a:r>
              <a:rPr lang="en-AU" sz="2400" dirty="0" smtClean="0"/>
              <a:t> from an </a:t>
            </a:r>
            <a:r>
              <a:rPr lang="en-AU" sz="2400" i="1" dirty="0" smtClean="0"/>
              <a:t>internal control </a:t>
            </a:r>
            <a:r>
              <a:rPr lang="en-AU" sz="2400" dirty="0" smtClean="0"/>
              <a:t>point of view)</a:t>
            </a:r>
          </a:p>
          <a:p>
            <a:pPr marL="197100" indent="0">
              <a:buNone/>
            </a:pPr>
            <a:endParaRPr lang="en-AU" sz="1200" dirty="0" smtClean="0"/>
          </a:p>
          <a:p>
            <a:pPr marL="540000"/>
            <a:r>
              <a:rPr lang="en-AU" sz="2400" dirty="0" smtClean="0"/>
              <a:t>What might be </a:t>
            </a:r>
            <a:r>
              <a:rPr lang="en-AU" sz="2400" b="1" dirty="0" smtClean="0">
                <a:solidFill>
                  <a:srgbClr val="0070C0"/>
                </a:solidFill>
              </a:rPr>
              <a:t>difficult</a:t>
            </a:r>
            <a:r>
              <a:rPr lang="en-AU" sz="2400" dirty="0" smtClean="0"/>
              <a:t> about this way of thinking? </a:t>
            </a:r>
          </a:p>
          <a:p>
            <a:pPr marL="540000"/>
            <a:endParaRPr lang="en-AU" sz="1200" dirty="0" smtClean="0"/>
          </a:p>
          <a:p>
            <a:pPr marL="540000"/>
            <a:r>
              <a:rPr lang="en-AU" sz="2400" dirty="0" smtClean="0"/>
              <a:t>What things in </a:t>
            </a:r>
            <a:r>
              <a:rPr lang="en-AU" sz="2400" b="1" dirty="0" smtClean="0">
                <a:solidFill>
                  <a:srgbClr val="00B0F0"/>
                </a:solidFill>
              </a:rPr>
              <a:t>your</a:t>
            </a:r>
            <a:r>
              <a:rPr lang="en-AU" sz="2400" dirty="0" smtClean="0"/>
              <a:t> life are the</a:t>
            </a:r>
            <a:r>
              <a:rPr lang="en-AU" sz="2400" b="1" dirty="0" smtClean="0"/>
              <a:t> </a:t>
            </a:r>
            <a:r>
              <a:rPr lang="en-AU" sz="2400" b="1" dirty="0" smtClean="0">
                <a:solidFill>
                  <a:srgbClr val="FF0000"/>
                </a:solidFill>
              </a:rPr>
              <a:t>external</a:t>
            </a:r>
            <a:r>
              <a:rPr lang="en-AU" sz="2400" b="1" dirty="0" smtClean="0"/>
              <a:t> </a:t>
            </a:r>
            <a:r>
              <a:rPr lang="en-AU" sz="2400" dirty="0" smtClean="0"/>
              <a:t>factors that you are feeling controlled by at this time? How does this impact on your mental wellbeing?</a:t>
            </a:r>
          </a:p>
          <a:p>
            <a:pPr marL="540000"/>
            <a:endParaRPr lang="en-AU" sz="1200" dirty="0" smtClean="0"/>
          </a:p>
          <a:p>
            <a:pPr marL="540000"/>
            <a:r>
              <a:rPr lang="en-AU" sz="2400" dirty="0" smtClean="0"/>
              <a:t>How could you respond to these factors differently? </a:t>
            </a:r>
          </a:p>
          <a:p>
            <a:pPr marL="540000"/>
            <a:endParaRPr lang="en-AU" sz="1200" dirty="0"/>
          </a:p>
          <a:p>
            <a:pPr marL="540000"/>
            <a:r>
              <a:rPr lang="en-AU" sz="2400" dirty="0" smtClean="0"/>
              <a:t>So what would you like to “Take Charge of” in </a:t>
            </a:r>
            <a:r>
              <a:rPr lang="en-AU" sz="2400" b="1" dirty="0" smtClean="0"/>
              <a:t>Your Life?</a:t>
            </a:r>
          </a:p>
          <a:p>
            <a:endParaRPr lang="en-AU" dirty="0" smtClean="0"/>
          </a:p>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377" y="188641"/>
            <a:ext cx="812475" cy="864096"/>
          </a:xfrm>
          <a:prstGeom prst="rect">
            <a:avLst/>
          </a:prstGeom>
        </p:spPr>
      </p:pic>
    </p:spTree>
    <p:extLst>
      <p:ext uri="{BB962C8B-B14F-4D97-AF65-F5344CB8AC3E}">
        <p14:creationId xmlns:p14="http://schemas.microsoft.com/office/powerpoint/2010/main" val="3730319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thebrainlady.com/wp-content/uploads/2012/07/12jun-smiley-medit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505841"/>
            <a:ext cx="2190578" cy="13681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109" y="548679"/>
            <a:ext cx="7992888" cy="3939540"/>
          </a:xfrm>
          <a:prstGeom prst="rect">
            <a:avLst/>
          </a:prstGeom>
          <a:noFill/>
          <a:effectLst/>
        </p:spPr>
        <p:txBody>
          <a:bodyPr wrap="square" rtlCol="0">
            <a:spAutoFit/>
          </a:bodyPr>
          <a:lstStyle/>
          <a:p>
            <a:pPr marL="457200" indent="-457200">
              <a:buFont typeface="Arial" panose="020B0604020202020204" pitchFamily="34" charset="0"/>
              <a:buChar char="•"/>
            </a:pPr>
            <a:r>
              <a:rPr lang="en-AU" sz="2800" b="1" dirty="0" smtClean="0"/>
              <a:t>In every situation, we can make a </a:t>
            </a:r>
            <a:r>
              <a:rPr lang="en-AU" sz="2800" b="1" dirty="0" smtClean="0">
                <a:solidFill>
                  <a:srgbClr val="00B050"/>
                </a:solidFill>
              </a:rPr>
              <a:t>choice</a:t>
            </a:r>
            <a:r>
              <a:rPr lang="en-AU" sz="2800" b="1" dirty="0" smtClean="0"/>
              <a:t> </a:t>
            </a:r>
            <a:r>
              <a:rPr lang="en-AU" sz="2800" b="1" dirty="0" smtClean="0">
                <a:solidFill>
                  <a:srgbClr val="00B050"/>
                </a:solidFill>
              </a:rPr>
              <a:t>to focus on what we can control –</a:t>
            </a:r>
            <a:r>
              <a:rPr lang="en-AU" sz="2800" b="1" dirty="0" smtClean="0"/>
              <a:t> </a:t>
            </a:r>
            <a:r>
              <a:rPr lang="en-AU" sz="2800" b="1" dirty="0" smtClean="0">
                <a:solidFill>
                  <a:srgbClr val="00B050"/>
                </a:solidFill>
              </a:rPr>
              <a:t>our own behaviour</a:t>
            </a:r>
          </a:p>
          <a:p>
            <a:pPr marL="457200" indent="-457200">
              <a:buFont typeface="Arial" panose="020B0604020202020204" pitchFamily="34" charset="0"/>
              <a:buChar char="•"/>
            </a:pPr>
            <a:r>
              <a:rPr lang="en-AU" sz="2800" b="1" dirty="0" smtClean="0"/>
              <a:t>This choice can bring us back closer to being </a:t>
            </a:r>
            <a:r>
              <a:rPr lang="en-AU" sz="2800" b="1" dirty="0" smtClean="0">
                <a:solidFill>
                  <a:srgbClr val="25A3DB"/>
                </a:solidFill>
              </a:rPr>
              <a:t>in balance</a:t>
            </a:r>
          </a:p>
          <a:p>
            <a:pPr marL="457200" indent="-457200">
              <a:buFont typeface="Arial" panose="020B0604020202020204" pitchFamily="34" charset="0"/>
              <a:buChar char="•"/>
            </a:pPr>
            <a:r>
              <a:rPr lang="en-AU" sz="2800" b="1" dirty="0" smtClean="0"/>
              <a:t>In balance we </a:t>
            </a:r>
            <a:r>
              <a:rPr lang="en-AU" sz="2800" b="1" dirty="0" smtClean="0">
                <a:solidFill>
                  <a:srgbClr val="00B0F0"/>
                </a:solidFill>
              </a:rPr>
              <a:t>feel calmer and happier,</a:t>
            </a:r>
            <a:r>
              <a:rPr lang="en-AU" sz="2800" b="1" dirty="0" smtClean="0"/>
              <a:t> and </a:t>
            </a:r>
            <a:r>
              <a:rPr lang="en-AU" sz="2800" b="1" dirty="0" smtClean="0">
                <a:solidFill>
                  <a:srgbClr val="7030A0"/>
                </a:solidFill>
              </a:rPr>
              <a:t>think more clearly</a:t>
            </a:r>
          </a:p>
          <a:p>
            <a:pPr>
              <a:lnSpc>
                <a:spcPct val="150000"/>
              </a:lnSpc>
            </a:pPr>
            <a:r>
              <a:rPr lang="en-AU" sz="3600" b="1" dirty="0" smtClean="0">
                <a:solidFill>
                  <a:schemeClr val="accent6">
                    <a:lumMod val="75000"/>
                  </a:schemeClr>
                </a:solidFill>
              </a:rPr>
              <a:t>We are looking after our mental health </a:t>
            </a:r>
            <a:endParaRPr lang="en-AU" sz="3600" b="1" dirty="0">
              <a:solidFill>
                <a:schemeClr val="accent6">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4869160"/>
            <a:ext cx="1151006" cy="1224136"/>
          </a:xfrm>
          <a:prstGeom prst="rect">
            <a:avLst/>
          </a:prstGeom>
        </p:spPr>
      </p:pic>
    </p:spTree>
    <p:extLst>
      <p:ext uri="{BB962C8B-B14F-4D97-AF65-F5344CB8AC3E}">
        <p14:creationId xmlns:p14="http://schemas.microsoft.com/office/powerpoint/2010/main" val="1092911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4968552" cy="1143000"/>
          </a:xfrm>
        </p:spPr>
        <p:txBody>
          <a:bodyPr>
            <a:normAutofit/>
          </a:bodyPr>
          <a:lstStyle/>
          <a:p>
            <a:r>
              <a:rPr lang="en-AU" sz="4000" b="1" dirty="0" smtClean="0">
                <a:solidFill>
                  <a:srgbClr val="008000"/>
                </a:solidFill>
              </a:rPr>
              <a:t>Session 1</a:t>
            </a:r>
            <a:endParaRPr lang="en-AU" sz="4000" b="1" dirty="0">
              <a:solidFill>
                <a:srgbClr val="008000"/>
              </a:solidFill>
            </a:endParaRPr>
          </a:p>
        </p:txBody>
      </p:sp>
      <p:sp>
        <p:nvSpPr>
          <p:cNvPr id="3" name="Content Placeholder 2"/>
          <p:cNvSpPr>
            <a:spLocks noGrp="1"/>
          </p:cNvSpPr>
          <p:nvPr>
            <p:ph idx="1"/>
          </p:nvPr>
        </p:nvSpPr>
        <p:spPr>
          <a:xfrm>
            <a:off x="971600" y="1988840"/>
            <a:ext cx="6714327" cy="3989040"/>
          </a:xfrm>
        </p:spPr>
        <p:txBody>
          <a:bodyPr/>
          <a:lstStyle/>
          <a:p>
            <a:r>
              <a:rPr lang="en-AU" dirty="0" smtClean="0"/>
              <a:t>Something I now realize…</a:t>
            </a:r>
          </a:p>
          <a:p>
            <a:endParaRPr lang="en-AU" dirty="0" smtClean="0"/>
          </a:p>
          <a:p>
            <a:endParaRPr lang="en-AU" dirty="0" smtClean="0"/>
          </a:p>
          <a:p>
            <a:r>
              <a:rPr lang="en-AU" dirty="0" smtClean="0"/>
              <a:t>A situation where I want to try these ideas is …</a:t>
            </a:r>
          </a:p>
          <a:p>
            <a:endParaRPr lang="en-AU" dirty="0" smtClean="0"/>
          </a:p>
          <a:p>
            <a:pPr>
              <a:buNone/>
            </a:pPr>
            <a:endParaRPr lang="en-AU" dirty="0" smtClean="0"/>
          </a:p>
        </p:txBody>
      </p:sp>
      <p:pic>
        <p:nvPicPr>
          <p:cNvPr id="4" name="Picture 3" descr="Fotolia_402052_XS.jpg"/>
          <p:cNvPicPr>
            <a:picLocks noChangeAspect="1"/>
          </p:cNvPicPr>
          <p:nvPr/>
        </p:nvPicPr>
        <p:blipFill>
          <a:blip r:embed="rId3" cstate="print"/>
          <a:stretch>
            <a:fillRect/>
          </a:stretch>
        </p:blipFill>
        <p:spPr>
          <a:xfrm>
            <a:off x="6732240" y="476671"/>
            <a:ext cx="1487387" cy="14873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927" y="5229200"/>
            <a:ext cx="1155577" cy="1228998"/>
          </a:xfrm>
          <a:prstGeom prst="rect">
            <a:avLst/>
          </a:prstGeom>
        </p:spPr>
      </p:pic>
    </p:spTree>
    <p:extLst>
      <p:ext uri="{BB962C8B-B14F-4D97-AF65-F5344CB8AC3E}">
        <p14:creationId xmlns:p14="http://schemas.microsoft.com/office/powerpoint/2010/main" val="3823734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i="1" dirty="0" smtClean="0">
                <a:solidFill>
                  <a:srgbClr val="008000"/>
                </a:solidFill>
              </a:rPr>
              <a:t>Take Charge of Your Life </a:t>
            </a:r>
            <a:r>
              <a:rPr lang="en-AU" sz="4000" dirty="0" smtClean="0">
                <a:solidFill>
                  <a:srgbClr val="008000"/>
                </a:solidFill>
              </a:rPr>
              <a:t>program</a:t>
            </a:r>
            <a:endParaRPr lang="en-AU" sz="4000" dirty="0">
              <a:solidFill>
                <a:srgbClr val="008000"/>
              </a:solidFill>
            </a:endParaRPr>
          </a:p>
        </p:txBody>
      </p:sp>
      <p:sp>
        <p:nvSpPr>
          <p:cNvPr id="3" name="Content Placeholder 2"/>
          <p:cNvSpPr>
            <a:spLocks noGrp="1"/>
          </p:cNvSpPr>
          <p:nvPr>
            <p:ph idx="1"/>
          </p:nvPr>
        </p:nvSpPr>
        <p:spPr>
          <a:xfrm>
            <a:off x="467544" y="1333801"/>
            <a:ext cx="8229600" cy="4525963"/>
          </a:xfrm>
        </p:spPr>
        <p:txBody>
          <a:bodyPr>
            <a:normAutofit fontScale="92500"/>
          </a:bodyPr>
          <a:lstStyle/>
          <a:p>
            <a:pPr marL="0" indent="0">
              <a:lnSpc>
                <a:spcPct val="200000"/>
              </a:lnSpc>
              <a:buNone/>
            </a:pPr>
            <a:r>
              <a:rPr lang="en-AU" sz="2400" dirty="0"/>
              <a:t>Session </a:t>
            </a:r>
            <a:r>
              <a:rPr lang="en-AU" sz="2400" dirty="0" smtClean="0"/>
              <a:t>1 : </a:t>
            </a:r>
            <a:r>
              <a:rPr lang="en-AU" sz="2400" dirty="0" smtClean="0">
                <a:solidFill>
                  <a:srgbClr val="008000"/>
                </a:solidFill>
              </a:rPr>
              <a:t>Shift </a:t>
            </a:r>
            <a:r>
              <a:rPr lang="en-AU" sz="2400" dirty="0">
                <a:solidFill>
                  <a:srgbClr val="008000"/>
                </a:solidFill>
              </a:rPr>
              <a:t>your Mental Model</a:t>
            </a:r>
          </a:p>
          <a:p>
            <a:pPr marL="0" indent="0">
              <a:lnSpc>
                <a:spcPct val="200000"/>
              </a:lnSpc>
              <a:buNone/>
            </a:pPr>
            <a:r>
              <a:rPr lang="en-AU" sz="2400" dirty="0"/>
              <a:t>Session </a:t>
            </a:r>
            <a:r>
              <a:rPr lang="en-AU" sz="2400" dirty="0" smtClean="0"/>
              <a:t>2 : </a:t>
            </a:r>
            <a:r>
              <a:rPr lang="en-AU" sz="2400" dirty="0">
                <a:solidFill>
                  <a:srgbClr val="008000"/>
                </a:solidFill>
              </a:rPr>
              <a:t>Discover Your Basic Needs, Wants and Beliefs</a:t>
            </a:r>
          </a:p>
          <a:p>
            <a:pPr marL="0" indent="0">
              <a:lnSpc>
                <a:spcPct val="200000"/>
              </a:lnSpc>
              <a:buNone/>
            </a:pPr>
            <a:r>
              <a:rPr lang="en-AU" sz="2400" dirty="0"/>
              <a:t>Session </a:t>
            </a:r>
            <a:r>
              <a:rPr lang="en-AU" sz="2400" dirty="0" smtClean="0"/>
              <a:t>3 : </a:t>
            </a:r>
            <a:r>
              <a:rPr lang="en-AU" sz="2400" dirty="0">
                <a:solidFill>
                  <a:srgbClr val="008000"/>
                </a:solidFill>
              </a:rPr>
              <a:t>Create Positive Relationship Habits</a:t>
            </a:r>
          </a:p>
          <a:p>
            <a:pPr marL="0" indent="0">
              <a:lnSpc>
                <a:spcPct val="200000"/>
              </a:lnSpc>
              <a:buNone/>
            </a:pPr>
            <a:r>
              <a:rPr lang="en-AU" sz="2400" dirty="0"/>
              <a:t>Session </a:t>
            </a:r>
            <a:r>
              <a:rPr lang="en-AU" sz="2400" dirty="0" smtClean="0"/>
              <a:t>4 : </a:t>
            </a:r>
            <a:r>
              <a:rPr lang="en-AU" sz="2400" dirty="0" smtClean="0">
                <a:solidFill>
                  <a:srgbClr val="008000"/>
                </a:solidFill>
              </a:rPr>
              <a:t>Learn </a:t>
            </a:r>
            <a:r>
              <a:rPr lang="en-AU" sz="2400" dirty="0">
                <a:solidFill>
                  <a:srgbClr val="008000"/>
                </a:solidFill>
              </a:rPr>
              <a:t>the Power of Perception</a:t>
            </a:r>
          </a:p>
          <a:p>
            <a:pPr marL="0" indent="0">
              <a:lnSpc>
                <a:spcPct val="200000"/>
              </a:lnSpc>
              <a:buNone/>
            </a:pPr>
            <a:r>
              <a:rPr lang="en-AU" sz="2400" dirty="0"/>
              <a:t>Session </a:t>
            </a:r>
            <a:r>
              <a:rPr lang="en-AU" sz="2400" dirty="0" smtClean="0"/>
              <a:t>5 : </a:t>
            </a:r>
            <a:r>
              <a:rPr lang="en-AU" sz="2400" dirty="0">
                <a:solidFill>
                  <a:srgbClr val="008000"/>
                </a:solidFill>
              </a:rPr>
              <a:t>Understand </a:t>
            </a:r>
            <a:r>
              <a:rPr lang="en-AU" sz="2400" dirty="0" smtClean="0">
                <a:solidFill>
                  <a:srgbClr val="008000"/>
                </a:solidFill>
              </a:rPr>
              <a:t>more about Behaviour</a:t>
            </a:r>
            <a:endParaRPr lang="en-AU" sz="2400" dirty="0">
              <a:solidFill>
                <a:srgbClr val="008000"/>
              </a:solidFill>
            </a:endParaRPr>
          </a:p>
          <a:p>
            <a:pPr marL="0" indent="0">
              <a:lnSpc>
                <a:spcPct val="200000"/>
              </a:lnSpc>
              <a:buNone/>
            </a:pPr>
            <a:r>
              <a:rPr lang="en-AU" sz="2400" dirty="0"/>
              <a:t>Session </a:t>
            </a:r>
            <a:r>
              <a:rPr lang="en-AU" sz="2400" dirty="0" smtClean="0"/>
              <a:t>6 : </a:t>
            </a:r>
            <a:r>
              <a:rPr lang="en-AU" sz="2400" dirty="0">
                <a:solidFill>
                  <a:srgbClr val="008000"/>
                </a:solidFill>
              </a:rPr>
              <a:t>Take Charge of Your Life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4293096"/>
            <a:ext cx="1963480" cy="2088232"/>
          </a:xfrm>
          <a:prstGeom prst="rect">
            <a:avLst/>
          </a:prstGeom>
        </p:spPr>
      </p:pic>
    </p:spTree>
    <p:extLst>
      <p:ext uri="{BB962C8B-B14F-4D97-AF65-F5344CB8AC3E}">
        <p14:creationId xmlns:p14="http://schemas.microsoft.com/office/powerpoint/2010/main" val="11447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217" y="2636912"/>
            <a:ext cx="8432632" cy="1785104"/>
          </a:xfrm>
          <a:prstGeom prst="rect">
            <a:avLst/>
          </a:prstGeom>
        </p:spPr>
        <p:txBody>
          <a:bodyPr wrap="square">
            <a:spAutoFit/>
          </a:bodyPr>
          <a:lstStyle/>
          <a:p>
            <a:pPr algn="ctr">
              <a:lnSpc>
                <a:spcPct val="110000"/>
              </a:lnSpc>
            </a:pPr>
            <a:r>
              <a:rPr lang="en-AU" sz="3600" dirty="0" smtClean="0">
                <a:solidFill>
                  <a:srgbClr val="008000"/>
                </a:solidFill>
              </a:rPr>
              <a:t>Focusing </a:t>
            </a:r>
            <a:r>
              <a:rPr lang="en-AU" sz="3600" dirty="0">
                <a:solidFill>
                  <a:srgbClr val="008000"/>
                </a:solidFill>
              </a:rPr>
              <a:t>on things that we can </a:t>
            </a:r>
            <a:r>
              <a:rPr lang="en-AU" sz="3600" dirty="0" smtClean="0">
                <a:solidFill>
                  <a:srgbClr val="008000"/>
                </a:solidFill>
              </a:rPr>
              <a:t>control – ‘</a:t>
            </a:r>
            <a:r>
              <a:rPr lang="en-AU" sz="3600" b="1" dirty="0" smtClean="0">
                <a:solidFill>
                  <a:srgbClr val="008000"/>
                </a:solidFill>
              </a:rPr>
              <a:t>shifting our mental model</a:t>
            </a:r>
            <a:r>
              <a:rPr lang="en-AU" sz="3600" dirty="0" smtClean="0">
                <a:solidFill>
                  <a:srgbClr val="008000"/>
                </a:solidFill>
              </a:rPr>
              <a:t>’</a:t>
            </a:r>
            <a:endParaRPr lang="en-AU" sz="3600" dirty="0">
              <a:solidFill>
                <a:srgbClr val="008000"/>
              </a:solidFill>
            </a:endParaRPr>
          </a:p>
          <a:p>
            <a:pPr algn="ctr">
              <a:lnSpc>
                <a:spcPct val="110000"/>
              </a:lnSpc>
            </a:pPr>
            <a:endParaRPr lang="en-AU" sz="2800" b="1" dirty="0">
              <a:solidFill>
                <a:srgbClr val="7030A0"/>
              </a:solidFill>
            </a:endParaRPr>
          </a:p>
        </p:txBody>
      </p:sp>
      <p:sp>
        <p:nvSpPr>
          <p:cNvPr id="5" name="Rectangle 4"/>
          <p:cNvSpPr/>
          <p:nvPr/>
        </p:nvSpPr>
        <p:spPr>
          <a:xfrm>
            <a:off x="1164331" y="4258293"/>
            <a:ext cx="6629130" cy="1311128"/>
          </a:xfrm>
          <a:prstGeom prst="rect">
            <a:avLst/>
          </a:prstGeom>
        </p:spPr>
        <p:txBody>
          <a:bodyPr wrap="square">
            <a:spAutoFit/>
          </a:bodyPr>
          <a:lstStyle/>
          <a:p>
            <a:pPr algn="ctr">
              <a:lnSpc>
                <a:spcPct val="110000"/>
              </a:lnSpc>
            </a:pPr>
            <a:r>
              <a:rPr lang="en-AU" sz="2400" i="1" dirty="0" smtClean="0">
                <a:solidFill>
                  <a:srgbClr val="C00000"/>
                </a:solidFill>
              </a:rPr>
              <a:t>“How </a:t>
            </a:r>
            <a:r>
              <a:rPr lang="en-AU" sz="2400" i="1" dirty="0">
                <a:solidFill>
                  <a:srgbClr val="C00000"/>
                </a:solidFill>
              </a:rPr>
              <a:t>much anguish </a:t>
            </a:r>
            <a:r>
              <a:rPr lang="en-AU" sz="2400" i="1" dirty="0" smtClean="0">
                <a:solidFill>
                  <a:srgbClr val="C00000"/>
                </a:solidFill>
              </a:rPr>
              <a:t>do we create </a:t>
            </a:r>
            <a:r>
              <a:rPr lang="en-AU" sz="2400" i="1" dirty="0">
                <a:solidFill>
                  <a:srgbClr val="C00000"/>
                </a:solidFill>
              </a:rPr>
              <a:t>trying </a:t>
            </a:r>
            <a:endParaRPr lang="en-AU" sz="2400" i="1" dirty="0" smtClean="0">
              <a:solidFill>
                <a:srgbClr val="C00000"/>
              </a:solidFill>
            </a:endParaRPr>
          </a:p>
          <a:p>
            <a:pPr algn="ctr">
              <a:lnSpc>
                <a:spcPct val="110000"/>
              </a:lnSpc>
            </a:pPr>
            <a:r>
              <a:rPr lang="en-AU" sz="2400" i="1" dirty="0" smtClean="0">
                <a:solidFill>
                  <a:srgbClr val="C00000"/>
                </a:solidFill>
              </a:rPr>
              <a:t>to change </a:t>
            </a:r>
            <a:r>
              <a:rPr lang="en-AU" sz="2400" i="1" dirty="0">
                <a:solidFill>
                  <a:srgbClr val="C00000"/>
                </a:solidFill>
              </a:rPr>
              <a:t>things that </a:t>
            </a:r>
            <a:r>
              <a:rPr lang="en-AU" sz="2400" i="1" dirty="0" smtClean="0">
                <a:solidFill>
                  <a:srgbClr val="C00000"/>
                </a:solidFill>
              </a:rPr>
              <a:t>we </a:t>
            </a:r>
            <a:r>
              <a:rPr lang="en-AU" sz="2400" i="1" dirty="0">
                <a:solidFill>
                  <a:srgbClr val="C00000"/>
                </a:solidFill>
              </a:rPr>
              <a:t>have no control over?  </a:t>
            </a:r>
            <a:endParaRPr lang="en-AU" sz="2400" i="1" dirty="0" smtClean="0">
              <a:solidFill>
                <a:srgbClr val="C00000"/>
              </a:solidFill>
            </a:endParaRPr>
          </a:p>
          <a:p>
            <a:pPr algn="ctr">
              <a:lnSpc>
                <a:spcPct val="110000"/>
              </a:lnSpc>
            </a:pPr>
            <a:r>
              <a:rPr lang="en-AU" sz="2400" i="1" dirty="0" smtClean="0">
                <a:solidFill>
                  <a:srgbClr val="C00000"/>
                </a:solidFill>
              </a:rPr>
              <a:t> </a:t>
            </a:r>
            <a:r>
              <a:rPr lang="en-AU" sz="2400" i="1" dirty="0">
                <a:solidFill>
                  <a:srgbClr val="C00000"/>
                </a:solidFill>
              </a:rPr>
              <a:t>What do </a:t>
            </a:r>
            <a:r>
              <a:rPr lang="en-AU" sz="2400" i="1" dirty="0" smtClean="0">
                <a:solidFill>
                  <a:srgbClr val="C00000"/>
                </a:solidFill>
              </a:rPr>
              <a:t>we have </a:t>
            </a:r>
            <a:r>
              <a:rPr lang="en-AU" sz="2400" i="1" dirty="0">
                <a:solidFill>
                  <a:srgbClr val="C00000"/>
                </a:solidFill>
              </a:rPr>
              <a:t>control over</a:t>
            </a:r>
            <a:r>
              <a:rPr lang="en-AU" sz="2400" i="1" dirty="0" smtClean="0">
                <a:solidFill>
                  <a:srgbClr val="C00000"/>
                </a:solidFill>
              </a:rPr>
              <a:t>?”</a:t>
            </a:r>
            <a:endParaRPr lang="en-AU" sz="2400" i="1" dirty="0">
              <a:solidFill>
                <a:srgbClr val="C00000"/>
              </a:solidFill>
            </a:endParaRPr>
          </a:p>
        </p:txBody>
      </p:sp>
      <p:sp>
        <p:nvSpPr>
          <p:cNvPr id="7" name="TextBox 6"/>
          <p:cNvSpPr txBox="1"/>
          <p:nvPr/>
        </p:nvSpPr>
        <p:spPr>
          <a:xfrm>
            <a:off x="459847" y="764704"/>
            <a:ext cx="5341142" cy="1323439"/>
          </a:xfrm>
          <a:prstGeom prst="rect">
            <a:avLst/>
          </a:prstGeom>
          <a:noFill/>
        </p:spPr>
        <p:txBody>
          <a:bodyPr wrap="none" rtlCol="0">
            <a:spAutoFit/>
          </a:bodyPr>
          <a:lstStyle/>
          <a:p>
            <a:pPr lvl="0"/>
            <a:r>
              <a:rPr lang="en-AU" sz="4000" b="1" i="1" dirty="0" smtClean="0">
                <a:solidFill>
                  <a:srgbClr val="008000"/>
                </a:solidFill>
              </a:rPr>
              <a:t>Take Charge of Your Life</a:t>
            </a:r>
          </a:p>
          <a:p>
            <a:pPr lvl="0"/>
            <a:r>
              <a:rPr lang="en-AU" sz="4000" b="1" dirty="0" smtClean="0">
                <a:solidFill>
                  <a:srgbClr val="008000"/>
                </a:solidFill>
              </a:rPr>
              <a:t>Session 1</a:t>
            </a:r>
            <a:endParaRPr lang="en-AU" sz="4000" b="1" i="1" dirty="0">
              <a:solidFill>
                <a:srgbClr val="008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205753"/>
            <a:ext cx="1786026" cy="1899503"/>
          </a:xfrm>
          <a:prstGeom prst="rect">
            <a:avLst/>
          </a:prstGeom>
        </p:spPr>
      </p:pic>
    </p:spTree>
    <p:extLst>
      <p:ext uri="{BB962C8B-B14F-4D97-AF65-F5344CB8AC3E}">
        <p14:creationId xmlns:p14="http://schemas.microsoft.com/office/powerpoint/2010/main" val="3599122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8388" y="456162"/>
            <a:ext cx="7402016" cy="1143000"/>
          </a:xfrm>
        </p:spPr>
        <p:txBody>
          <a:bodyPr>
            <a:normAutofit/>
          </a:bodyPr>
          <a:lstStyle/>
          <a:p>
            <a:r>
              <a:rPr lang="en-AU" sz="4000" b="1" dirty="0" smtClean="0">
                <a:solidFill>
                  <a:srgbClr val="008000"/>
                </a:solidFill>
              </a:rPr>
              <a:t>“Who am I?” : Six Questions</a:t>
            </a:r>
            <a:endParaRPr lang="en-AU" sz="4000" b="1" dirty="0">
              <a:solidFill>
                <a:srgbClr val="008000"/>
              </a:solidFill>
            </a:endParaRPr>
          </a:p>
        </p:txBody>
      </p:sp>
      <p:sp>
        <p:nvSpPr>
          <p:cNvPr id="3" name="Content Placeholder 2"/>
          <p:cNvSpPr>
            <a:spLocks noGrp="1"/>
          </p:cNvSpPr>
          <p:nvPr>
            <p:ph idx="4294967295"/>
          </p:nvPr>
        </p:nvSpPr>
        <p:spPr>
          <a:xfrm>
            <a:off x="2477643" y="1700809"/>
            <a:ext cx="5422924" cy="3672408"/>
          </a:xfrm>
        </p:spPr>
        <p:txBody>
          <a:bodyPr/>
          <a:lstStyle/>
          <a:p>
            <a:pPr>
              <a:buFont typeface="Candara" panose="020E0502030303020204" pitchFamily="34" charset="0"/>
              <a:buChar char="*"/>
            </a:pPr>
            <a:r>
              <a:rPr lang="en-AU" dirty="0" smtClean="0"/>
              <a:t>Who am I ?</a:t>
            </a:r>
          </a:p>
          <a:p>
            <a:pPr>
              <a:buFont typeface="Candara" panose="020E0502030303020204" pitchFamily="34" charset="0"/>
              <a:buChar char="*"/>
            </a:pPr>
            <a:r>
              <a:rPr lang="en-AU" dirty="0" smtClean="0"/>
              <a:t>What’s important to me?</a:t>
            </a:r>
          </a:p>
          <a:p>
            <a:pPr>
              <a:buFont typeface="Candara" panose="020E0502030303020204" pitchFamily="34" charset="0"/>
              <a:buChar char="*"/>
            </a:pPr>
            <a:r>
              <a:rPr lang="en-AU" dirty="0" smtClean="0"/>
              <a:t>What will I do for you?</a:t>
            </a:r>
          </a:p>
          <a:p>
            <a:pPr>
              <a:buFont typeface="Candara" panose="020E0502030303020204" pitchFamily="34" charset="0"/>
              <a:buChar char="*"/>
            </a:pPr>
            <a:r>
              <a:rPr lang="en-AU" dirty="0" smtClean="0"/>
              <a:t>What won’t I do for you?</a:t>
            </a:r>
          </a:p>
          <a:p>
            <a:pPr>
              <a:buFont typeface="Candara" panose="020E0502030303020204" pitchFamily="34" charset="0"/>
              <a:buChar char="*"/>
            </a:pPr>
            <a:r>
              <a:rPr lang="en-AU" dirty="0" smtClean="0"/>
              <a:t>What will I ask of you?</a:t>
            </a:r>
          </a:p>
          <a:p>
            <a:pPr>
              <a:buFont typeface="Candara" panose="020E0502030303020204" pitchFamily="34" charset="0"/>
              <a:buChar char="*"/>
            </a:pPr>
            <a:r>
              <a:rPr lang="en-AU" dirty="0" smtClean="0"/>
              <a:t>What won’t I ask of you?</a:t>
            </a:r>
          </a:p>
        </p:txBody>
      </p:sp>
      <p:pic>
        <p:nvPicPr>
          <p:cNvPr id="3076" name="Picture 4" descr="http://www.traveljunkiesworldtour.com/wp-content/uploads/2013/01/Thin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60848"/>
            <a:ext cx="205402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076" y="4581128"/>
            <a:ext cx="1692655" cy="1800200"/>
          </a:xfrm>
          <a:prstGeom prst="rect">
            <a:avLst/>
          </a:prstGeom>
        </p:spPr>
      </p:pic>
    </p:spTree>
    <p:extLst>
      <p:ext uri="{BB962C8B-B14F-4D97-AF65-F5344CB8AC3E}">
        <p14:creationId xmlns:p14="http://schemas.microsoft.com/office/powerpoint/2010/main" val="4604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48390" y="4875675"/>
            <a:ext cx="7477797" cy="1571145"/>
          </a:xfrm>
        </p:spPr>
        <p:txBody>
          <a:bodyPr>
            <a:normAutofit/>
          </a:bodyPr>
          <a:lstStyle/>
          <a:p>
            <a:pPr marL="514350" indent="-514350">
              <a:buFont typeface="+mj-lt"/>
              <a:buAutoNum type="arabicPeriod" startAt="2"/>
            </a:pPr>
            <a:r>
              <a:rPr lang="en-AU" sz="2800" dirty="0" smtClean="0"/>
              <a:t>Introduce yourself and tell us what attracted you to that card.</a:t>
            </a:r>
            <a:endParaRPr lang="en-AU"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650" y="2492896"/>
            <a:ext cx="3816424" cy="239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48390" y="1107901"/>
            <a:ext cx="7648943" cy="1384995"/>
          </a:xfrm>
          <a:prstGeom prst="rect">
            <a:avLst/>
          </a:prstGeom>
        </p:spPr>
        <p:txBody>
          <a:bodyPr wrap="square">
            <a:spAutoFit/>
          </a:bodyPr>
          <a:lstStyle/>
          <a:p>
            <a:pPr marL="514350" indent="-514350">
              <a:buFont typeface="+mj-lt"/>
              <a:buAutoNum type="arabicPeriod"/>
            </a:pPr>
            <a:r>
              <a:rPr lang="en-AU" sz="2800" dirty="0"/>
              <a:t>Choose a card </a:t>
            </a:r>
            <a:r>
              <a:rPr lang="en-AU" sz="2800" dirty="0" smtClean="0"/>
              <a:t>that appeals to you, one that you could use to share one thing about yourself with the group. </a:t>
            </a:r>
            <a:endParaRPr lang="en-AU" sz="2800" dirty="0"/>
          </a:p>
        </p:txBody>
      </p:sp>
      <p:sp>
        <p:nvSpPr>
          <p:cNvPr id="5" name="Rectangle 4"/>
          <p:cNvSpPr/>
          <p:nvPr/>
        </p:nvSpPr>
        <p:spPr>
          <a:xfrm>
            <a:off x="2577474" y="399406"/>
            <a:ext cx="3384376" cy="707886"/>
          </a:xfrm>
          <a:prstGeom prst="rect">
            <a:avLst/>
          </a:prstGeom>
        </p:spPr>
        <p:txBody>
          <a:bodyPr wrap="square">
            <a:spAutoFit/>
          </a:bodyPr>
          <a:lstStyle/>
          <a:p>
            <a:pPr lvl="0"/>
            <a:r>
              <a:rPr lang="en-AU" sz="4000" b="1" dirty="0" smtClean="0">
                <a:solidFill>
                  <a:srgbClr val="008000"/>
                </a:solidFill>
              </a:rPr>
              <a:t>Introductions</a:t>
            </a:r>
            <a:endParaRPr lang="en-AU" sz="4000" b="1" dirty="0">
              <a:solidFill>
                <a:srgbClr val="008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5235893"/>
            <a:ext cx="1151005" cy="1224135"/>
          </a:xfrm>
          <a:prstGeom prst="rect">
            <a:avLst/>
          </a:prstGeom>
        </p:spPr>
      </p:pic>
    </p:spTree>
    <p:extLst>
      <p:ext uri="{BB962C8B-B14F-4D97-AF65-F5344CB8AC3E}">
        <p14:creationId xmlns:p14="http://schemas.microsoft.com/office/powerpoint/2010/main" val="2932415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7058" y="1972072"/>
            <a:ext cx="8229600" cy="1143000"/>
          </a:xfrm>
        </p:spPr>
        <p:txBody>
          <a:bodyPr>
            <a:normAutofit fontScale="90000"/>
          </a:bodyPr>
          <a:lstStyle/>
          <a:p>
            <a:r>
              <a:rPr lang="en-AU" b="1" dirty="0" smtClean="0">
                <a:solidFill>
                  <a:srgbClr val="008000"/>
                </a:solidFill>
              </a:rPr>
              <a:t>Why Learn Choice Theory?</a:t>
            </a:r>
            <a:br>
              <a:rPr lang="en-AU" b="1" dirty="0" smtClean="0">
                <a:solidFill>
                  <a:srgbClr val="008000"/>
                </a:solidFill>
              </a:rPr>
            </a:br>
            <a:endParaRPr lang="en-US" b="1" dirty="0"/>
          </a:p>
        </p:txBody>
      </p:sp>
      <p:sp>
        <p:nvSpPr>
          <p:cNvPr id="3" name="Marcador de contenido 2"/>
          <p:cNvSpPr>
            <a:spLocks noGrp="1"/>
          </p:cNvSpPr>
          <p:nvPr>
            <p:ph idx="1"/>
          </p:nvPr>
        </p:nvSpPr>
        <p:spPr>
          <a:xfrm>
            <a:off x="1475656" y="1600200"/>
            <a:ext cx="6120680" cy="4525963"/>
          </a:xfrm>
        </p:spPr>
        <p:txBody>
          <a:bodyPr>
            <a:normAutofit/>
          </a:bodyPr>
          <a:lstStyle/>
          <a:p>
            <a:pPr marL="0" indent="0">
              <a:buNone/>
            </a:pPr>
            <a:endParaRPr lang="en-US" dirty="0" smtClean="0"/>
          </a:p>
          <a:p>
            <a:pPr marL="0" indent="0">
              <a:buNone/>
            </a:pPr>
            <a:endParaRPr lang="en-US" dirty="0" smtClean="0"/>
          </a:p>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208" y="3645024"/>
            <a:ext cx="3543300"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3011" y="3115072"/>
            <a:ext cx="3825086" cy="369332"/>
          </a:xfrm>
          <a:prstGeom prst="rect">
            <a:avLst/>
          </a:prstGeom>
          <a:noFill/>
        </p:spPr>
        <p:txBody>
          <a:bodyPr wrap="none" rtlCol="0">
            <a:spAutoFit/>
          </a:bodyPr>
          <a:lstStyle/>
          <a:p>
            <a:r>
              <a:rPr lang="en-AU" dirty="0" smtClean="0"/>
              <a:t>Refer to page 5 of Participant Manual</a:t>
            </a:r>
            <a:endParaRPr lang="en-AU"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94321"/>
            <a:ext cx="1765573" cy="1877751"/>
          </a:xfrm>
          <a:prstGeom prst="rect">
            <a:avLst/>
          </a:prstGeom>
        </p:spPr>
      </p:pic>
    </p:spTree>
    <p:extLst>
      <p:ext uri="{BB962C8B-B14F-4D97-AF65-F5344CB8AC3E}">
        <p14:creationId xmlns:p14="http://schemas.microsoft.com/office/powerpoint/2010/main" val="3048521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2132856"/>
            <a:ext cx="7177007" cy="3696158"/>
          </a:xfrm>
        </p:spPr>
        <p:txBody>
          <a:bodyPr>
            <a:normAutofit/>
          </a:bodyPr>
          <a:lstStyle/>
          <a:p>
            <a:pPr algn="l"/>
            <a:r>
              <a:rPr lang="en-AU" sz="4000" dirty="0" smtClean="0">
                <a:solidFill>
                  <a:srgbClr val="008000"/>
                </a:solidFill>
              </a:rPr>
              <a:t>Activity: External Control beliefs</a:t>
            </a:r>
            <a:br>
              <a:rPr lang="en-AU" sz="4000" dirty="0" smtClean="0">
                <a:solidFill>
                  <a:srgbClr val="008000"/>
                </a:solidFill>
              </a:rPr>
            </a:br>
            <a:r>
              <a:rPr lang="en-AU" sz="4000" dirty="0" smtClean="0">
                <a:solidFill>
                  <a:srgbClr val="008000"/>
                </a:solidFill>
              </a:rPr>
              <a:t/>
            </a:r>
            <a:br>
              <a:rPr lang="en-AU" sz="4000" dirty="0" smtClean="0">
                <a:solidFill>
                  <a:srgbClr val="008000"/>
                </a:solidFill>
              </a:rPr>
            </a:br>
            <a:r>
              <a:rPr lang="en-AU" sz="3100" dirty="0" smtClean="0"/>
              <a:t>1. </a:t>
            </a:r>
            <a:r>
              <a:rPr lang="en-US" sz="3100" dirty="0" smtClean="0"/>
              <a:t>Pair </a:t>
            </a:r>
            <a:r>
              <a:rPr lang="en-US" sz="3100" dirty="0"/>
              <a:t>up and discuss the 3 questions on external control on P6 of your manual.</a:t>
            </a:r>
            <a:br>
              <a:rPr lang="en-US" sz="3100" dirty="0"/>
            </a:br>
            <a:r>
              <a:rPr lang="en-US" sz="3100" dirty="0"/>
              <a:t/>
            </a:r>
            <a:br>
              <a:rPr lang="en-US" sz="3100" dirty="0"/>
            </a:br>
            <a:r>
              <a:rPr lang="en-US" sz="3100" dirty="0" smtClean="0"/>
              <a:t>2. For </a:t>
            </a:r>
            <a:r>
              <a:rPr lang="en-US" sz="3100" dirty="0"/>
              <a:t>each question, </a:t>
            </a:r>
            <a:r>
              <a:rPr lang="en-US" sz="3100" dirty="0" smtClean="0"/>
              <a:t>circle your answer and your partner’s too.</a:t>
            </a:r>
            <a:endParaRPr lang="en-US" sz="4000" b="1" dirty="0"/>
          </a:p>
        </p:txBody>
      </p:sp>
      <p:sp>
        <p:nvSpPr>
          <p:cNvPr id="4" name="Rectangle 3"/>
          <p:cNvSpPr/>
          <p:nvPr/>
        </p:nvSpPr>
        <p:spPr>
          <a:xfrm>
            <a:off x="623392" y="692696"/>
            <a:ext cx="7200800" cy="1040285"/>
          </a:xfrm>
          <a:prstGeom prst="rect">
            <a:avLst/>
          </a:prstGeom>
        </p:spPr>
        <p:txBody>
          <a:bodyPr wrap="square">
            <a:spAutoFit/>
          </a:bodyPr>
          <a:lstStyle/>
          <a:p>
            <a:pPr lvl="0" algn="ctr">
              <a:spcBef>
                <a:spcPct val="20000"/>
              </a:spcBef>
            </a:pPr>
            <a:r>
              <a:rPr lang="en-US" sz="2800" b="1" dirty="0">
                <a:solidFill>
                  <a:schemeClr val="accent6">
                    <a:lumMod val="75000"/>
                  </a:schemeClr>
                </a:solidFill>
              </a:rPr>
              <a:t>Please </a:t>
            </a:r>
            <a:r>
              <a:rPr lang="en-US" sz="2800" b="1" dirty="0" smtClean="0">
                <a:solidFill>
                  <a:schemeClr val="accent6">
                    <a:lumMod val="75000"/>
                  </a:schemeClr>
                </a:solidFill>
              </a:rPr>
              <a:t>answer </a:t>
            </a:r>
            <a:r>
              <a:rPr lang="en-US" sz="2800" b="1" dirty="0">
                <a:solidFill>
                  <a:schemeClr val="accent6">
                    <a:lumMod val="75000"/>
                  </a:schemeClr>
                </a:solidFill>
              </a:rPr>
              <a:t>the question at the top of </a:t>
            </a:r>
            <a:endParaRPr lang="en-US" sz="2800" b="1" dirty="0" smtClean="0">
              <a:solidFill>
                <a:schemeClr val="accent6">
                  <a:lumMod val="75000"/>
                </a:schemeClr>
              </a:solidFill>
            </a:endParaRPr>
          </a:p>
          <a:p>
            <a:pPr lvl="0" algn="ctr">
              <a:spcBef>
                <a:spcPct val="20000"/>
              </a:spcBef>
            </a:pPr>
            <a:r>
              <a:rPr lang="en-US" sz="2800" b="1" dirty="0" smtClean="0">
                <a:solidFill>
                  <a:schemeClr val="accent6">
                    <a:lumMod val="75000"/>
                  </a:schemeClr>
                </a:solidFill>
              </a:rPr>
              <a:t>page 6 - individually.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1435" y="188641"/>
            <a:ext cx="1286418" cy="1368152"/>
          </a:xfrm>
          <a:prstGeom prst="rect">
            <a:avLst/>
          </a:prstGeom>
        </p:spPr>
      </p:pic>
    </p:spTree>
    <p:extLst>
      <p:ext uri="{BB962C8B-B14F-4D97-AF65-F5344CB8AC3E}">
        <p14:creationId xmlns:p14="http://schemas.microsoft.com/office/powerpoint/2010/main" val="27730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ages.sodahead.com/polls/002709959/2812996640_BadGradeClipArt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63660">
            <a:off x="456880" y="2774296"/>
            <a:ext cx="2109187" cy="12293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thebackpew.com/uploads/4/2/4/9/42493387/1380592_orig.jpg"/>
          <p:cNvPicPr>
            <a:picLocks noChangeAspect="1" noChangeArrowheads="1"/>
          </p:cNvPicPr>
          <p:nvPr/>
        </p:nvPicPr>
        <p:blipFill rotWithShape="1">
          <a:blip r:embed="rId3">
            <a:extLst>
              <a:ext uri="{28A0092B-C50C-407E-A947-70E740481C1C}">
                <a14:useLocalDpi xmlns:a14="http://schemas.microsoft.com/office/drawing/2010/main" val="0"/>
              </a:ext>
            </a:extLst>
          </a:blip>
          <a:srcRect t="9500" b="14258"/>
          <a:stretch/>
        </p:blipFill>
        <p:spPr bwMode="auto">
          <a:xfrm rot="595302">
            <a:off x="6350732" y="559067"/>
            <a:ext cx="2084014" cy="1809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previews.123rf.com/images/lenm/lenm1406/lenm140600474/29571716-illustration-of-a-mother-and-daughter-arguing.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291490">
            <a:off x="5369635" y="4525614"/>
            <a:ext cx="2417590" cy="19340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howtoruinatoddlersday.files.wordpress.com/2013/08/untitled.jpg"/>
          <p:cNvPicPr>
            <a:picLocks noChangeAspect="1" noChangeArrowheads="1"/>
          </p:cNvPicPr>
          <p:nvPr/>
        </p:nvPicPr>
        <p:blipFill rotWithShape="1">
          <a:blip r:embed="rId6">
            <a:extLst>
              <a:ext uri="{28A0092B-C50C-407E-A947-70E740481C1C}">
                <a14:useLocalDpi xmlns:a14="http://schemas.microsoft.com/office/drawing/2010/main" val="0"/>
              </a:ext>
            </a:extLst>
          </a:blip>
          <a:srcRect b="4845"/>
          <a:stretch/>
        </p:blipFill>
        <p:spPr bwMode="auto">
          <a:xfrm rot="21130484">
            <a:off x="419675" y="463570"/>
            <a:ext cx="3075328" cy="1550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s-media-cache-ak0.pinimg.com/236x/70/b7/cd/70b7cd91fc95aa3eb6d50265914da89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35553">
            <a:off x="317691" y="4450244"/>
            <a:ext cx="1340494" cy="1885780"/>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2"/>
          <p:cNvSpPr>
            <a:spLocks noGrp="1"/>
          </p:cNvSpPr>
          <p:nvPr>
            <p:ph idx="1"/>
          </p:nvPr>
        </p:nvSpPr>
        <p:spPr>
          <a:xfrm>
            <a:off x="2453314" y="2138121"/>
            <a:ext cx="4320481" cy="3024336"/>
          </a:xfrm>
          <a:ln>
            <a:noFill/>
          </a:ln>
          <a:effectLst>
            <a:outerShdw blurRad="50800" dist="38100" dir="2700000" algn="tl" rotWithShape="0">
              <a:prstClr val="black">
                <a:alpha val="40000"/>
              </a:prstClr>
            </a:outerShdw>
          </a:effectLst>
        </p:spPr>
        <p:txBody>
          <a:bodyPr>
            <a:normAutofit/>
          </a:bodyPr>
          <a:lstStyle/>
          <a:p>
            <a:pPr marL="0" indent="0" algn="ctr">
              <a:lnSpc>
                <a:spcPct val="110000"/>
              </a:lnSpc>
              <a:buNone/>
            </a:pPr>
            <a:r>
              <a:rPr lang="en-AU" sz="4000" b="1" dirty="0" smtClean="0">
                <a:solidFill>
                  <a:srgbClr val="FF0000"/>
                </a:solidFill>
                <a:latin typeface="Candara" panose="020E0502030303020204" pitchFamily="34" charset="0"/>
              </a:rPr>
              <a:t>In some situations we can quickly feel out of control BUT…</a:t>
            </a:r>
          </a:p>
          <a:p>
            <a:endParaRPr lang="en-US" sz="2800" dirty="0" smtClean="0"/>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028384" y="5724432"/>
            <a:ext cx="947887" cy="1008112"/>
          </a:xfrm>
          <a:prstGeom prst="rect">
            <a:avLst/>
          </a:prstGeom>
        </p:spPr>
      </p:pic>
    </p:spTree>
    <p:extLst>
      <p:ext uri="{BB962C8B-B14F-4D97-AF65-F5344CB8AC3E}">
        <p14:creationId xmlns:p14="http://schemas.microsoft.com/office/powerpoint/2010/main" val="3629405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1125</TotalTime>
  <Words>1819</Words>
  <Application>Microsoft Office PowerPoint</Application>
  <PresentationFormat>On-screen Show (4:3)</PresentationFormat>
  <Paragraphs>229</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Take Charge  of  Your Life</vt:lpstr>
      <vt:lpstr>PowerPoint Presentation</vt:lpstr>
      <vt:lpstr>Take Charge of Your Life program</vt:lpstr>
      <vt:lpstr>PowerPoint Presentation</vt:lpstr>
      <vt:lpstr>“Who am I?” : Six Questions</vt:lpstr>
      <vt:lpstr>PowerPoint Presentation</vt:lpstr>
      <vt:lpstr>Why Learn Choice Theory? </vt:lpstr>
      <vt:lpstr>Activity: External Control beliefs  1. Pair up and discuss the 3 questions on external control on P6 of your manual.  2. For each question, circle your answer and your partner’s too.</vt:lpstr>
      <vt:lpstr>PowerPoint Presentation</vt:lpstr>
      <vt:lpstr>Can things actually control us?</vt:lpstr>
      <vt:lpstr>Can people actually control us?</vt:lpstr>
      <vt:lpstr>Can the world around us control us?</vt:lpstr>
      <vt:lpstr>Who is in control of us?</vt:lpstr>
      <vt:lpstr>PowerPoint Presentation</vt:lpstr>
      <vt:lpstr>Rubber Band Experiment</vt:lpstr>
      <vt:lpstr>Rubber Band Experiment</vt:lpstr>
      <vt:lpstr>Activity: What can I control?</vt:lpstr>
      <vt:lpstr>What can I control?</vt:lpstr>
      <vt:lpstr>PowerPoint Presentation</vt:lpstr>
      <vt:lpstr>Language, Control, &amp; Responsibility</vt:lpstr>
      <vt:lpstr>So…What’s this got to do with our mental health?</vt:lpstr>
      <vt:lpstr>PowerPoint Presentation</vt:lpstr>
      <vt:lpstr>Session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This</dc:title>
  <dc:creator>Sue</dc:creator>
  <cp:lastModifiedBy>Denise</cp:lastModifiedBy>
  <cp:revision>112</cp:revision>
  <cp:lastPrinted>2015-02-22T04:35:19Z</cp:lastPrinted>
  <dcterms:created xsi:type="dcterms:W3CDTF">2014-12-09T00:33:13Z</dcterms:created>
  <dcterms:modified xsi:type="dcterms:W3CDTF">2016-01-30T17:38:46Z</dcterms:modified>
</cp:coreProperties>
</file>