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18"/>
  </p:notesMasterIdLst>
  <p:sldIdLst>
    <p:sldId id="278" r:id="rId3"/>
    <p:sldId id="292" r:id="rId4"/>
    <p:sldId id="281" r:id="rId5"/>
    <p:sldId id="295" r:id="rId6"/>
    <p:sldId id="271" r:id="rId7"/>
    <p:sldId id="279" r:id="rId8"/>
    <p:sldId id="293" r:id="rId9"/>
    <p:sldId id="291" r:id="rId10"/>
    <p:sldId id="288" r:id="rId11"/>
    <p:sldId id="294" r:id="rId12"/>
    <p:sldId id="272" r:id="rId13"/>
    <p:sldId id="270" r:id="rId14"/>
    <p:sldId id="274" r:id="rId15"/>
    <p:sldId id="286" r:id="rId16"/>
    <p:sldId id="275"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6600"/>
    <a:srgbClr val="008000"/>
    <a:srgbClr val="993300"/>
    <a:srgbClr val="FF6600"/>
    <a:srgbClr val="1B9996"/>
    <a:srgbClr val="2E9E43"/>
    <a:srgbClr val="339933"/>
    <a:srgbClr val="B51B61"/>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76377" autoAdjust="0"/>
  </p:normalViewPr>
  <p:slideViewPr>
    <p:cSldViewPr>
      <p:cViewPr>
        <p:scale>
          <a:sx n="75" d="100"/>
          <a:sy n="75" d="100"/>
        </p:scale>
        <p:origin x="-1584"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3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7FEB8B5-6394-4A83-99DD-2C009DEA4550}" type="datetimeFigureOut">
              <a:rPr lang="en-AU" smtClean="0"/>
              <a:t>30/01/2016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A7F6EC-22F6-4BB2-9CA0-9CB114CF3156}" type="slidenum">
              <a:rPr lang="en-AU" smtClean="0"/>
              <a:t>‹#›</a:t>
            </a:fld>
            <a:endParaRPr lang="en-AU"/>
          </a:p>
        </p:txBody>
      </p:sp>
    </p:spTree>
    <p:extLst>
      <p:ext uri="{BB962C8B-B14F-4D97-AF65-F5344CB8AC3E}">
        <p14:creationId xmlns:p14="http://schemas.microsoft.com/office/powerpoint/2010/main" val="409971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Think back to</a:t>
            </a:r>
            <a:r>
              <a:rPr lang="en-AU" baseline="0" dirty="0" smtClean="0"/>
              <a:t> the picture you chose to introduce yourself. Why did you make that choice? Now we are starting to build this understanding that we are not actually   controlled by things outside of ourselves, we know that we are in charge of our choices. So now we can start to think about the choices that we do make and begin to understand why we make those decisions. </a:t>
            </a:r>
          </a:p>
          <a:p>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1</a:t>
            </a:fld>
            <a:endParaRPr lang="en-AU"/>
          </a:p>
        </p:txBody>
      </p:sp>
    </p:spTree>
    <p:extLst>
      <p:ext uri="{BB962C8B-B14F-4D97-AF65-F5344CB8AC3E}">
        <p14:creationId xmlns:p14="http://schemas.microsoft.com/office/powerpoint/2010/main" val="1826516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fld id="{401C22E7-7AA0-3A41-847E-FED2365EA807}" type="slidenum">
              <a:rPr lang="en-US" i="0">
                <a:solidFill>
                  <a:prstClr val="black"/>
                </a:solidFill>
              </a:rPr>
              <a:pPr eaLnBrk="1" hangingPunct="1"/>
              <a:t>10</a:t>
            </a:fld>
            <a:endParaRPr lang="en-US" i="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a:latin typeface="Arial" charset="0"/>
                <a:ea typeface="ＭＳ Ｐゴシック" charset="0"/>
                <a:cs typeface="ＭＳ Ｐゴシック" charset="0"/>
              </a:rPr>
              <a:t>Glasser</a:t>
            </a:r>
            <a:r>
              <a:rPr lang="en-US" dirty="0">
                <a:latin typeface="Arial" charset="0"/>
                <a:ea typeface="ＭＳ Ｐゴシック" charset="0"/>
                <a:cs typeface="ＭＳ Ｐゴシック" charset="0"/>
              </a:rPr>
              <a:t> talks about the difference between pleasure and happiness.  We seek pleasure when we are unhappy – most likely complete lack of or an unsatisfying relationship. </a:t>
            </a: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Genetic – just as the gum tree has genetic instructions – Choice Theory states that the needs are in our genetic instructions </a:t>
            </a:r>
            <a:r>
              <a:rPr lang="en-US" dirty="0" smtClean="0">
                <a:latin typeface="Arial" charset="0"/>
                <a:ea typeface="ＭＳ Ｐゴシック" charset="0"/>
                <a:cs typeface="ＭＳ Ｐゴシック" charset="0"/>
              </a:rPr>
              <a:t>– we are ‘preprogrammed ‘</a:t>
            </a:r>
            <a:r>
              <a:rPr lang="en-US" baseline="0" dirty="0" smtClean="0">
                <a:latin typeface="Arial" charset="0"/>
                <a:ea typeface="ＭＳ Ｐゴシック" charset="0"/>
                <a:cs typeface="ＭＳ Ｐゴシック" charset="0"/>
              </a:rPr>
              <a:t> to meet our needs. Our QW pics are our choices of ways to satisfy these needs.</a:t>
            </a:r>
            <a:r>
              <a:rPr lang="en-US" dirty="0" smtClean="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097410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Everyday situation stories of the way we are evaluating our pictures. </a:t>
            </a:r>
          </a:p>
          <a:p>
            <a:r>
              <a:rPr lang="en-AU" dirty="0" smtClean="0"/>
              <a:t>Bed police</a:t>
            </a:r>
          </a:p>
          <a:p>
            <a:r>
              <a:rPr lang="en-AU" dirty="0" smtClean="0"/>
              <a:t>Wet</a:t>
            </a:r>
            <a:r>
              <a:rPr lang="en-AU" baseline="0" dirty="0" smtClean="0"/>
              <a:t> bath mat</a:t>
            </a:r>
          </a:p>
          <a:p>
            <a:r>
              <a:rPr lang="en-AU" baseline="0" dirty="0" smtClean="0"/>
              <a:t>Finding the need behind the behaviour. </a:t>
            </a:r>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11</a:t>
            </a:fld>
            <a:endParaRPr lang="en-AU"/>
          </a:p>
        </p:txBody>
      </p:sp>
    </p:spTree>
    <p:extLst>
      <p:ext uri="{BB962C8B-B14F-4D97-AF65-F5344CB8AC3E}">
        <p14:creationId xmlns:p14="http://schemas.microsoft.com/office/powerpoint/2010/main" val="41697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A7F6EC-22F6-4BB2-9CA0-9CB114CF3156}" type="slidenum">
              <a:rPr lang="en-AU" smtClean="0"/>
              <a:t>12</a:t>
            </a:fld>
            <a:endParaRPr lang="en-AU"/>
          </a:p>
        </p:txBody>
      </p:sp>
    </p:spTree>
    <p:extLst>
      <p:ext uri="{BB962C8B-B14F-4D97-AF65-F5344CB8AC3E}">
        <p14:creationId xmlns:p14="http://schemas.microsoft.com/office/powerpoint/2010/main" val="2596392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Fun – clubs to people over </a:t>
            </a:r>
            <a:r>
              <a:rPr lang="en-AU" smtClean="0"/>
              <a:t>to dinner.</a:t>
            </a:r>
            <a:endParaRPr lang="en-AU"/>
          </a:p>
        </p:txBody>
      </p:sp>
      <p:sp>
        <p:nvSpPr>
          <p:cNvPr id="4" name="Slide Number Placeholder 3"/>
          <p:cNvSpPr>
            <a:spLocks noGrp="1"/>
          </p:cNvSpPr>
          <p:nvPr>
            <p:ph type="sldNum" sz="quarter" idx="10"/>
          </p:nvPr>
        </p:nvSpPr>
        <p:spPr/>
        <p:txBody>
          <a:bodyPr/>
          <a:lstStyle/>
          <a:p>
            <a:fld id="{11A7F6EC-22F6-4BB2-9CA0-9CB114CF3156}" type="slidenum">
              <a:rPr lang="en-AU" smtClean="0"/>
              <a:t>13</a:t>
            </a:fld>
            <a:endParaRPr lang="en-AU"/>
          </a:p>
        </p:txBody>
      </p:sp>
    </p:spTree>
    <p:extLst>
      <p:ext uri="{BB962C8B-B14F-4D97-AF65-F5344CB8AC3E}">
        <p14:creationId xmlns:p14="http://schemas.microsoft.com/office/powerpoint/2010/main" val="2382468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14</a:t>
            </a:fld>
            <a:endParaRPr lang="en-AU"/>
          </a:p>
        </p:txBody>
      </p:sp>
    </p:spTree>
    <p:extLst>
      <p:ext uri="{BB962C8B-B14F-4D97-AF65-F5344CB8AC3E}">
        <p14:creationId xmlns:p14="http://schemas.microsoft.com/office/powerpoint/2010/main" val="1746551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A7F6EC-22F6-4BB2-9CA0-9CB114CF3156}" type="slidenum">
              <a:rPr lang="en-AU" smtClean="0"/>
              <a:t>15</a:t>
            </a:fld>
            <a:endParaRPr lang="en-AU"/>
          </a:p>
        </p:txBody>
      </p:sp>
    </p:spTree>
    <p:extLst>
      <p:ext uri="{BB962C8B-B14F-4D97-AF65-F5344CB8AC3E}">
        <p14:creationId xmlns:p14="http://schemas.microsoft.com/office/powerpoint/2010/main" val="314123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Maths vs English</a:t>
            </a:r>
          </a:p>
          <a:p>
            <a:r>
              <a:rPr lang="en-AU" dirty="0" smtClean="0"/>
              <a:t>Text</a:t>
            </a:r>
            <a:r>
              <a:rPr lang="en-AU" baseline="0" dirty="0" smtClean="0"/>
              <a:t> vs Phone call</a:t>
            </a:r>
          </a:p>
          <a:p>
            <a:r>
              <a:rPr lang="en-AU" baseline="0" dirty="0" smtClean="0"/>
              <a:t>Crows vs Port</a:t>
            </a:r>
          </a:p>
          <a:p>
            <a:r>
              <a:rPr lang="en-AU" baseline="0" dirty="0" smtClean="0"/>
              <a:t>Facebook vs Snapchat</a:t>
            </a:r>
          </a:p>
          <a:p>
            <a:r>
              <a:rPr lang="en-AU" baseline="0" dirty="0" smtClean="0"/>
              <a:t>Book vs movie</a:t>
            </a:r>
          </a:p>
          <a:p>
            <a:r>
              <a:rPr lang="en-AU" baseline="0" dirty="0" smtClean="0"/>
              <a:t>Game of Thrones vs The Walking Dead</a:t>
            </a:r>
          </a:p>
          <a:p>
            <a:r>
              <a:rPr lang="en-AU" baseline="0" dirty="0" smtClean="0"/>
              <a:t>Samsung Galaxy vs iPhone</a:t>
            </a:r>
          </a:p>
          <a:p>
            <a:r>
              <a:rPr lang="en-AU" baseline="0" dirty="0" smtClean="0"/>
              <a:t>Summer vs winter</a:t>
            </a:r>
          </a:p>
          <a:p>
            <a:r>
              <a:rPr lang="en-AU" baseline="0" dirty="0" smtClean="0"/>
              <a:t>Chocolate vs strawberry</a:t>
            </a:r>
          </a:p>
          <a:p>
            <a:r>
              <a:rPr lang="en-AU" baseline="0" dirty="0" smtClean="0"/>
              <a:t>KFC vs McDonalds</a:t>
            </a:r>
          </a:p>
          <a:p>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2</a:t>
            </a:fld>
            <a:endParaRPr lang="en-AU"/>
          </a:p>
        </p:txBody>
      </p:sp>
    </p:spTree>
    <p:extLst>
      <p:ext uri="{BB962C8B-B14F-4D97-AF65-F5344CB8AC3E}">
        <p14:creationId xmlns:p14="http://schemas.microsoft.com/office/powerpoint/2010/main" val="346748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QW pics make us feel good. </a:t>
            </a:r>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3</a:t>
            </a:fld>
            <a:endParaRPr lang="en-AU"/>
          </a:p>
        </p:txBody>
      </p:sp>
    </p:spTree>
    <p:extLst>
      <p:ext uri="{BB962C8B-B14F-4D97-AF65-F5344CB8AC3E}">
        <p14:creationId xmlns:p14="http://schemas.microsoft.com/office/powerpoint/2010/main" val="214377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Like bath mat  or like Kirsty’s dream for a Mentally Fit EP. </a:t>
            </a:r>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4</a:t>
            </a:fld>
            <a:endParaRPr lang="en-AU"/>
          </a:p>
        </p:txBody>
      </p:sp>
    </p:spTree>
    <p:extLst>
      <p:ext uri="{BB962C8B-B14F-4D97-AF65-F5344CB8AC3E}">
        <p14:creationId xmlns:p14="http://schemas.microsoft.com/office/powerpoint/2010/main" val="407420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Our most important things – that we value the most are in our QW. We show it gold because it is precious</a:t>
            </a:r>
            <a:r>
              <a:rPr lang="en-AU" baseline="0" dirty="0" smtClean="0"/>
              <a:t> – like gold. Would anyone be prepared to share their responses.</a:t>
            </a:r>
          </a:p>
          <a:p>
            <a:r>
              <a:rPr lang="en-AU" baseline="0" dirty="0" smtClean="0"/>
              <a:t>Everyone’s pics will be different and we make choices of what we put into our QW based on our needs – other people make choices based on theirs. Respect this. There will be common pictures – get along.</a:t>
            </a:r>
          </a:p>
          <a:p>
            <a:endParaRPr lang="en-AU" baseline="0" dirty="0" smtClean="0"/>
          </a:p>
          <a:p>
            <a:r>
              <a:rPr lang="en-AU" baseline="0" dirty="0" smtClean="0"/>
              <a:t>Start the chart on whiteboard</a:t>
            </a:r>
          </a:p>
        </p:txBody>
      </p:sp>
      <p:sp>
        <p:nvSpPr>
          <p:cNvPr id="4" name="Slide Number Placeholder 3"/>
          <p:cNvSpPr>
            <a:spLocks noGrp="1"/>
          </p:cNvSpPr>
          <p:nvPr>
            <p:ph type="sldNum" sz="quarter" idx="10"/>
          </p:nvPr>
        </p:nvSpPr>
        <p:spPr/>
        <p:txBody>
          <a:bodyPr/>
          <a:lstStyle/>
          <a:p>
            <a:fld id="{B54FA8BF-A967-4329-992D-E11EBD448BD4}"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2712186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solidFill>
                  <a:srgbClr val="FF0000"/>
                </a:solidFill>
              </a:rPr>
              <a:t>Humans have 5 needs</a:t>
            </a:r>
            <a:r>
              <a:rPr lang="en-AU" b="1" baseline="0" dirty="0" smtClean="0">
                <a:solidFill>
                  <a:srgbClr val="FF0000"/>
                </a:solidFill>
              </a:rPr>
              <a:t> -   We feel good when a need is satisfied. Our QW pics are our way to we satisfy our needs</a:t>
            </a:r>
            <a:r>
              <a:rPr lang="en-AU" baseline="0" dirty="0" smtClean="0">
                <a:solidFill>
                  <a:srgbClr val="FF0000"/>
                </a:solidFill>
              </a:rPr>
              <a:t>. </a:t>
            </a:r>
          </a:p>
          <a:p>
            <a:endParaRPr lang="en-AU" baseline="0" dirty="0" smtClean="0"/>
          </a:p>
          <a:p>
            <a:r>
              <a:rPr lang="en-AU" dirty="0" smtClean="0"/>
              <a:t>Where</a:t>
            </a:r>
            <a:r>
              <a:rPr lang="en-AU" baseline="0" dirty="0" smtClean="0"/>
              <a:t> do you think each of your sticky notes belongs? Which need  is each QW picture about? Which do you think is your strongest need?</a:t>
            </a:r>
          </a:p>
          <a:p>
            <a:endParaRPr lang="en-AU" smtClean="0"/>
          </a:p>
          <a:p>
            <a:r>
              <a:rPr lang="en-AU" smtClean="0"/>
              <a:t>Add </a:t>
            </a:r>
            <a:r>
              <a:rPr lang="en-AU" dirty="0" smtClean="0"/>
              <a:t>to </a:t>
            </a:r>
            <a:r>
              <a:rPr lang="en-AU" smtClean="0"/>
              <a:t>the chart</a:t>
            </a:r>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6</a:t>
            </a:fld>
            <a:endParaRPr lang="en-AU"/>
          </a:p>
        </p:txBody>
      </p:sp>
    </p:spTree>
    <p:extLst>
      <p:ext uri="{BB962C8B-B14F-4D97-AF65-F5344CB8AC3E}">
        <p14:creationId xmlns:p14="http://schemas.microsoft.com/office/powerpoint/2010/main" val="309045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QW pics make us feel good. </a:t>
            </a:r>
            <a:endParaRPr lang="en-AU" dirty="0"/>
          </a:p>
        </p:txBody>
      </p:sp>
      <p:sp>
        <p:nvSpPr>
          <p:cNvPr id="4" name="Slide Number Placeholder 3"/>
          <p:cNvSpPr>
            <a:spLocks noGrp="1"/>
          </p:cNvSpPr>
          <p:nvPr>
            <p:ph type="sldNum" sz="quarter" idx="10"/>
          </p:nvPr>
        </p:nvSpPr>
        <p:spPr/>
        <p:txBody>
          <a:bodyPr/>
          <a:lstStyle/>
          <a:p>
            <a:fld id="{11A7F6EC-22F6-4BB2-9CA0-9CB114CF3156}" type="slidenum">
              <a:rPr lang="en-AU" smtClean="0"/>
              <a:t>7</a:t>
            </a:fld>
            <a:endParaRPr lang="en-AU"/>
          </a:p>
        </p:txBody>
      </p:sp>
    </p:spTree>
    <p:extLst>
      <p:ext uri="{BB962C8B-B14F-4D97-AF65-F5344CB8AC3E}">
        <p14:creationId xmlns:p14="http://schemas.microsoft.com/office/powerpoint/2010/main" val="214377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fld id="{401C22E7-7AA0-3A41-847E-FED2365EA807}" type="slidenum">
              <a:rPr lang="en-US" i="0">
                <a:solidFill>
                  <a:prstClr val="black"/>
                </a:solidFill>
              </a:rPr>
              <a:pPr eaLnBrk="1" hangingPunct="1"/>
              <a:t>8</a:t>
            </a:fld>
            <a:endParaRPr lang="en-US" i="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ea typeface="ＭＳ Ｐゴシック" charset="0"/>
                <a:cs typeface="ＭＳ Ｐゴシック" charset="0"/>
              </a:rPr>
              <a:t>Let’s have a closer look</a:t>
            </a:r>
            <a:r>
              <a:rPr lang="en-US" baseline="0" dirty="0" smtClean="0">
                <a:latin typeface="Arial" charset="0"/>
                <a:ea typeface="ＭＳ Ｐゴシック" charset="0"/>
                <a:cs typeface="ＭＳ Ｐゴシック" charset="0"/>
              </a:rPr>
              <a:t> at each of the needs.</a:t>
            </a:r>
            <a:endParaRPr lang="en-US" dirty="0" smtClean="0">
              <a:latin typeface="Arial" charset="0"/>
              <a:ea typeface="ＭＳ Ｐゴシック" charset="0"/>
              <a:cs typeface="ＭＳ Ｐゴシック" charset="0"/>
            </a:endParaRPr>
          </a:p>
          <a:p>
            <a:pPr eaLnBrk="1" hangingPunct="1"/>
            <a:r>
              <a:rPr lang="en-US" dirty="0" smtClean="0">
                <a:latin typeface="Arial" charset="0"/>
                <a:ea typeface="ＭＳ Ｐゴシック" charset="0"/>
                <a:cs typeface="ＭＳ Ｐゴシック" charset="0"/>
              </a:rPr>
              <a:t>Read out first card. How like you is this?</a:t>
            </a:r>
          </a:p>
          <a:p>
            <a:pPr eaLnBrk="1" hangingPunct="1"/>
            <a:r>
              <a:rPr lang="en-US" dirty="0" smtClean="0">
                <a:latin typeface="Arial" charset="0"/>
                <a:ea typeface="ＭＳ Ｐゴシック" charset="0"/>
                <a:cs typeface="ＭＳ Ｐゴシック" charset="0"/>
              </a:rPr>
              <a:t>Read second card? Is this more or less like you? If more put it above</a:t>
            </a:r>
            <a:r>
              <a:rPr lang="en-US" baseline="0" dirty="0" smtClean="0">
                <a:latin typeface="Arial" charset="0"/>
                <a:ea typeface="ＭＳ Ｐゴシック" charset="0"/>
                <a:cs typeface="ＭＳ Ｐゴシック" charset="0"/>
              </a:rPr>
              <a:t> the other one or vice versa.</a:t>
            </a:r>
          </a:p>
          <a:p>
            <a:pPr eaLnBrk="1" hangingPunct="1"/>
            <a:r>
              <a:rPr lang="en-US" dirty="0" smtClean="0">
                <a:latin typeface="Arial" charset="0"/>
                <a:ea typeface="ＭＳ Ｐゴシック" charset="0"/>
                <a:cs typeface="ＭＳ Ｐゴシック" charset="0"/>
              </a:rPr>
              <a:t>Third card </a:t>
            </a:r>
            <a:r>
              <a:rPr lang="en-US" dirty="0" err="1" smtClean="0">
                <a:latin typeface="Arial" charset="0"/>
                <a:ea typeface="ＭＳ Ｐゴシック" charset="0"/>
                <a:cs typeface="ＭＳ Ｐゴシック" charset="0"/>
              </a:rPr>
              <a:t>etc</a:t>
            </a:r>
            <a:r>
              <a:rPr lang="en-US" dirty="0" smtClean="0">
                <a:latin typeface="Arial" charset="0"/>
                <a:ea typeface="ＭＳ Ｐゴシック" charset="0"/>
                <a:cs typeface="ＭＳ Ｐゴシック" charset="0"/>
              </a:rPr>
              <a:t> </a:t>
            </a:r>
          </a:p>
          <a:p>
            <a:pPr eaLnBrk="1" hangingPunct="1"/>
            <a:endParaRPr lang="en-US" dirty="0" smtClean="0">
              <a:latin typeface="Arial" charset="0"/>
              <a:ea typeface="ＭＳ Ｐゴシック" charset="0"/>
              <a:cs typeface="ＭＳ Ｐゴシック" charset="0"/>
            </a:endParaRPr>
          </a:p>
          <a:p>
            <a:pPr eaLnBrk="1" hangingPunct="1"/>
            <a:endParaRPr lang="en-US" dirty="0" smtClean="0">
              <a:latin typeface="Arial" charset="0"/>
              <a:ea typeface="ＭＳ Ｐゴシック" charset="0"/>
              <a:cs typeface="ＭＳ Ｐゴシック" charset="0"/>
            </a:endParaRPr>
          </a:p>
          <a:p>
            <a:pPr eaLnBrk="1" hangingPunct="1"/>
            <a:r>
              <a:rPr lang="en-US" dirty="0" smtClean="0">
                <a:latin typeface="Arial" charset="0"/>
                <a:ea typeface="ＭＳ Ｐゴシック" charset="0"/>
                <a:cs typeface="ＭＳ Ｐゴシック" charset="0"/>
              </a:rPr>
              <a:t>This</a:t>
            </a:r>
            <a:r>
              <a:rPr lang="en-US" baseline="0" dirty="0" smtClean="0">
                <a:latin typeface="Arial" charset="0"/>
                <a:ea typeface="ＭＳ Ｐゴシック" charset="0"/>
                <a:cs typeface="ＭＳ Ｐゴシック" charset="0"/>
              </a:rPr>
              <a:t> is a way of working out which needs are most important – which influence your choices most. </a:t>
            </a:r>
          </a:p>
          <a:p>
            <a:pPr eaLnBrk="1" hangingPunct="1"/>
            <a:r>
              <a:rPr lang="en-US" baseline="0" dirty="0" smtClean="0">
                <a:latin typeface="Arial" charset="0"/>
                <a:ea typeface="ＭＳ Ｐゴシック" charset="0"/>
                <a:cs typeface="ＭＳ Ｐゴシック" charset="0"/>
              </a:rPr>
              <a:t>Can you think of something you often do that is meeting your strongest need? </a:t>
            </a:r>
            <a:endParaRPr lang="en-US" dirty="0" smtClean="0">
              <a:latin typeface="Arial" charset="0"/>
              <a:ea typeface="ＭＳ Ｐゴシック" charset="0"/>
              <a:cs typeface="ＭＳ Ｐゴシック" charset="0"/>
            </a:endParaRPr>
          </a:p>
          <a:p>
            <a:pPr eaLnBrk="1" hangingPunct="1"/>
            <a:endParaRPr lang="en-US" dirty="0" smtClean="0">
              <a:latin typeface="Arial" charset="0"/>
              <a:ea typeface="ＭＳ Ｐゴシック" charset="0"/>
              <a:cs typeface="ＭＳ Ｐゴシック" charset="0"/>
            </a:endParaRPr>
          </a:p>
          <a:p>
            <a:pPr eaLnBrk="1" hangingPunct="1"/>
            <a:endParaRPr lang="en-US" dirty="0" smtClean="0">
              <a:latin typeface="Arial" charset="0"/>
              <a:ea typeface="ＭＳ Ｐゴシック" charset="0"/>
              <a:cs typeface="ＭＳ Ｐゴシック" charset="0"/>
            </a:endParaRPr>
          </a:p>
          <a:p>
            <a:pPr eaLnBrk="1" hangingPunct="1"/>
            <a:r>
              <a:rPr lang="en-US" dirty="0" smtClean="0">
                <a:latin typeface="Arial" charset="0"/>
                <a:ea typeface="ＭＳ Ｐゴシック" charset="0"/>
                <a:cs typeface="ＭＳ Ｐゴシック" charset="0"/>
              </a:rPr>
              <a:t>What</a:t>
            </a:r>
            <a:r>
              <a:rPr lang="en-US" baseline="0" dirty="0" smtClean="0">
                <a:latin typeface="Arial" charset="0"/>
                <a:ea typeface="ＭＳ Ｐゴシック" charset="0"/>
                <a:cs typeface="ＭＳ Ｐゴシック" charset="0"/>
              </a:rPr>
              <a:t> is the most important need for you? Which is easily met for you? Let’s go a bit deeper. </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121307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fld id="{401C22E7-7AA0-3A41-847E-FED2365EA807}" type="slidenum">
              <a:rPr lang="en-US" i="0">
                <a:solidFill>
                  <a:prstClr val="black"/>
                </a:solidFill>
              </a:rPr>
              <a:pPr eaLnBrk="1" hangingPunct="1"/>
              <a:t>9</a:t>
            </a:fld>
            <a:endParaRPr lang="en-US" i="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a:latin typeface="Arial" charset="0"/>
                <a:ea typeface="ＭＳ Ｐゴシック" charset="0"/>
                <a:cs typeface="ＭＳ Ｐゴシック" charset="0"/>
              </a:rPr>
              <a:t>Glasser</a:t>
            </a:r>
            <a:r>
              <a:rPr lang="en-US" dirty="0">
                <a:latin typeface="Arial" charset="0"/>
                <a:ea typeface="ＭＳ Ｐゴシック" charset="0"/>
                <a:cs typeface="ＭＳ Ｐゴシック" charset="0"/>
              </a:rPr>
              <a:t> talks about the difference between pleasure and happiness.  We seek pleasure when we are unhappy – most likely complete lack of or an unsatisfying relationship. </a:t>
            </a: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Genetic – just as the gum tree has genetic instructions – Choice Theory states that the needs are in our genetic instructions </a:t>
            </a:r>
            <a:r>
              <a:rPr lang="en-US" dirty="0" smtClean="0">
                <a:latin typeface="Arial" charset="0"/>
                <a:ea typeface="ＭＳ Ｐゴシック" charset="0"/>
                <a:cs typeface="ＭＳ Ｐゴシック" charset="0"/>
              </a:rPr>
              <a:t>– we are ‘preprogrammed ‘</a:t>
            </a:r>
            <a:r>
              <a:rPr lang="en-US" baseline="0" dirty="0" smtClean="0">
                <a:latin typeface="Arial" charset="0"/>
                <a:ea typeface="ＭＳ Ｐゴシック" charset="0"/>
                <a:cs typeface="ＭＳ Ｐゴシック" charset="0"/>
              </a:rPr>
              <a:t> to meet our needs. Our QW pics are our choices of ways to satisfy these needs.</a:t>
            </a:r>
            <a:r>
              <a:rPr lang="en-US" dirty="0" smtClean="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20002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11"/>
          </p:nvPr>
        </p:nvSpPr>
        <p:spPr/>
        <p:txBody>
          <a:bodyPr/>
          <a:lstStyle/>
          <a:p>
            <a:endParaRPr lang="en-AU">
              <a:solidFill>
                <a:srgbClr val="000000"/>
              </a:solidFill>
            </a:endParaRPr>
          </a:p>
        </p:txBody>
      </p:sp>
      <p:sp>
        <p:nvSpPr>
          <p:cNvPr id="6" name="Slide Number Placeholder 5"/>
          <p:cNvSpPr>
            <a:spLocks noGrp="1"/>
          </p:cNvSpPr>
          <p:nvPr>
            <p:ph type="sldNum" sz="quarter" idx="12"/>
          </p:nvPr>
        </p:nvSpPr>
        <p:spPr/>
        <p:txBody>
          <a:bodyPr/>
          <a:lstStyle/>
          <a:p>
            <a:fld id="{8F92362A-6254-432F-8691-95E7CEE5A032}" type="slidenum">
              <a:rPr lang="en-AU" smtClean="0">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15955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11"/>
          </p:nvPr>
        </p:nvSpPr>
        <p:spPr/>
        <p:txBody>
          <a:bodyPr/>
          <a:lstStyle/>
          <a:p>
            <a:endParaRPr lang="en-AU">
              <a:solidFill>
                <a:srgbClr val="000000"/>
              </a:solidFill>
            </a:endParaRPr>
          </a:p>
        </p:txBody>
      </p:sp>
      <p:sp>
        <p:nvSpPr>
          <p:cNvPr id="6" name="Slide Number Placeholder 5"/>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42834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11"/>
          </p:nvPr>
        </p:nvSpPr>
        <p:spPr/>
        <p:txBody>
          <a:bodyPr/>
          <a:lstStyle/>
          <a:p>
            <a:endParaRPr lang="en-AU">
              <a:solidFill>
                <a:srgbClr val="000000"/>
              </a:solidFill>
            </a:endParaRPr>
          </a:p>
        </p:txBody>
      </p:sp>
      <p:sp>
        <p:nvSpPr>
          <p:cNvPr id="6" name="Slide Number Placeholder 5"/>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101682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18389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782676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54154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542074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6707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230420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1645275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01544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11"/>
          </p:nvPr>
        </p:nvSpPr>
        <p:spPr/>
        <p:txBody>
          <a:bodyPr/>
          <a:lstStyle/>
          <a:p>
            <a:endParaRPr lang="en-AU">
              <a:solidFill>
                <a:srgbClr val="000000"/>
              </a:solidFill>
            </a:endParaRPr>
          </a:p>
        </p:txBody>
      </p:sp>
      <p:sp>
        <p:nvSpPr>
          <p:cNvPr id="6" name="Slide Number Placeholder 5"/>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2315913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396601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875599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07544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11"/>
          </p:nvPr>
        </p:nvSpPr>
        <p:spPr/>
        <p:txBody>
          <a:bodyPr/>
          <a:lstStyle/>
          <a:p>
            <a:endParaRPr lang="en-AU">
              <a:solidFill>
                <a:srgbClr val="000000"/>
              </a:solidFill>
            </a:endParaRPr>
          </a:p>
        </p:txBody>
      </p:sp>
      <p:sp>
        <p:nvSpPr>
          <p:cNvPr id="6" name="Slide Number Placeholder 5"/>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328223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6" name="Footer Placeholder 5"/>
          <p:cNvSpPr>
            <a:spLocks noGrp="1"/>
          </p:cNvSpPr>
          <p:nvPr>
            <p:ph type="ftr" sz="quarter" idx="11"/>
          </p:nvPr>
        </p:nvSpPr>
        <p:spPr/>
        <p:txBody>
          <a:bodyPr/>
          <a:lstStyle/>
          <a:p>
            <a:endParaRPr lang="en-AU">
              <a:solidFill>
                <a:srgbClr val="000000"/>
              </a:solidFill>
            </a:endParaRPr>
          </a:p>
        </p:txBody>
      </p:sp>
      <p:sp>
        <p:nvSpPr>
          <p:cNvPr id="7" name="Slide Number Placeholder 6"/>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2409851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8" name="Footer Placeholder 7"/>
          <p:cNvSpPr>
            <a:spLocks noGrp="1"/>
          </p:cNvSpPr>
          <p:nvPr>
            <p:ph type="ftr" sz="quarter" idx="11"/>
          </p:nvPr>
        </p:nvSpPr>
        <p:spPr/>
        <p:txBody>
          <a:bodyPr/>
          <a:lstStyle/>
          <a:p>
            <a:endParaRPr lang="en-AU">
              <a:solidFill>
                <a:srgbClr val="000000"/>
              </a:solidFill>
            </a:endParaRPr>
          </a:p>
        </p:txBody>
      </p:sp>
      <p:sp>
        <p:nvSpPr>
          <p:cNvPr id="9" name="Slide Number Placeholder 8"/>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17419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4" name="Footer Placeholder 3"/>
          <p:cNvSpPr>
            <a:spLocks noGrp="1"/>
          </p:cNvSpPr>
          <p:nvPr>
            <p:ph type="ftr" sz="quarter" idx="11"/>
          </p:nvPr>
        </p:nvSpPr>
        <p:spPr/>
        <p:txBody>
          <a:bodyPr/>
          <a:lstStyle/>
          <a:p>
            <a:endParaRPr lang="en-AU">
              <a:solidFill>
                <a:srgbClr val="000000"/>
              </a:solidFill>
            </a:endParaRPr>
          </a:p>
        </p:txBody>
      </p:sp>
      <p:sp>
        <p:nvSpPr>
          <p:cNvPr id="5" name="Slide Number Placeholder 4"/>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30751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3" name="Footer Placeholder 2"/>
          <p:cNvSpPr>
            <a:spLocks noGrp="1"/>
          </p:cNvSpPr>
          <p:nvPr>
            <p:ph type="ftr" sz="quarter" idx="11"/>
          </p:nvPr>
        </p:nvSpPr>
        <p:spPr/>
        <p:txBody>
          <a:bodyPr/>
          <a:lstStyle/>
          <a:p>
            <a:endParaRPr lang="en-AU">
              <a:solidFill>
                <a:srgbClr val="000000"/>
              </a:solidFill>
            </a:endParaRPr>
          </a:p>
        </p:txBody>
      </p:sp>
      <p:sp>
        <p:nvSpPr>
          <p:cNvPr id="4" name="Slide Number Placeholder 3"/>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754444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6" name="Footer Placeholder 5"/>
          <p:cNvSpPr>
            <a:spLocks noGrp="1"/>
          </p:cNvSpPr>
          <p:nvPr>
            <p:ph type="ftr" sz="quarter" idx="11"/>
          </p:nvPr>
        </p:nvSpPr>
        <p:spPr/>
        <p:txBody>
          <a:bodyPr/>
          <a:lstStyle/>
          <a:p>
            <a:endParaRPr lang="en-AU">
              <a:solidFill>
                <a:srgbClr val="000000"/>
              </a:solidFill>
            </a:endParaRPr>
          </a:p>
        </p:txBody>
      </p:sp>
      <p:sp>
        <p:nvSpPr>
          <p:cNvPr id="7" name="Slide Number Placeholder 6"/>
          <p:cNvSpPr>
            <a:spLocks noGrp="1"/>
          </p:cNvSpPr>
          <p:nvPr>
            <p:ph type="sldNum" sz="quarter" idx="12"/>
          </p:nvPr>
        </p:nvSpPr>
        <p:spPr/>
        <p:txBody>
          <a:body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267698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6" name="Footer Placeholder 5"/>
          <p:cNvSpPr>
            <a:spLocks noGrp="1"/>
          </p:cNvSpPr>
          <p:nvPr>
            <p:ph type="ftr" sz="quarter" idx="11"/>
          </p:nvPr>
        </p:nvSpPr>
        <p:spPr/>
        <p:txBody>
          <a:bodyPr/>
          <a:lstStyle/>
          <a:p>
            <a:endParaRPr lang="en-AU">
              <a:solidFill>
                <a:srgbClr val="000000"/>
              </a:solidFill>
            </a:endParaRPr>
          </a:p>
        </p:txBody>
      </p:sp>
      <p:sp>
        <p:nvSpPr>
          <p:cNvPr id="7" name="Slide Number Placeholder 6"/>
          <p:cNvSpPr>
            <a:spLocks noGrp="1"/>
          </p:cNvSpPr>
          <p:nvPr>
            <p:ph type="sldNum" sz="quarter" idx="12"/>
          </p:nvPr>
        </p:nvSpPr>
        <p:spPr/>
        <p:txBody>
          <a:bodyPr/>
          <a:lstStyle/>
          <a:p>
            <a:fld id="{8F92362A-6254-432F-8691-95E7CEE5A032}" type="slidenum">
              <a:rPr lang="en-AU" smtClean="0">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24889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AAFF1-04FB-4EF4-AF85-8DF0464D17CC}" type="datetimeFigureOut">
              <a:rPr lang="en-AU" smtClean="0">
                <a:solidFill>
                  <a:srgbClr val="000000"/>
                </a:solidFill>
              </a:rPr>
              <a:pPr/>
              <a:t>30/01/2016</a:t>
            </a:fld>
            <a:endParaRPr lang="en-AU">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2362A-6254-432F-8691-95E7CEE5A032}" type="slidenum">
              <a:rPr lang="en-AU" smtClean="0">
                <a:solidFill>
                  <a:srgbClr val="D1282E"/>
                </a:solidFill>
              </a:rPr>
              <a:pPr/>
              <a:t>‹#›</a:t>
            </a:fld>
            <a:endParaRPr lang="en-AU">
              <a:solidFill>
                <a:srgbClr val="D1282E"/>
              </a:solidFill>
            </a:endParaRPr>
          </a:p>
        </p:txBody>
      </p:sp>
    </p:spTree>
    <p:extLst>
      <p:ext uri="{BB962C8B-B14F-4D97-AF65-F5344CB8AC3E}">
        <p14:creationId xmlns:p14="http://schemas.microsoft.com/office/powerpoint/2010/main" val="25163695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2022025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217" y="2636912"/>
            <a:ext cx="8432632" cy="701731"/>
          </a:xfrm>
          <a:prstGeom prst="rect">
            <a:avLst/>
          </a:prstGeom>
        </p:spPr>
        <p:txBody>
          <a:bodyPr wrap="square">
            <a:spAutoFit/>
          </a:bodyPr>
          <a:lstStyle/>
          <a:p>
            <a:pPr algn="ctr">
              <a:lnSpc>
                <a:spcPct val="110000"/>
              </a:lnSpc>
            </a:pPr>
            <a:r>
              <a:rPr lang="en-AU" sz="3600" dirty="0" smtClean="0">
                <a:solidFill>
                  <a:srgbClr val="008000"/>
                </a:solidFill>
              </a:rPr>
              <a:t>Understand the Choices You Make</a:t>
            </a:r>
            <a:endParaRPr lang="en-AU" sz="2800" b="1" dirty="0">
              <a:solidFill>
                <a:srgbClr val="7030A0"/>
              </a:solidFill>
            </a:endParaRPr>
          </a:p>
        </p:txBody>
      </p:sp>
      <p:sp>
        <p:nvSpPr>
          <p:cNvPr id="5" name="Rectangle 4"/>
          <p:cNvSpPr/>
          <p:nvPr/>
        </p:nvSpPr>
        <p:spPr>
          <a:xfrm>
            <a:off x="1164331" y="4258293"/>
            <a:ext cx="6629130" cy="478272"/>
          </a:xfrm>
          <a:prstGeom prst="rect">
            <a:avLst/>
          </a:prstGeom>
        </p:spPr>
        <p:txBody>
          <a:bodyPr wrap="square">
            <a:spAutoFit/>
          </a:bodyPr>
          <a:lstStyle/>
          <a:p>
            <a:pPr algn="ctr">
              <a:lnSpc>
                <a:spcPct val="110000"/>
              </a:lnSpc>
            </a:pPr>
            <a:endParaRPr lang="en-AU" sz="2400" i="1" dirty="0">
              <a:solidFill>
                <a:srgbClr val="C00000"/>
              </a:solidFill>
            </a:endParaRPr>
          </a:p>
        </p:txBody>
      </p:sp>
      <p:sp>
        <p:nvSpPr>
          <p:cNvPr id="7" name="TextBox 6"/>
          <p:cNvSpPr txBox="1"/>
          <p:nvPr/>
        </p:nvSpPr>
        <p:spPr>
          <a:xfrm>
            <a:off x="459847" y="764704"/>
            <a:ext cx="5341142" cy="1323439"/>
          </a:xfrm>
          <a:prstGeom prst="rect">
            <a:avLst/>
          </a:prstGeom>
          <a:noFill/>
        </p:spPr>
        <p:txBody>
          <a:bodyPr wrap="none" rtlCol="0">
            <a:spAutoFit/>
          </a:bodyPr>
          <a:lstStyle/>
          <a:p>
            <a:r>
              <a:rPr lang="en-AU" sz="4000" b="1" i="1" dirty="0" smtClean="0">
                <a:solidFill>
                  <a:srgbClr val="008000"/>
                </a:solidFill>
              </a:rPr>
              <a:t>Take Charge of Your Life</a:t>
            </a:r>
          </a:p>
          <a:p>
            <a:r>
              <a:rPr lang="en-AU" sz="4000" b="1" dirty="0" smtClean="0">
                <a:solidFill>
                  <a:srgbClr val="008000"/>
                </a:solidFill>
              </a:rPr>
              <a:t>Session 2</a:t>
            </a:r>
            <a:endParaRPr lang="en-AU" sz="4000" b="1" i="1" dirty="0">
              <a:solidFill>
                <a:srgbClr val="008000"/>
              </a:solidFill>
            </a:endParaRPr>
          </a:p>
        </p:txBody>
      </p:sp>
      <p:sp>
        <p:nvSpPr>
          <p:cNvPr id="3" name="Rectangle 2"/>
          <p:cNvSpPr/>
          <p:nvPr/>
        </p:nvSpPr>
        <p:spPr>
          <a:xfrm>
            <a:off x="1106853" y="4296464"/>
            <a:ext cx="6504013" cy="972574"/>
          </a:xfrm>
          <a:prstGeom prst="rect">
            <a:avLst/>
          </a:prstGeom>
        </p:spPr>
        <p:txBody>
          <a:bodyPr wrap="square">
            <a:spAutoFit/>
          </a:bodyPr>
          <a:lstStyle/>
          <a:p>
            <a:pPr lvl="0">
              <a:lnSpc>
                <a:spcPct val="110000"/>
              </a:lnSpc>
              <a:spcBef>
                <a:spcPct val="20000"/>
              </a:spcBef>
              <a:buClr>
                <a:srgbClr val="0BD0D9"/>
              </a:buClr>
              <a:buSzPct val="95000"/>
            </a:pPr>
            <a:r>
              <a:rPr lang="en-AU" sz="2600" i="1" dirty="0" smtClean="0">
                <a:solidFill>
                  <a:srgbClr val="C00000"/>
                </a:solidFill>
              </a:rPr>
              <a:t>Why </a:t>
            </a:r>
            <a:r>
              <a:rPr lang="en-AU" sz="2600" i="1" dirty="0">
                <a:solidFill>
                  <a:srgbClr val="C00000"/>
                </a:solidFill>
              </a:rPr>
              <a:t>do we make particular choices in our life? </a:t>
            </a:r>
            <a:r>
              <a:rPr lang="en-AU" sz="2600" i="1" dirty="0" smtClean="0">
                <a:solidFill>
                  <a:srgbClr val="C00000"/>
                </a:solidFill>
              </a:rPr>
              <a:t>What </a:t>
            </a:r>
            <a:r>
              <a:rPr lang="en-AU" sz="2600" i="1" dirty="0">
                <a:solidFill>
                  <a:srgbClr val="C00000"/>
                </a:solidFill>
              </a:rPr>
              <a:t>drives our </a:t>
            </a:r>
            <a:r>
              <a:rPr lang="en-AU" sz="2600" i="1" dirty="0" smtClean="0">
                <a:solidFill>
                  <a:srgbClr val="C00000"/>
                </a:solidFill>
              </a:rPr>
              <a:t>decisions?</a:t>
            </a:r>
            <a:endParaRPr lang="en-AU" sz="2600" i="1" dirty="0">
              <a:solidFill>
                <a:srgbClr val="C00000"/>
              </a:solidFill>
            </a:endParaRP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1174" y="240948"/>
            <a:ext cx="3212826" cy="1847195"/>
          </a:xfrm>
          <a:prstGeom prst="rect">
            <a:avLst/>
          </a:prstGeom>
        </p:spPr>
      </p:pic>
    </p:spTree>
    <p:extLst>
      <p:ext uri="{BB962C8B-B14F-4D97-AF65-F5344CB8AC3E}">
        <p14:creationId xmlns:p14="http://schemas.microsoft.com/office/powerpoint/2010/main" val="1406636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74638"/>
            <a:ext cx="6707088" cy="1143000"/>
          </a:xfrm>
        </p:spPr>
        <p:txBody>
          <a:bodyPr/>
          <a:lstStyle/>
          <a:p>
            <a:r>
              <a:rPr lang="en-US" dirty="0" smtClean="0">
                <a:solidFill>
                  <a:srgbClr val="339933"/>
                </a:solidFill>
              </a:rPr>
              <a:t>Genetic Instructions</a:t>
            </a:r>
            <a:endParaRPr lang="en-US" dirty="0">
              <a:solidFill>
                <a:srgbClr val="339933"/>
              </a:solidFill>
            </a:endParaRPr>
          </a:p>
        </p:txBody>
      </p:sp>
      <p:sp>
        <p:nvSpPr>
          <p:cNvPr id="9220" name="Rectangle 3"/>
          <p:cNvSpPr>
            <a:spLocks noGrp="1" noChangeArrowheads="1"/>
          </p:cNvSpPr>
          <p:nvPr>
            <p:ph idx="1"/>
          </p:nvPr>
        </p:nvSpPr>
        <p:spPr>
          <a:xfrm>
            <a:off x="782742" y="1703087"/>
            <a:ext cx="7578516" cy="3886154"/>
          </a:xfrm>
        </p:spPr>
        <p:txBody>
          <a:bodyPr/>
          <a:lstStyle/>
          <a:p>
            <a:pPr marL="0" indent="0">
              <a:buNone/>
            </a:pPr>
            <a:r>
              <a:rPr lang="en-US" dirty="0" smtClean="0"/>
              <a:t>Besides survival… we are genetically programmed to try and satisfy our four psychological needs</a:t>
            </a:r>
          </a:p>
          <a:p>
            <a:pPr marL="0" indent="0">
              <a:buNone/>
            </a:pPr>
            <a:endParaRPr lang="en-US" dirty="0">
              <a:solidFill>
                <a:srgbClr val="000000"/>
              </a:solidFill>
              <a:cs typeface="Arial" pitchFamily="34" charset="0"/>
            </a:endParaRPr>
          </a:p>
          <a:p>
            <a:pPr marL="0" indent="0">
              <a:buNone/>
            </a:pPr>
            <a:r>
              <a:rPr lang="en-US" dirty="0" smtClean="0">
                <a:solidFill>
                  <a:srgbClr val="000000"/>
                </a:solidFill>
                <a:cs typeface="Arial" pitchFamily="34" charset="0"/>
              </a:rPr>
              <a:t>We </a:t>
            </a:r>
            <a:r>
              <a:rPr lang="en-US" dirty="0">
                <a:solidFill>
                  <a:srgbClr val="000000"/>
                </a:solidFill>
                <a:cs typeface="Arial" pitchFamily="34" charset="0"/>
              </a:rPr>
              <a:t>feel pleasure or pain  - happy or </a:t>
            </a:r>
            <a:r>
              <a:rPr lang="en-US" dirty="0" smtClean="0">
                <a:solidFill>
                  <a:srgbClr val="000000"/>
                </a:solidFill>
                <a:cs typeface="Arial" pitchFamily="34" charset="0"/>
              </a:rPr>
              <a:t>sad.</a:t>
            </a:r>
          </a:p>
          <a:p>
            <a:pPr marL="0" indent="0">
              <a:buNone/>
            </a:pPr>
            <a:r>
              <a:rPr lang="en-US" dirty="0" smtClean="0">
                <a:solidFill>
                  <a:srgbClr val="000000"/>
                </a:solidFill>
                <a:cs typeface="Arial" pitchFamily="34" charset="0"/>
              </a:rPr>
              <a:t>Anything </a:t>
            </a:r>
            <a:r>
              <a:rPr lang="en-US" dirty="0">
                <a:solidFill>
                  <a:srgbClr val="000000"/>
                </a:solidFill>
                <a:cs typeface="Arial" pitchFamily="34" charset="0"/>
              </a:rPr>
              <a:t>we do that feels good is </a:t>
            </a:r>
            <a:r>
              <a:rPr lang="en-US" dirty="0">
                <a:solidFill>
                  <a:srgbClr val="008000"/>
                </a:solidFill>
                <a:cs typeface="Arial" pitchFamily="34" charset="0"/>
              </a:rPr>
              <a:t>needs satisfying</a:t>
            </a:r>
          </a:p>
          <a:p>
            <a:pPr marL="0" indent="0">
              <a:buNone/>
            </a:pPr>
            <a:endParaRPr lang="en-US" dirty="0"/>
          </a:p>
        </p:txBody>
      </p:sp>
      <p:sp>
        <p:nvSpPr>
          <p:cNvPr id="9218" name="Slide Number Placeholder 5"/>
          <p:cNvSpPr>
            <a:spLocks noGrp="1"/>
          </p:cNvSpPr>
          <p:nvPr>
            <p:ph type="sldNum" sz="quarter" idx="12"/>
          </p:nvPr>
        </p:nvSpPr>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50F8CE0C-3B53-4148-A10D-93EC56A45960}" type="slidenum">
              <a:rPr lang="en-US" smtClean="0"/>
              <a:pPr/>
              <a:t>10</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9" y="5179661"/>
            <a:ext cx="1882552" cy="1176689"/>
          </a:xfrm>
          <a:prstGeom prst="rect">
            <a:avLst/>
          </a:prstGeom>
        </p:spPr>
      </p:pic>
    </p:spTree>
    <p:extLst>
      <p:ext uri="{BB962C8B-B14F-4D97-AF65-F5344CB8AC3E}">
        <p14:creationId xmlns:p14="http://schemas.microsoft.com/office/powerpoint/2010/main" val="2232631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66" y="476672"/>
            <a:ext cx="8229600" cy="1143000"/>
          </a:xfrm>
        </p:spPr>
        <p:txBody>
          <a:bodyPr>
            <a:normAutofit fontScale="90000"/>
          </a:bodyPr>
          <a:lstStyle/>
          <a:p>
            <a:r>
              <a:rPr lang="en-NZ" dirty="0" smtClean="0">
                <a:solidFill>
                  <a:srgbClr val="339933"/>
                </a:solidFill>
              </a:rPr>
              <a:t>Creating our </a:t>
            </a:r>
            <a:r>
              <a:rPr lang="en-AU" dirty="0" smtClean="0">
                <a:ln>
                  <a:solidFill>
                    <a:srgbClr val="FFFF00"/>
                  </a:solidFill>
                </a:ln>
                <a:effectLst>
                  <a:glow rad="406400">
                    <a:srgbClr val="FFFF00">
                      <a:alpha val="60000"/>
                    </a:srgbClr>
                  </a:glow>
                </a:effectLst>
              </a:rPr>
              <a:t>Quality World  </a:t>
            </a:r>
            <a:r>
              <a:rPr lang="en-NZ" dirty="0" smtClean="0">
                <a:solidFill>
                  <a:srgbClr val="339933"/>
                </a:solidFill>
              </a:rPr>
              <a:t>pictures</a:t>
            </a:r>
            <a:endParaRPr lang="en-NZ" dirty="0">
              <a:solidFill>
                <a:srgbClr val="339933"/>
              </a:solidFill>
            </a:endParaRPr>
          </a:p>
        </p:txBody>
      </p:sp>
      <p:sp>
        <p:nvSpPr>
          <p:cNvPr id="3" name="Content Placeholder 2"/>
          <p:cNvSpPr>
            <a:spLocks noGrp="1"/>
          </p:cNvSpPr>
          <p:nvPr>
            <p:ph idx="1"/>
          </p:nvPr>
        </p:nvSpPr>
        <p:spPr>
          <a:xfrm>
            <a:off x="611560" y="1700808"/>
            <a:ext cx="7787208" cy="4525963"/>
          </a:xfrm>
        </p:spPr>
        <p:txBody>
          <a:bodyPr/>
          <a:lstStyle/>
          <a:p>
            <a:pPr marL="0" indent="0">
              <a:buNone/>
            </a:pPr>
            <a:r>
              <a:rPr lang="en-NZ" dirty="0" smtClean="0"/>
              <a:t>As we attempt to meet our needs we are continually creating and recreating our quality world pictures.</a:t>
            </a:r>
          </a:p>
          <a:p>
            <a:endParaRPr lang="en-NZ" dirty="0" smtClean="0"/>
          </a:p>
          <a:p>
            <a:pPr marL="0" indent="0">
              <a:buNone/>
            </a:pPr>
            <a:r>
              <a:rPr lang="en-NZ" dirty="0" smtClean="0"/>
              <a:t>We constantly evaluate against our quality world pictures.</a:t>
            </a:r>
          </a:p>
          <a:p>
            <a:endParaRPr lang="en-NZ" dirty="0"/>
          </a:p>
        </p:txBody>
      </p:sp>
      <p:sp>
        <p:nvSpPr>
          <p:cNvPr id="4" name="TextBox 3"/>
          <p:cNvSpPr txBox="1"/>
          <p:nvPr/>
        </p:nvSpPr>
        <p:spPr>
          <a:xfrm>
            <a:off x="5940152" y="5733256"/>
            <a:ext cx="2232248" cy="369332"/>
          </a:xfrm>
          <a:prstGeom prst="rect">
            <a:avLst/>
          </a:prstGeom>
          <a:noFill/>
        </p:spPr>
        <p:txBody>
          <a:bodyPr wrap="square" rtlCol="0">
            <a:spAutoFit/>
          </a:bodyPr>
          <a:lstStyle/>
          <a:p>
            <a:endParaRPr lang="en-NZ" dirty="0">
              <a:solidFill>
                <a:srgbClr val="00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6276" y="5127115"/>
            <a:ext cx="1584176" cy="1212282"/>
          </a:xfrm>
          <a:prstGeom prst="rect">
            <a:avLst/>
          </a:prstGeom>
        </p:spPr>
      </p:pic>
    </p:spTree>
    <p:extLst>
      <p:ext uri="{BB962C8B-B14F-4D97-AF65-F5344CB8AC3E}">
        <p14:creationId xmlns:p14="http://schemas.microsoft.com/office/powerpoint/2010/main" val="2402566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NZ" dirty="0" smtClean="0">
                <a:solidFill>
                  <a:srgbClr val="339933"/>
                </a:solidFill>
              </a:rPr>
              <a:t>Basic Needs/QW</a:t>
            </a:r>
            <a:endParaRPr lang="en-NZ" dirty="0">
              <a:solidFill>
                <a:srgbClr val="339933"/>
              </a:solidFill>
            </a:endParaRPr>
          </a:p>
        </p:txBody>
      </p:sp>
      <p:sp>
        <p:nvSpPr>
          <p:cNvPr id="3" name="Content Placeholder 2"/>
          <p:cNvSpPr>
            <a:spLocks noGrp="1"/>
          </p:cNvSpPr>
          <p:nvPr>
            <p:ph idx="1"/>
          </p:nvPr>
        </p:nvSpPr>
        <p:spPr>
          <a:xfrm>
            <a:off x="755576" y="1556793"/>
            <a:ext cx="7560840" cy="3816424"/>
          </a:xfrm>
        </p:spPr>
        <p:txBody>
          <a:bodyPr>
            <a:normAutofit lnSpcReduction="10000"/>
          </a:bodyPr>
          <a:lstStyle/>
          <a:p>
            <a:pPr marL="0" indent="0">
              <a:buNone/>
            </a:pPr>
            <a:r>
              <a:rPr lang="en-NZ" dirty="0" smtClean="0"/>
              <a:t>All our behaviour is always our best attempt, at the time we make the choice, to satisfy one or more of our needs.</a:t>
            </a:r>
          </a:p>
          <a:p>
            <a:pPr marL="0" indent="0">
              <a:buNone/>
            </a:pPr>
            <a:endParaRPr lang="en-NZ" dirty="0" smtClean="0"/>
          </a:p>
          <a:p>
            <a:pPr marL="0" indent="0">
              <a:buNone/>
            </a:pPr>
            <a:r>
              <a:rPr lang="en-NZ" dirty="0" smtClean="0"/>
              <a:t>It is aimed at getting what we want to match a picture we have in our heads of something that we already know ‘feels good’.</a:t>
            </a:r>
          </a:p>
          <a:p>
            <a:endParaRPr lang="en-NZ" dirty="0"/>
          </a:p>
        </p:txBody>
      </p:sp>
      <p:grpSp>
        <p:nvGrpSpPr>
          <p:cNvPr id="4" name="Group 3"/>
          <p:cNvGrpSpPr/>
          <p:nvPr/>
        </p:nvGrpSpPr>
        <p:grpSpPr>
          <a:xfrm>
            <a:off x="7043209" y="5475384"/>
            <a:ext cx="1985013" cy="1368108"/>
            <a:chOff x="5101939" y="504011"/>
            <a:chExt cx="3586910" cy="2234351"/>
          </a:xfrm>
        </p:grpSpPr>
        <p:pic>
          <p:nvPicPr>
            <p:cNvPr id="5" name="Picture 4" descr="http://www.clker.com/cliparts/7/J/J/f/9/5/big-top-tent-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5307" y="504011"/>
              <a:ext cx="2983542" cy="18448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www.icommcorp.com/wp-content/uploads/2014/06/question-mark.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1939" y="1531625"/>
              <a:ext cx="1206736" cy="120673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137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339933"/>
                </a:solidFill>
              </a:rPr>
              <a:t>Quality World</a:t>
            </a:r>
            <a:endParaRPr lang="en-AU" dirty="0">
              <a:solidFill>
                <a:srgbClr val="339933"/>
              </a:solidFill>
            </a:endParaRPr>
          </a:p>
        </p:txBody>
      </p:sp>
      <p:sp>
        <p:nvSpPr>
          <p:cNvPr id="3" name="Content Placeholder 2"/>
          <p:cNvSpPr>
            <a:spLocks noGrp="1"/>
          </p:cNvSpPr>
          <p:nvPr>
            <p:ph idx="1"/>
          </p:nvPr>
        </p:nvSpPr>
        <p:spPr>
          <a:xfrm>
            <a:off x="611560" y="1412776"/>
            <a:ext cx="8085584" cy="4525963"/>
          </a:xfrm>
        </p:spPr>
        <p:txBody>
          <a:bodyPr>
            <a:normAutofit/>
          </a:bodyPr>
          <a:lstStyle/>
          <a:p>
            <a:pPr marL="0" indent="0">
              <a:buNone/>
            </a:pPr>
            <a:r>
              <a:rPr lang="en-AU" dirty="0" smtClean="0"/>
              <a:t>“We must have one picture for every need.”</a:t>
            </a:r>
          </a:p>
          <a:p>
            <a:pPr marL="0" indent="0">
              <a:buNone/>
            </a:pPr>
            <a:endParaRPr lang="en-AU" sz="1600" dirty="0" smtClean="0"/>
          </a:p>
          <a:p>
            <a:pPr marL="0" indent="0">
              <a:buNone/>
            </a:pPr>
            <a:r>
              <a:rPr lang="en-AU" dirty="0" smtClean="0"/>
              <a:t>“When we change important pictures we change our lives.”</a:t>
            </a:r>
          </a:p>
          <a:p>
            <a:pPr marL="0" indent="0">
              <a:buNone/>
            </a:pPr>
            <a:endParaRPr lang="en-AU" sz="1600" dirty="0" smtClean="0"/>
          </a:p>
          <a:p>
            <a:pPr marL="0" indent="0">
              <a:buNone/>
            </a:pPr>
            <a:r>
              <a:rPr lang="en-AU" dirty="0" smtClean="0"/>
              <a:t>“To change a picture we have to replace it with another that is at least reasonably satisfying.”</a:t>
            </a:r>
          </a:p>
          <a:p>
            <a:pPr marL="0" indent="0" algn="r">
              <a:buNone/>
            </a:pPr>
            <a:r>
              <a:rPr lang="en-AU" sz="2000" i="1" dirty="0" smtClean="0"/>
              <a:t>William Glasser</a:t>
            </a:r>
            <a:endParaRPr lang="en-AU" sz="200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6276" y="5127115"/>
            <a:ext cx="1584176" cy="1212282"/>
          </a:xfrm>
          <a:prstGeom prst="rect">
            <a:avLst/>
          </a:prstGeom>
        </p:spPr>
      </p:pic>
    </p:spTree>
    <p:extLst>
      <p:ext uri="{BB962C8B-B14F-4D97-AF65-F5344CB8AC3E}">
        <p14:creationId xmlns:p14="http://schemas.microsoft.com/office/powerpoint/2010/main" val="3625977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000" dirty="0">
                <a:solidFill>
                  <a:srgbClr val="008000"/>
                </a:solidFill>
              </a:rPr>
              <a:t>So…What’s this got to do with our mental health?</a:t>
            </a:r>
            <a:endParaRPr lang="en-AU" sz="4000" i="1" dirty="0">
              <a:solidFill>
                <a:srgbClr val="008000"/>
              </a:solidFill>
            </a:endParaRPr>
          </a:p>
        </p:txBody>
      </p:sp>
      <p:sp>
        <p:nvSpPr>
          <p:cNvPr id="3" name="Content Placeholder 2"/>
          <p:cNvSpPr>
            <a:spLocks noGrp="1"/>
          </p:cNvSpPr>
          <p:nvPr>
            <p:ph idx="1"/>
          </p:nvPr>
        </p:nvSpPr>
        <p:spPr>
          <a:xfrm>
            <a:off x="611560" y="1589927"/>
            <a:ext cx="8229600" cy="5112568"/>
          </a:xfrm>
        </p:spPr>
        <p:txBody>
          <a:bodyPr>
            <a:normAutofit/>
          </a:bodyPr>
          <a:lstStyle/>
          <a:p>
            <a:r>
              <a:rPr lang="en-AU" sz="2800" dirty="0" smtClean="0"/>
              <a:t>If a person was meeting all of their basic needs how do you think their level of wellbeing would be?</a:t>
            </a:r>
          </a:p>
          <a:p>
            <a:r>
              <a:rPr lang="en-AU" sz="2800" smtClean="0"/>
              <a:t>How </a:t>
            </a:r>
            <a:r>
              <a:rPr lang="en-AU" sz="2800" dirty="0" smtClean="0"/>
              <a:t>does </a:t>
            </a:r>
            <a:r>
              <a:rPr lang="en-AU" sz="2800" dirty="0"/>
              <a:t>your Basic Needs </a:t>
            </a:r>
            <a:r>
              <a:rPr lang="en-AU" sz="2800" dirty="0" smtClean="0"/>
              <a:t>Profile influence </a:t>
            </a:r>
            <a:r>
              <a:rPr lang="en-AU" sz="2800" dirty="0"/>
              <a:t>the choices you make?</a:t>
            </a:r>
          </a:p>
          <a:p>
            <a:r>
              <a:rPr lang="en-AU" sz="2800" dirty="0" smtClean="0"/>
              <a:t>Can you identify any needs that you are neglecting?</a:t>
            </a:r>
          </a:p>
          <a:p>
            <a:endParaRPr lang="en-AU" sz="1200" dirty="0" smtClean="0"/>
          </a:p>
          <a:p>
            <a:pPr marL="0" indent="0" algn="ctr">
              <a:buNone/>
            </a:pPr>
            <a:r>
              <a:rPr lang="en-AU" dirty="0" smtClean="0"/>
              <a:t>How does this idea help </a:t>
            </a:r>
            <a:r>
              <a:rPr lang="en-AU" b="1" dirty="0" smtClean="0">
                <a:solidFill>
                  <a:srgbClr val="008000"/>
                </a:solidFill>
              </a:rPr>
              <a:t>you</a:t>
            </a:r>
            <a:r>
              <a:rPr lang="en-AU" dirty="0" smtClean="0"/>
              <a:t> to</a:t>
            </a:r>
          </a:p>
          <a:p>
            <a:pPr marL="0" indent="0" algn="ctr">
              <a:buNone/>
            </a:pPr>
            <a:r>
              <a:rPr lang="en-AU" dirty="0" smtClean="0"/>
              <a:t> “</a:t>
            </a:r>
            <a:r>
              <a:rPr lang="en-AU" b="1" dirty="0" smtClean="0">
                <a:solidFill>
                  <a:srgbClr val="C00000"/>
                </a:solidFill>
              </a:rPr>
              <a:t>Take Charge</a:t>
            </a:r>
            <a:r>
              <a:rPr lang="en-AU" dirty="0" smtClean="0"/>
              <a:t>” of </a:t>
            </a:r>
            <a:r>
              <a:rPr lang="en-AU" b="1" dirty="0" smtClean="0">
                <a:solidFill>
                  <a:srgbClr val="008000"/>
                </a:solidFill>
              </a:rPr>
              <a:t>Your</a:t>
            </a:r>
            <a:r>
              <a:rPr lang="en-AU" dirty="0" smtClean="0"/>
              <a:t> Life?</a:t>
            </a:r>
            <a:endParaRPr lang="en-AU" dirty="0"/>
          </a:p>
          <a:p>
            <a:pPr marL="0" indent="0">
              <a:buNone/>
            </a:pPr>
            <a:endParaRPr lang="en-AU" dirty="0" smtClean="0"/>
          </a:p>
          <a:p>
            <a:pPr marL="0" indent="0">
              <a:buNone/>
            </a:pPr>
            <a:endParaRPr lang="en-AU" dirty="0" smtClean="0"/>
          </a:p>
          <a:p>
            <a:endParaRPr lang="en-AU" dirty="0" smtClean="0"/>
          </a:p>
          <a:p>
            <a:endParaRPr lang="en-AU"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6276" y="5127115"/>
            <a:ext cx="1584176" cy="1212282"/>
          </a:xfrm>
          <a:prstGeom prst="rect">
            <a:avLst/>
          </a:prstGeom>
        </p:spPr>
      </p:pic>
    </p:spTree>
    <p:extLst>
      <p:ext uri="{BB962C8B-B14F-4D97-AF65-F5344CB8AC3E}">
        <p14:creationId xmlns:p14="http://schemas.microsoft.com/office/powerpoint/2010/main" val="2299767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899592" y="620688"/>
            <a:ext cx="1800200" cy="1152128"/>
          </a:xfrm>
          <a:prstGeom prst="wedgeRect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6" name="Cloud Callout 5"/>
          <p:cNvSpPr/>
          <p:nvPr/>
        </p:nvSpPr>
        <p:spPr>
          <a:xfrm>
            <a:off x="899592" y="2276872"/>
            <a:ext cx="1728192" cy="1296144"/>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7" name="Double Wave 6"/>
          <p:cNvSpPr/>
          <p:nvPr/>
        </p:nvSpPr>
        <p:spPr>
          <a:xfrm>
            <a:off x="971600" y="5157192"/>
            <a:ext cx="1728192" cy="1296144"/>
          </a:xfrm>
          <a:prstGeom prst="doubleWav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8" name="TextBox 7"/>
          <p:cNvSpPr txBox="1"/>
          <p:nvPr/>
        </p:nvSpPr>
        <p:spPr>
          <a:xfrm>
            <a:off x="1043608" y="764704"/>
            <a:ext cx="1656184" cy="923330"/>
          </a:xfrm>
          <a:prstGeom prst="rect">
            <a:avLst/>
          </a:prstGeom>
          <a:noFill/>
        </p:spPr>
        <p:txBody>
          <a:bodyPr wrap="square" rtlCol="0">
            <a:spAutoFit/>
          </a:bodyPr>
          <a:lstStyle/>
          <a:p>
            <a:r>
              <a:rPr lang="en-AU" dirty="0">
                <a:solidFill>
                  <a:srgbClr val="000000"/>
                </a:solidFill>
              </a:rPr>
              <a:t>Today we explored the concept of…</a:t>
            </a:r>
          </a:p>
        </p:txBody>
      </p:sp>
      <p:sp>
        <p:nvSpPr>
          <p:cNvPr id="9" name="TextBox 8"/>
          <p:cNvSpPr txBox="1"/>
          <p:nvPr/>
        </p:nvSpPr>
        <p:spPr>
          <a:xfrm>
            <a:off x="1187624" y="2492896"/>
            <a:ext cx="1440160" cy="923330"/>
          </a:xfrm>
          <a:prstGeom prst="rect">
            <a:avLst/>
          </a:prstGeom>
          <a:noFill/>
        </p:spPr>
        <p:txBody>
          <a:bodyPr wrap="square" rtlCol="0">
            <a:spAutoFit/>
          </a:bodyPr>
          <a:lstStyle/>
          <a:p>
            <a:r>
              <a:rPr lang="en-AU" dirty="0">
                <a:solidFill>
                  <a:srgbClr val="000000"/>
                </a:solidFill>
              </a:rPr>
              <a:t>The thing that puzzles me most is…</a:t>
            </a:r>
          </a:p>
        </p:txBody>
      </p:sp>
      <p:sp>
        <p:nvSpPr>
          <p:cNvPr id="10" name="TextBox 9"/>
          <p:cNvSpPr txBox="1"/>
          <p:nvPr/>
        </p:nvSpPr>
        <p:spPr>
          <a:xfrm>
            <a:off x="971600" y="5301208"/>
            <a:ext cx="1728192" cy="923330"/>
          </a:xfrm>
          <a:prstGeom prst="rect">
            <a:avLst/>
          </a:prstGeom>
          <a:noFill/>
        </p:spPr>
        <p:txBody>
          <a:bodyPr wrap="square" rtlCol="0">
            <a:spAutoFit/>
          </a:bodyPr>
          <a:lstStyle/>
          <a:p>
            <a:r>
              <a:rPr lang="en-AU" dirty="0">
                <a:solidFill>
                  <a:srgbClr val="000000"/>
                </a:solidFill>
              </a:rPr>
              <a:t>With this understanding I will start…</a:t>
            </a:r>
          </a:p>
        </p:txBody>
      </p:sp>
      <p:sp>
        <p:nvSpPr>
          <p:cNvPr id="11" name="Flowchart: Sequential Access Storage 10"/>
          <p:cNvSpPr/>
          <p:nvPr/>
        </p:nvSpPr>
        <p:spPr>
          <a:xfrm>
            <a:off x="827584" y="3789040"/>
            <a:ext cx="1728192" cy="1152128"/>
          </a:xfrm>
          <a:prstGeom prst="flowChartMagneticTa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12" name="TextBox 11"/>
          <p:cNvSpPr txBox="1"/>
          <p:nvPr/>
        </p:nvSpPr>
        <p:spPr>
          <a:xfrm>
            <a:off x="971600" y="3933056"/>
            <a:ext cx="1728192" cy="923330"/>
          </a:xfrm>
          <a:prstGeom prst="rect">
            <a:avLst/>
          </a:prstGeom>
          <a:noFill/>
        </p:spPr>
        <p:txBody>
          <a:bodyPr wrap="square" rtlCol="0">
            <a:spAutoFit/>
          </a:bodyPr>
          <a:lstStyle/>
          <a:p>
            <a:r>
              <a:rPr lang="en-AU" dirty="0">
                <a:solidFill>
                  <a:srgbClr val="000000"/>
                </a:solidFill>
              </a:rPr>
              <a:t>It was enlightening for me…</a:t>
            </a:r>
          </a:p>
        </p:txBody>
      </p:sp>
      <p:sp>
        <p:nvSpPr>
          <p:cNvPr id="2" name="TextBox 1"/>
          <p:cNvSpPr txBox="1"/>
          <p:nvPr/>
        </p:nvSpPr>
        <p:spPr>
          <a:xfrm>
            <a:off x="6860798" y="6095149"/>
            <a:ext cx="1512168" cy="369332"/>
          </a:xfrm>
          <a:prstGeom prst="rect">
            <a:avLst/>
          </a:prstGeom>
          <a:noFill/>
        </p:spPr>
        <p:txBody>
          <a:bodyPr wrap="square" rtlCol="0">
            <a:spAutoFit/>
          </a:bodyPr>
          <a:lstStyle/>
          <a:p>
            <a:endParaRPr lang="en-NZ" dirty="0">
              <a:solidFill>
                <a:srgbClr val="000000"/>
              </a:solidFill>
            </a:endParaRPr>
          </a:p>
        </p:txBody>
      </p:sp>
    </p:spTree>
    <p:extLst>
      <p:ext uri="{BB962C8B-B14F-4D97-AF65-F5344CB8AC3E}">
        <p14:creationId xmlns:p14="http://schemas.microsoft.com/office/powerpoint/2010/main" val="79213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4151" y="2708920"/>
            <a:ext cx="5688632" cy="584775"/>
          </a:xfrm>
          <a:prstGeom prst="rect">
            <a:avLst/>
          </a:prstGeom>
          <a:noFill/>
        </p:spPr>
        <p:txBody>
          <a:bodyPr wrap="square" rtlCol="0">
            <a:spAutoFit/>
          </a:bodyPr>
          <a:lstStyle/>
          <a:p>
            <a:r>
              <a:rPr lang="en-AU" sz="3200" b="1" i="1" dirty="0" smtClean="0">
                <a:solidFill>
                  <a:srgbClr val="006600"/>
                </a:solidFill>
              </a:rPr>
              <a:t>“Sylvia’s Quality World Activity”</a:t>
            </a:r>
            <a:endParaRPr lang="en-AU" sz="3200" b="1" i="1" dirty="0">
              <a:solidFill>
                <a:srgbClr val="006600"/>
              </a:solidFill>
            </a:endParaRPr>
          </a:p>
        </p:txBody>
      </p:sp>
      <p:sp>
        <p:nvSpPr>
          <p:cNvPr id="7" name="TextBox 6"/>
          <p:cNvSpPr txBox="1"/>
          <p:nvPr/>
        </p:nvSpPr>
        <p:spPr>
          <a:xfrm>
            <a:off x="1475656" y="3573016"/>
            <a:ext cx="6624736" cy="1477328"/>
          </a:xfrm>
          <a:prstGeom prst="rect">
            <a:avLst/>
          </a:prstGeom>
          <a:noFill/>
        </p:spPr>
        <p:txBody>
          <a:bodyPr wrap="square" rtlCol="0">
            <a:spAutoFit/>
          </a:bodyPr>
          <a:lstStyle/>
          <a:p>
            <a:pPr marL="285750" indent="-285750">
              <a:buFont typeface="Arial" panose="020B0604020202020204" pitchFamily="34" charset="0"/>
              <a:buChar char="•"/>
            </a:pPr>
            <a:r>
              <a:rPr lang="en-AU" sz="2400" dirty="0" smtClean="0"/>
              <a:t>We are individuals with different preferences</a:t>
            </a:r>
          </a:p>
          <a:p>
            <a:pPr marL="285750" indent="-285750">
              <a:buFont typeface="Arial" panose="020B0604020202020204" pitchFamily="34" charset="0"/>
              <a:buChar char="•"/>
            </a:pPr>
            <a:r>
              <a:rPr lang="en-AU" sz="2400" dirty="0" smtClean="0"/>
              <a:t>No choice is more ‘right’ or ‘worthy’ than another</a:t>
            </a:r>
          </a:p>
          <a:p>
            <a:endParaRPr lang="en-AU"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866" y="240949"/>
            <a:ext cx="2539134" cy="1459860"/>
          </a:xfrm>
          <a:prstGeom prst="rect">
            <a:avLst/>
          </a:prstGeom>
        </p:spPr>
      </p:pic>
    </p:spTree>
    <p:extLst>
      <p:ext uri="{BB962C8B-B14F-4D97-AF65-F5344CB8AC3E}">
        <p14:creationId xmlns:p14="http://schemas.microsoft.com/office/powerpoint/2010/main" val="426686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2632287" y="691421"/>
            <a:ext cx="5736579" cy="5733256"/>
          </a:xfrm>
          <a:prstGeom prst="ellipse">
            <a:avLst/>
          </a:prstGeom>
          <a:solidFill>
            <a:srgbClr val="FFFF00"/>
          </a:solidFill>
          <a:ln w="3175">
            <a:solidFill>
              <a:schemeClr val="tx1"/>
            </a:solidFill>
          </a:ln>
          <a:effectLst>
            <a:glow rad="6096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02353" y="233386"/>
            <a:ext cx="4751954" cy="1143000"/>
          </a:xfrm>
          <a:effectLst>
            <a:glow rad="228600">
              <a:schemeClr val="accent3">
                <a:satMod val="175000"/>
                <a:alpha val="40000"/>
              </a:schemeClr>
            </a:glow>
          </a:effectLst>
        </p:spPr>
        <p:txBody>
          <a:bodyPr/>
          <a:lstStyle/>
          <a:p>
            <a:r>
              <a:rPr lang="en-AU" dirty="0">
                <a:ln>
                  <a:solidFill>
                    <a:srgbClr val="FFFF00"/>
                  </a:solidFill>
                </a:ln>
                <a:solidFill>
                  <a:prstClr val="black"/>
                </a:solidFill>
                <a:effectLst>
                  <a:glow rad="406400">
                    <a:srgbClr val="FFFF00">
                      <a:alpha val="60000"/>
                    </a:srgbClr>
                  </a:glow>
                </a:effectLst>
              </a:rPr>
              <a:t>Quality World</a:t>
            </a:r>
            <a:endParaRPr lang="en-AU" dirty="0">
              <a:solidFill>
                <a:srgbClr val="006600"/>
              </a:solidFill>
            </a:endParaRPr>
          </a:p>
        </p:txBody>
      </p:sp>
      <p:sp>
        <p:nvSpPr>
          <p:cNvPr id="5" name="Rectangle 4"/>
          <p:cNvSpPr/>
          <p:nvPr/>
        </p:nvSpPr>
        <p:spPr>
          <a:xfrm>
            <a:off x="4779320" y="4346214"/>
            <a:ext cx="2952328" cy="523220"/>
          </a:xfrm>
          <a:prstGeom prst="rect">
            <a:avLst/>
          </a:prstGeom>
        </p:spPr>
        <p:txBody>
          <a:bodyPr wrap="square">
            <a:spAutoFit/>
          </a:bodyPr>
          <a:lstStyle/>
          <a:p>
            <a:pPr lvl="0"/>
            <a:r>
              <a:rPr lang="en-AU" sz="2800" dirty="0" smtClean="0"/>
              <a:t>…our </a:t>
            </a:r>
            <a:r>
              <a:rPr lang="en-AU" sz="2800" dirty="0"/>
              <a:t>good </a:t>
            </a:r>
            <a:r>
              <a:rPr lang="en-AU" sz="2800" dirty="0" smtClean="0"/>
              <a:t>times</a:t>
            </a:r>
            <a:endParaRPr lang="en-AU" sz="2800" dirty="0"/>
          </a:p>
        </p:txBody>
      </p:sp>
      <p:sp>
        <p:nvSpPr>
          <p:cNvPr id="6" name="Rectangle 5"/>
          <p:cNvSpPr/>
          <p:nvPr/>
        </p:nvSpPr>
        <p:spPr>
          <a:xfrm>
            <a:off x="3125126" y="2087270"/>
            <a:ext cx="2032929" cy="523220"/>
          </a:xfrm>
          <a:prstGeom prst="rect">
            <a:avLst/>
          </a:prstGeom>
        </p:spPr>
        <p:txBody>
          <a:bodyPr wrap="none">
            <a:spAutoFit/>
          </a:bodyPr>
          <a:lstStyle/>
          <a:p>
            <a:pPr lvl="0"/>
            <a:r>
              <a:rPr lang="en-AU" sz="2800" dirty="0" smtClean="0"/>
              <a:t>…our </a:t>
            </a:r>
            <a:r>
              <a:rPr lang="en-AU" sz="2800" b="1" dirty="0" smtClean="0"/>
              <a:t>ideals</a:t>
            </a:r>
            <a:endParaRPr lang="en-AU" sz="2800" b="1" dirty="0"/>
          </a:p>
        </p:txBody>
      </p:sp>
      <p:sp>
        <p:nvSpPr>
          <p:cNvPr id="7" name="Rectangle 6"/>
          <p:cNvSpPr/>
          <p:nvPr/>
        </p:nvSpPr>
        <p:spPr>
          <a:xfrm>
            <a:off x="2627783" y="3558049"/>
            <a:ext cx="5544251" cy="400110"/>
          </a:xfrm>
          <a:prstGeom prst="rect">
            <a:avLst/>
          </a:prstGeom>
        </p:spPr>
        <p:txBody>
          <a:bodyPr wrap="square">
            <a:spAutoFit/>
          </a:bodyPr>
          <a:lstStyle/>
          <a:p>
            <a:pPr lvl="0"/>
            <a:r>
              <a:rPr lang="en-AU" sz="2000" dirty="0" smtClean="0"/>
              <a:t>“</a:t>
            </a:r>
            <a:r>
              <a:rPr lang="en-AU" sz="2000" i="1" dirty="0" smtClean="0"/>
              <a:t>People, Places, Pets, Play, Possessions, Principles</a:t>
            </a:r>
            <a:r>
              <a:rPr lang="en-AU" sz="2000" dirty="0" smtClean="0"/>
              <a:t>” </a:t>
            </a:r>
            <a:endParaRPr lang="en-AU" sz="2000" dirty="0"/>
          </a:p>
        </p:txBody>
      </p:sp>
      <p:sp>
        <p:nvSpPr>
          <p:cNvPr id="10" name="Rectangle 9"/>
          <p:cNvSpPr/>
          <p:nvPr/>
        </p:nvSpPr>
        <p:spPr>
          <a:xfrm>
            <a:off x="4338934" y="2780928"/>
            <a:ext cx="3833101" cy="523220"/>
          </a:xfrm>
          <a:prstGeom prst="rect">
            <a:avLst/>
          </a:prstGeom>
        </p:spPr>
        <p:txBody>
          <a:bodyPr wrap="none">
            <a:spAutoFit/>
          </a:bodyPr>
          <a:lstStyle/>
          <a:p>
            <a:pPr lvl="0"/>
            <a:r>
              <a:rPr lang="en-AU" sz="2800" dirty="0" smtClean="0"/>
              <a:t>…people </a:t>
            </a:r>
            <a:r>
              <a:rPr lang="en-AU" sz="2800" dirty="0"/>
              <a:t>we care </a:t>
            </a:r>
            <a:r>
              <a:rPr lang="en-AU" sz="2800" dirty="0" smtClean="0"/>
              <a:t>about</a:t>
            </a:r>
            <a:endParaRPr lang="en-AU" sz="2800" dirty="0"/>
          </a:p>
        </p:txBody>
      </p:sp>
      <p:sp>
        <p:nvSpPr>
          <p:cNvPr id="11" name="Rectangle 10"/>
          <p:cNvSpPr/>
          <p:nvPr/>
        </p:nvSpPr>
        <p:spPr>
          <a:xfrm>
            <a:off x="3896202" y="5209902"/>
            <a:ext cx="2629246" cy="523220"/>
          </a:xfrm>
          <a:prstGeom prst="rect">
            <a:avLst/>
          </a:prstGeom>
        </p:spPr>
        <p:txBody>
          <a:bodyPr wrap="none">
            <a:spAutoFit/>
          </a:bodyPr>
          <a:lstStyle/>
          <a:p>
            <a:pPr lvl="0"/>
            <a:r>
              <a:rPr lang="en-AU" sz="2800" dirty="0" smtClean="0"/>
              <a:t>…our </a:t>
            </a:r>
            <a:r>
              <a:rPr lang="en-AU" sz="2800" dirty="0"/>
              <a:t>successes</a:t>
            </a:r>
          </a:p>
        </p:txBody>
      </p:sp>
      <p:sp>
        <p:nvSpPr>
          <p:cNvPr id="13" name="Rectangle 12"/>
          <p:cNvSpPr/>
          <p:nvPr/>
        </p:nvSpPr>
        <p:spPr>
          <a:xfrm>
            <a:off x="4059048" y="1412776"/>
            <a:ext cx="2286203" cy="523220"/>
          </a:xfrm>
          <a:prstGeom prst="rect">
            <a:avLst/>
          </a:prstGeom>
        </p:spPr>
        <p:txBody>
          <a:bodyPr wrap="none">
            <a:spAutoFit/>
          </a:bodyPr>
          <a:lstStyle/>
          <a:p>
            <a:pPr lvl="0"/>
            <a:r>
              <a:rPr lang="en-AU" sz="2800" dirty="0"/>
              <a:t>…our </a:t>
            </a:r>
            <a:r>
              <a:rPr lang="en-AU" sz="2800" b="1" dirty="0" smtClean="0"/>
              <a:t>dreams</a:t>
            </a:r>
            <a:endParaRPr lang="en-AU" sz="28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5218718"/>
            <a:ext cx="2539134" cy="1459860"/>
          </a:xfrm>
          <a:prstGeom prst="rect">
            <a:avLst/>
          </a:prstGeom>
        </p:spPr>
      </p:pic>
    </p:spTree>
    <p:extLst>
      <p:ext uri="{BB962C8B-B14F-4D97-AF65-F5344CB8AC3E}">
        <p14:creationId xmlns:p14="http://schemas.microsoft.com/office/powerpoint/2010/main" val="346043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750" y="692696"/>
            <a:ext cx="8229600" cy="1143000"/>
          </a:xfrm>
        </p:spPr>
        <p:txBody>
          <a:bodyPr>
            <a:normAutofit fontScale="90000"/>
          </a:bodyPr>
          <a:lstStyle/>
          <a:p>
            <a:r>
              <a:rPr lang="en-AU" dirty="0" smtClean="0">
                <a:solidFill>
                  <a:srgbClr val="008000"/>
                </a:solidFill>
              </a:rPr>
              <a:t>What’s important to you in your life - what’s in your Quality World</a:t>
            </a:r>
            <a:endParaRPr lang="en-AU" dirty="0">
              <a:solidFill>
                <a:srgbClr val="008000"/>
              </a:solidFill>
            </a:endParaRPr>
          </a:p>
        </p:txBody>
      </p:sp>
      <p:sp>
        <p:nvSpPr>
          <p:cNvPr id="3" name="Content Placeholder 2"/>
          <p:cNvSpPr>
            <a:spLocks noGrp="1"/>
          </p:cNvSpPr>
          <p:nvPr>
            <p:ph idx="1"/>
          </p:nvPr>
        </p:nvSpPr>
        <p:spPr>
          <a:xfrm>
            <a:off x="461014" y="2132856"/>
            <a:ext cx="8229600" cy="3672408"/>
          </a:xfrm>
        </p:spPr>
        <p:txBody>
          <a:bodyPr>
            <a:normAutofit/>
          </a:bodyPr>
          <a:lstStyle/>
          <a:p>
            <a:r>
              <a:rPr lang="en-AU" sz="2800" dirty="0" smtClean="0"/>
              <a:t>Individually, use the yellow post it notes to record some of your QW pictures – one note for each picture.</a:t>
            </a:r>
          </a:p>
          <a:p>
            <a:r>
              <a:rPr lang="en-AU" sz="2800" dirty="0" smtClean="0"/>
              <a:t>These can be simple things that are important at home or bigger things you are really passionate about – or anything in between</a:t>
            </a:r>
            <a:endParaRPr lang="en-AU" sz="2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8874" y="5075334"/>
            <a:ext cx="2539134" cy="1459860"/>
          </a:xfrm>
          <a:prstGeom prst="rect">
            <a:avLst/>
          </a:prstGeom>
        </p:spPr>
      </p:pic>
    </p:spTree>
    <p:extLst>
      <p:ext uri="{BB962C8B-B14F-4D97-AF65-F5344CB8AC3E}">
        <p14:creationId xmlns:p14="http://schemas.microsoft.com/office/powerpoint/2010/main" val="4200950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023915" y="836712"/>
            <a:ext cx="5736579" cy="5733256"/>
          </a:xfrm>
          <a:prstGeom prst="ellipse">
            <a:avLst/>
          </a:prstGeom>
          <a:solidFill>
            <a:srgbClr val="FFFF00"/>
          </a:solidFill>
          <a:ln w="3175">
            <a:solidFill>
              <a:schemeClr val="tx1"/>
            </a:solidFill>
          </a:ln>
          <a:effectLst>
            <a:glow rad="6096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4103993" y="1671339"/>
            <a:ext cx="3576424" cy="4401205"/>
          </a:xfrm>
          <a:prstGeom prst="rect">
            <a:avLst/>
          </a:prstGeom>
        </p:spPr>
        <p:txBody>
          <a:bodyPr wrap="square">
            <a:spAutoFit/>
          </a:bodyPr>
          <a:lstStyle/>
          <a:p>
            <a:pPr lvl="0" algn="ctr"/>
            <a:r>
              <a:rPr lang="en-NZ" sz="2800" b="1" u="sng" dirty="0"/>
              <a:t>P</a:t>
            </a:r>
            <a:r>
              <a:rPr lang="en-NZ" sz="2800" b="1" u="sng" dirty="0" smtClean="0"/>
              <a:t>eople</a:t>
            </a:r>
            <a:r>
              <a:rPr lang="en-NZ" sz="2800" b="1" dirty="0" smtClean="0"/>
              <a:t> </a:t>
            </a:r>
            <a:r>
              <a:rPr lang="en-NZ" sz="2800" b="1" dirty="0"/>
              <a:t>we want most to be with.</a:t>
            </a:r>
          </a:p>
          <a:p>
            <a:pPr lvl="0" algn="ctr"/>
            <a:endParaRPr lang="en-NZ" sz="2800" b="1" dirty="0"/>
          </a:p>
          <a:p>
            <a:pPr lvl="0" algn="ctr"/>
            <a:r>
              <a:rPr lang="en-NZ" sz="2800" b="1" u="sng" dirty="0"/>
              <a:t>Things</a:t>
            </a:r>
            <a:r>
              <a:rPr lang="en-NZ" sz="2800" b="1" dirty="0"/>
              <a:t> we want to own or experience.</a:t>
            </a:r>
          </a:p>
          <a:p>
            <a:pPr lvl="0" algn="ctr"/>
            <a:endParaRPr lang="en-NZ" sz="2800" b="1" dirty="0"/>
          </a:p>
          <a:p>
            <a:pPr lvl="0" algn="ctr"/>
            <a:r>
              <a:rPr lang="en-NZ" sz="2800" b="1" u="sng" dirty="0"/>
              <a:t>Ideas or systems of belief </a:t>
            </a:r>
            <a:r>
              <a:rPr lang="en-NZ" sz="2800" b="1" dirty="0"/>
              <a:t>that govern most of our </a:t>
            </a:r>
            <a:r>
              <a:rPr lang="en-NZ" sz="2800" b="1" dirty="0" smtClean="0"/>
              <a:t>behaviour</a:t>
            </a:r>
            <a:endParaRPr lang="en-NZ" sz="2800" b="1" dirty="0"/>
          </a:p>
        </p:txBody>
      </p:sp>
      <p:sp>
        <p:nvSpPr>
          <p:cNvPr id="2" name="Title 1"/>
          <p:cNvSpPr>
            <a:spLocks noGrp="1"/>
          </p:cNvSpPr>
          <p:nvPr>
            <p:ph type="title"/>
          </p:nvPr>
        </p:nvSpPr>
        <p:spPr>
          <a:xfrm>
            <a:off x="1259632" y="11701"/>
            <a:ext cx="4827376" cy="1143000"/>
          </a:xfrm>
        </p:spPr>
        <p:txBody>
          <a:bodyPr/>
          <a:lstStyle/>
          <a:p>
            <a:r>
              <a:rPr lang="en-AU" dirty="0" smtClean="0">
                <a:ln>
                  <a:solidFill>
                    <a:srgbClr val="FFFF00"/>
                  </a:solidFill>
                </a:ln>
                <a:effectLst>
                  <a:glow rad="406400">
                    <a:srgbClr val="FFFF00">
                      <a:alpha val="60000"/>
                    </a:srgbClr>
                  </a:glow>
                </a:effectLst>
              </a:rPr>
              <a:t>Quality World</a:t>
            </a:r>
            <a:endParaRPr lang="en-AU" dirty="0">
              <a:ln>
                <a:solidFill>
                  <a:srgbClr val="FFFF00"/>
                </a:solidFill>
              </a:ln>
              <a:effectLst>
                <a:glow rad="406400">
                  <a:srgbClr val="FFFF00">
                    <a:alpha val="60000"/>
                  </a:srgbClr>
                </a:glow>
              </a:effectLst>
            </a:endParaRPr>
          </a:p>
        </p:txBody>
      </p:sp>
      <p:pic>
        <p:nvPicPr>
          <p:cNvPr id="4" name="Content Placeholder 3" descr="Quality World.jpg"/>
          <p:cNvPicPr>
            <a:picLocks noGrp="1" noChangeAspect="1"/>
          </p:cNvPicPr>
          <p:nvPr>
            <p:ph idx="1"/>
          </p:nvPr>
        </p:nvPicPr>
        <p:blipFill rotWithShape="1">
          <a:blip r:embed="rId3" cstate="print"/>
          <a:srcRect r="6508" b="12187"/>
          <a:stretch/>
        </p:blipFill>
        <p:spPr>
          <a:xfrm>
            <a:off x="215008" y="215891"/>
            <a:ext cx="956423" cy="898325"/>
          </a:xfrm>
        </p:spPr>
      </p:pic>
      <p:sp>
        <p:nvSpPr>
          <p:cNvPr id="17" name="Rectangle 16"/>
          <p:cNvSpPr/>
          <p:nvPr/>
        </p:nvSpPr>
        <p:spPr>
          <a:xfrm>
            <a:off x="467544" y="1412776"/>
            <a:ext cx="2088232" cy="3785652"/>
          </a:xfrm>
          <a:prstGeom prst="rect">
            <a:avLst/>
          </a:prstGeom>
        </p:spPr>
        <p:txBody>
          <a:bodyPr wrap="square">
            <a:spAutoFit/>
          </a:bodyPr>
          <a:lstStyle/>
          <a:p>
            <a:pPr lvl="0"/>
            <a:r>
              <a:rPr lang="en-AU" sz="2400" dirty="0"/>
              <a:t>We store in our Quality World anything in the real world that we believe will meet one or more of our  Basic Needs.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894" y="5589240"/>
            <a:ext cx="1634132" cy="1182730"/>
          </a:xfrm>
          <a:prstGeom prst="rect">
            <a:avLst/>
          </a:prstGeom>
        </p:spPr>
      </p:pic>
    </p:spTree>
    <p:extLst>
      <p:ext uri="{BB962C8B-B14F-4D97-AF65-F5344CB8AC3E}">
        <p14:creationId xmlns:p14="http://schemas.microsoft.com/office/powerpoint/2010/main" val="54307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280" y="3455052"/>
            <a:ext cx="1297376" cy="15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7172" y="2562685"/>
            <a:ext cx="1918017" cy="156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0951" y="749148"/>
            <a:ext cx="1508460" cy="1234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865"/>
          <a:stretch/>
        </p:blipFill>
        <p:spPr bwMode="auto">
          <a:xfrm>
            <a:off x="321447" y="749149"/>
            <a:ext cx="1514249" cy="145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descr="C:\Users\Sue\Documents\a Sue\Choice Theory\2013\FSG\pictures\canstockphoto14589563.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2563"/>
          <a:stretch/>
        </p:blipFill>
        <p:spPr bwMode="auto">
          <a:xfrm>
            <a:off x="4670567" y="5336202"/>
            <a:ext cx="1487601" cy="130070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835695" y="1143035"/>
            <a:ext cx="2834871" cy="2123658"/>
          </a:xfrm>
          <a:prstGeom prst="rect">
            <a:avLst/>
          </a:prstGeom>
          <a:noFill/>
        </p:spPr>
        <p:txBody>
          <a:bodyPr wrap="square" rtlCol="0">
            <a:spAutoFit/>
          </a:bodyPr>
          <a:lstStyle/>
          <a:p>
            <a:r>
              <a:rPr lang="en-AU" sz="2400" b="1" dirty="0" smtClean="0">
                <a:solidFill>
                  <a:srgbClr val="339933"/>
                </a:solidFill>
              </a:rPr>
              <a:t>Safety and Survival</a:t>
            </a:r>
          </a:p>
          <a:p>
            <a:r>
              <a:rPr lang="en-AU" dirty="0" smtClean="0"/>
              <a:t>food, water, air</a:t>
            </a:r>
          </a:p>
          <a:p>
            <a:r>
              <a:rPr lang="en-AU" dirty="0" smtClean="0"/>
              <a:t>conservation</a:t>
            </a:r>
          </a:p>
          <a:p>
            <a:r>
              <a:rPr lang="en-AU" dirty="0" smtClean="0"/>
              <a:t>shelter</a:t>
            </a:r>
          </a:p>
          <a:p>
            <a:r>
              <a:rPr lang="en-AU" dirty="0" smtClean="0"/>
              <a:t>health</a:t>
            </a:r>
          </a:p>
          <a:p>
            <a:r>
              <a:rPr lang="en-AU" dirty="0" smtClean="0"/>
              <a:t>preparation</a:t>
            </a:r>
          </a:p>
          <a:p>
            <a:r>
              <a:rPr lang="en-AU" dirty="0" smtClean="0"/>
              <a:t>security</a:t>
            </a:r>
            <a:endParaRPr lang="en-AU" dirty="0"/>
          </a:p>
        </p:txBody>
      </p:sp>
      <p:sp>
        <p:nvSpPr>
          <p:cNvPr id="11" name="TextBox 10"/>
          <p:cNvSpPr txBox="1"/>
          <p:nvPr/>
        </p:nvSpPr>
        <p:spPr>
          <a:xfrm>
            <a:off x="5105297" y="442446"/>
            <a:ext cx="1664935" cy="2677656"/>
          </a:xfrm>
          <a:prstGeom prst="rect">
            <a:avLst/>
          </a:prstGeom>
          <a:noFill/>
        </p:spPr>
        <p:txBody>
          <a:bodyPr wrap="square" rtlCol="0">
            <a:spAutoFit/>
          </a:bodyPr>
          <a:lstStyle/>
          <a:p>
            <a:r>
              <a:rPr lang="en-AU" sz="2400" b="1" dirty="0" smtClean="0">
                <a:solidFill>
                  <a:srgbClr val="339933"/>
                </a:solidFill>
              </a:rPr>
              <a:t>Power</a:t>
            </a:r>
          </a:p>
          <a:p>
            <a:r>
              <a:rPr lang="en-AU" dirty="0" smtClean="0"/>
              <a:t>respect</a:t>
            </a:r>
          </a:p>
          <a:p>
            <a:r>
              <a:rPr lang="en-AU" dirty="0" smtClean="0"/>
              <a:t>importance</a:t>
            </a:r>
          </a:p>
          <a:p>
            <a:r>
              <a:rPr lang="en-AU" dirty="0" smtClean="0"/>
              <a:t>recognition</a:t>
            </a:r>
          </a:p>
          <a:p>
            <a:r>
              <a:rPr lang="en-AU" dirty="0" smtClean="0"/>
              <a:t>achievement</a:t>
            </a:r>
          </a:p>
          <a:p>
            <a:r>
              <a:rPr lang="en-AU" dirty="0" smtClean="0"/>
              <a:t>courage</a:t>
            </a:r>
          </a:p>
          <a:p>
            <a:r>
              <a:rPr lang="en-AU" dirty="0" smtClean="0"/>
              <a:t>competence</a:t>
            </a:r>
          </a:p>
          <a:p>
            <a:r>
              <a:rPr lang="en-AU" dirty="0" smtClean="0"/>
              <a:t>impact</a:t>
            </a:r>
          </a:p>
          <a:p>
            <a:r>
              <a:rPr lang="en-AU" dirty="0" smtClean="0"/>
              <a:t>being heard</a:t>
            </a:r>
            <a:endParaRPr lang="en-AU" dirty="0"/>
          </a:p>
        </p:txBody>
      </p:sp>
      <p:sp>
        <p:nvSpPr>
          <p:cNvPr id="12" name="Rectangle 11"/>
          <p:cNvSpPr/>
          <p:nvPr/>
        </p:nvSpPr>
        <p:spPr>
          <a:xfrm>
            <a:off x="1475656" y="3347207"/>
            <a:ext cx="2159008" cy="2769989"/>
          </a:xfrm>
          <a:prstGeom prst="rect">
            <a:avLst/>
          </a:prstGeom>
        </p:spPr>
        <p:txBody>
          <a:bodyPr wrap="square">
            <a:spAutoFit/>
          </a:bodyPr>
          <a:lstStyle/>
          <a:p>
            <a:r>
              <a:rPr lang="en-AU" sz="2400" b="1" dirty="0">
                <a:solidFill>
                  <a:srgbClr val="339933"/>
                </a:solidFill>
              </a:rPr>
              <a:t>Love and Belonging</a:t>
            </a:r>
          </a:p>
          <a:p>
            <a:r>
              <a:rPr lang="en-AU" dirty="0"/>
              <a:t>friendship</a:t>
            </a:r>
          </a:p>
          <a:p>
            <a:r>
              <a:rPr lang="en-AU" dirty="0"/>
              <a:t>cooperation</a:t>
            </a:r>
          </a:p>
          <a:p>
            <a:r>
              <a:rPr lang="en-AU" dirty="0"/>
              <a:t>involvement</a:t>
            </a:r>
          </a:p>
          <a:p>
            <a:r>
              <a:rPr lang="en-AU" dirty="0"/>
              <a:t>caring</a:t>
            </a:r>
          </a:p>
          <a:p>
            <a:r>
              <a:rPr lang="en-AU" dirty="0"/>
              <a:t>relationships</a:t>
            </a:r>
          </a:p>
          <a:p>
            <a:r>
              <a:rPr lang="en-AU" dirty="0"/>
              <a:t>connecting </a:t>
            </a:r>
          </a:p>
          <a:p>
            <a:r>
              <a:rPr lang="en-AU" dirty="0"/>
              <a:t>trust</a:t>
            </a:r>
          </a:p>
        </p:txBody>
      </p:sp>
      <p:sp>
        <p:nvSpPr>
          <p:cNvPr id="13" name="Rectangle 12"/>
          <p:cNvSpPr/>
          <p:nvPr/>
        </p:nvSpPr>
        <p:spPr>
          <a:xfrm>
            <a:off x="5937765" y="3128352"/>
            <a:ext cx="1763167" cy="2400657"/>
          </a:xfrm>
          <a:prstGeom prst="rect">
            <a:avLst/>
          </a:prstGeom>
        </p:spPr>
        <p:txBody>
          <a:bodyPr wrap="square">
            <a:spAutoFit/>
          </a:bodyPr>
          <a:lstStyle/>
          <a:p>
            <a:r>
              <a:rPr lang="en-AU" sz="2400" b="1" dirty="0" smtClean="0">
                <a:solidFill>
                  <a:srgbClr val="339933"/>
                </a:solidFill>
              </a:rPr>
              <a:t>Fun</a:t>
            </a:r>
            <a:endParaRPr lang="en-AU" sz="2400" b="1" dirty="0">
              <a:solidFill>
                <a:srgbClr val="339933"/>
              </a:solidFill>
            </a:endParaRPr>
          </a:p>
          <a:p>
            <a:r>
              <a:rPr lang="en-AU" dirty="0" smtClean="0"/>
              <a:t>enjoyment</a:t>
            </a:r>
          </a:p>
          <a:p>
            <a:r>
              <a:rPr lang="en-AU" dirty="0" smtClean="0"/>
              <a:t>relaxation</a:t>
            </a:r>
          </a:p>
          <a:p>
            <a:r>
              <a:rPr lang="en-AU" dirty="0" smtClean="0"/>
              <a:t>recreation</a:t>
            </a:r>
          </a:p>
          <a:p>
            <a:r>
              <a:rPr lang="en-AU" dirty="0" smtClean="0"/>
              <a:t>learning</a:t>
            </a:r>
          </a:p>
          <a:p>
            <a:r>
              <a:rPr lang="en-AU" dirty="0" smtClean="0"/>
              <a:t>laughter</a:t>
            </a:r>
          </a:p>
          <a:p>
            <a:r>
              <a:rPr lang="en-AU" dirty="0" smtClean="0"/>
              <a:t>celebration</a:t>
            </a:r>
          </a:p>
          <a:p>
            <a:r>
              <a:rPr lang="en-AU" dirty="0" smtClean="0"/>
              <a:t>exploration</a:t>
            </a:r>
            <a:endParaRPr lang="en-AU" dirty="0"/>
          </a:p>
        </p:txBody>
      </p:sp>
      <p:sp>
        <p:nvSpPr>
          <p:cNvPr id="14" name="Rectangle 13"/>
          <p:cNvSpPr/>
          <p:nvPr/>
        </p:nvSpPr>
        <p:spPr>
          <a:xfrm>
            <a:off x="3622065" y="4282514"/>
            <a:ext cx="2637289" cy="2400657"/>
          </a:xfrm>
          <a:prstGeom prst="rect">
            <a:avLst/>
          </a:prstGeom>
        </p:spPr>
        <p:txBody>
          <a:bodyPr wrap="square">
            <a:spAutoFit/>
          </a:bodyPr>
          <a:lstStyle/>
          <a:p>
            <a:r>
              <a:rPr lang="en-AU" sz="2400" b="1" dirty="0" smtClean="0">
                <a:solidFill>
                  <a:srgbClr val="339933"/>
                </a:solidFill>
              </a:rPr>
              <a:t>Freedom</a:t>
            </a:r>
            <a:endParaRPr lang="en-AU" sz="2400" b="1" dirty="0">
              <a:solidFill>
                <a:srgbClr val="339933"/>
              </a:solidFill>
            </a:endParaRPr>
          </a:p>
          <a:p>
            <a:r>
              <a:rPr lang="en-AU" dirty="0" smtClean="0"/>
              <a:t>choices</a:t>
            </a:r>
          </a:p>
          <a:p>
            <a:r>
              <a:rPr lang="en-AU" dirty="0" smtClean="0"/>
              <a:t>creativity</a:t>
            </a:r>
          </a:p>
          <a:p>
            <a:r>
              <a:rPr lang="en-AU" dirty="0" smtClean="0"/>
              <a:t>independence</a:t>
            </a:r>
          </a:p>
          <a:p>
            <a:r>
              <a:rPr lang="en-AU" dirty="0" smtClean="0"/>
              <a:t>autonomy</a:t>
            </a:r>
          </a:p>
          <a:p>
            <a:r>
              <a:rPr lang="en-AU" dirty="0" smtClean="0"/>
              <a:t>flexibility</a:t>
            </a:r>
          </a:p>
          <a:p>
            <a:r>
              <a:rPr lang="en-AU" dirty="0" smtClean="0"/>
              <a:t>movement</a:t>
            </a:r>
          </a:p>
          <a:p>
            <a:r>
              <a:rPr lang="en-AU" dirty="0" smtClean="0"/>
              <a:t>options</a:t>
            </a:r>
            <a:endParaRPr lang="en-AU" dirty="0"/>
          </a:p>
        </p:txBody>
      </p:sp>
      <p:sp>
        <p:nvSpPr>
          <p:cNvPr id="7" name="Rectangle 6"/>
          <p:cNvSpPr/>
          <p:nvPr/>
        </p:nvSpPr>
        <p:spPr>
          <a:xfrm>
            <a:off x="1521104" y="260648"/>
            <a:ext cx="3149463" cy="769441"/>
          </a:xfrm>
          <a:prstGeom prst="rect">
            <a:avLst/>
          </a:prstGeom>
        </p:spPr>
        <p:txBody>
          <a:bodyPr wrap="square">
            <a:spAutoFit/>
          </a:bodyPr>
          <a:lstStyle/>
          <a:p>
            <a:r>
              <a:rPr lang="en-US" sz="4400" dirty="0" smtClean="0">
                <a:solidFill>
                  <a:srgbClr val="339933"/>
                </a:solidFill>
              </a:rPr>
              <a:t>Basic Needs</a:t>
            </a:r>
            <a:endParaRPr lang="en-AU" dirty="0"/>
          </a:p>
        </p:txBody>
      </p:sp>
    </p:spTree>
    <p:extLst>
      <p:ext uri="{BB962C8B-B14F-4D97-AF65-F5344CB8AC3E}">
        <p14:creationId xmlns:p14="http://schemas.microsoft.com/office/powerpoint/2010/main" val="39928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1000"/>
                                        <p:tgtEl>
                                          <p:spTgt spid="10">
                                            <p:txEl>
                                              <p:pRg st="1" end="1"/>
                                            </p:txEl>
                                          </p:spTgt>
                                        </p:tgtEl>
                                      </p:cBhvr>
                                    </p:animEffect>
                                    <p:anim calcmode="lin" valueType="num">
                                      <p:cBhvr>
                                        <p:cTn id="8"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1000"/>
                                        <p:tgtEl>
                                          <p:spTgt spid="10">
                                            <p:txEl>
                                              <p:pRg st="2" end="2"/>
                                            </p:txEl>
                                          </p:spTgt>
                                        </p:tgtEl>
                                      </p:cBhvr>
                                    </p:animEffect>
                                    <p:anim calcmode="lin" valueType="num">
                                      <p:cBhvr>
                                        <p:cTn id="13"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1000"/>
                                        <p:tgtEl>
                                          <p:spTgt spid="10">
                                            <p:txEl>
                                              <p:pRg st="3" end="3"/>
                                            </p:txEl>
                                          </p:spTgt>
                                        </p:tgtEl>
                                      </p:cBhvr>
                                    </p:animEffect>
                                    <p:anim calcmode="lin" valueType="num">
                                      <p:cBhvr>
                                        <p:cTn id="1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1000"/>
                                        <p:tgtEl>
                                          <p:spTgt spid="10">
                                            <p:txEl>
                                              <p:pRg st="4" end="4"/>
                                            </p:txEl>
                                          </p:spTgt>
                                        </p:tgtEl>
                                      </p:cBhvr>
                                    </p:animEffect>
                                    <p:anim calcmode="lin" valueType="num">
                                      <p:cBhvr>
                                        <p:cTn id="23"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1000"/>
                                        <p:tgtEl>
                                          <p:spTgt spid="10">
                                            <p:txEl>
                                              <p:pRg st="5" end="5"/>
                                            </p:txEl>
                                          </p:spTgt>
                                        </p:tgtEl>
                                      </p:cBhvr>
                                    </p:animEffect>
                                    <p:anim calcmode="lin" valueType="num">
                                      <p:cBhvr>
                                        <p:cTn id="28"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0">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1000"/>
                                        <p:tgtEl>
                                          <p:spTgt spid="10">
                                            <p:txEl>
                                              <p:pRg st="6" end="6"/>
                                            </p:txEl>
                                          </p:spTgt>
                                        </p:tgtEl>
                                      </p:cBhvr>
                                    </p:animEffect>
                                    <p:anim calcmode="lin" valueType="num">
                                      <p:cBhvr>
                                        <p:cTn id="33"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Effect transition="in" filter="fade">
                                      <p:cBhvr>
                                        <p:cTn id="39" dur="1000"/>
                                        <p:tgtEl>
                                          <p:spTgt spid="12">
                                            <p:txEl>
                                              <p:pRg st="1" end="1"/>
                                            </p:txEl>
                                          </p:spTgt>
                                        </p:tgtEl>
                                      </p:cBhvr>
                                    </p:animEffect>
                                    <p:anim calcmode="lin" valueType="num">
                                      <p:cBhvr>
                                        <p:cTn id="40"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2">
                                            <p:txEl>
                                              <p:pRg st="2" end="2"/>
                                            </p:txEl>
                                          </p:spTgt>
                                        </p:tgtEl>
                                        <p:attrNameLst>
                                          <p:attrName>style.visibility</p:attrName>
                                        </p:attrNameLst>
                                      </p:cBhvr>
                                      <p:to>
                                        <p:strVal val="visible"/>
                                      </p:to>
                                    </p:set>
                                    <p:animEffect transition="in" filter="fade">
                                      <p:cBhvr>
                                        <p:cTn id="44" dur="1000"/>
                                        <p:tgtEl>
                                          <p:spTgt spid="12">
                                            <p:txEl>
                                              <p:pRg st="2" end="2"/>
                                            </p:txEl>
                                          </p:spTgt>
                                        </p:tgtEl>
                                      </p:cBhvr>
                                    </p:animEffect>
                                    <p:anim calcmode="lin" valueType="num">
                                      <p:cBhvr>
                                        <p:cTn id="4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2">
                                            <p:txEl>
                                              <p:pRg st="3" end="3"/>
                                            </p:txEl>
                                          </p:spTgt>
                                        </p:tgtEl>
                                        <p:attrNameLst>
                                          <p:attrName>style.visibility</p:attrName>
                                        </p:attrNameLst>
                                      </p:cBhvr>
                                      <p:to>
                                        <p:strVal val="visible"/>
                                      </p:to>
                                    </p:set>
                                    <p:animEffect transition="in" filter="fade">
                                      <p:cBhvr>
                                        <p:cTn id="49" dur="1000"/>
                                        <p:tgtEl>
                                          <p:spTgt spid="12">
                                            <p:txEl>
                                              <p:pRg st="3" end="3"/>
                                            </p:txEl>
                                          </p:spTgt>
                                        </p:tgtEl>
                                      </p:cBhvr>
                                    </p:animEffect>
                                    <p:anim calcmode="lin" valueType="num">
                                      <p:cBhvr>
                                        <p:cTn id="50"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
                                            <p:txEl>
                                              <p:pRg st="4" end="4"/>
                                            </p:txEl>
                                          </p:spTgt>
                                        </p:tgtEl>
                                        <p:attrNameLst>
                                          <p:attrName>style.visibility</p:attrName>
                                        </p:attrNameLst>
                                      </p:cBhvr>
                                      <p:to>
                                        <p:strVal val="visible"/>
                                      </p:to>
                                    </p:set>
                                    <p:animEffect transition="in" filter="fade">
                                      <p:cBhvr>
                                        <p:cTn id="54" dur="1000"/>
                                        <p:tgtEl>
                                          <p:spTgt spid="12">
                                            <p:txEl>
                                              <p:pRg st="4" end="4"/>
                                            </p:txEl>
                                          </p:spTgt>
                                        </p:tgtEl>
                                      </p:cBhvr>
                                    </p:animEffect>
                                    <p:anim calcmode="lin" valueType="num">
                                      <p:cBhvr>
                                        <p:cTn id="5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2">
                                            <p:txEl>
                                              <p:pRg st="5" end="5"/>
                                            </p:txEl>
                                          </p:spTgt>
                                        </p:tgtEl>
                                        <p:attrNameLst>
                                          <p:attrName>style.visibility</p:attrName>
                                        </p:attrNameLst>
                                      </p:cBhvr>
                                      <p:to>
                                        <p:strVal val="visible"/>
                                      </p:to>
                                    </p:set>
                                    <p:animEffect transition="in" filter="fade">
                                      <p:cBhvr>
                                        <p:cTn id="59" dur="1000"/>
                                        <p:tgtEl>
                                          <p:spTgt spid="12">
                                            <p:txEl>
                                              <p:pRg st="5" end="5"/>
                                            </p:txEl>
                                          </p:spTgt>
                                        </p:tgtEl>
                                      </p:cBhvr>
                                    </p:animEffect>
                                    <p:anim calcmode="lin" valueType="num">
                                      <p:cBhvr>
                                        <p:cTn id="60"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2">
                                            <p:txEl>
                                              <p:pRg st="6" end="6"/>
                                            </p:txEl>
                                          </p:spTgt>
                                        </p:tgtEl>
                                        <p:attrNameLst>
                                          <p:attrName>style.visibility</p:attrName>
                                        </p:attrNameLst>
                                      </p:cBhvr>
                                      <p:to>
                                        <p:strVal val="visible"/>
                                      </p:to>
                                    </p:set>
                                    <p:animEffect transition="in" filter="fade">
                                      <p:cBhvr>
                                        <p:cTn id="64" dur="1000"/>
                                        <p:tgtEl>
                                          <p:spTgt spid="12">
                                            <p:txEl>
                                              <p:pRg st="6" end="6"/>
                                            </p:txEl>
                                          </p:spTgt>
                                        </p:tgtEl>
                                      </p:cBhvr>
                                    </p:animEffect>
                                    <p:anim calcmode="lin" valueType="num">
                                      <p:cBhvr>
                                        <p:cTn id="65"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2">
                                            <p:txEl>
                                              <p:pRg st="7" end="7"/>
                                            </p:txEl>
                                          </p:spTgt>
                                        </p:tgtEl>
                                        <p:attrNameLst>
                                          <p:attrName>style.visibility</p:attrName>
                                        </p:attrNameLst>
                                      </p:cBhvr>
                                      <p:to>
                                        <p:strVal val="visible"/>
                                      </p:to>
                                    </p:set>
                                    <p:animEffect transition="in" filter="fade">
                                      <p:cBhvr>
                                        <p:cTn id="69" dur="1000"/>
                                        <p:tgtEl>
                                          <p:spTgt spid="12">
                                            <p:txEl>
                                              <p:pRg st="7" end="7"/>
                                            </p:txEl>
                                          </p:spTgt>
                                        </p:tgtEl>
                                      </p:cBhvr>
                                    </p:animEffect>
                                    <p:anim calcmode="lin" valueType="num">
                                      <p:cBhvr>
                                        <p:cTn id="70"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11">
                                            <p:txEl>
                                              <p:pRg st="1" end="1"/>
                                            </p:txEl>
                                          </p:spTgt>
                                        </p:tgtEl>
                                        <p:attrNameLst>
                                          <p:attrName>style.visibility</p:attrName>
                                        </p:attrNameLst>
                                      </p:cBhvr>
                                      <p:to>
                                        <p:strVal val="visible"/>
                                      </p:to>
                                    </p:set>
                                    <p:animEffect transition="in" filter="fade">
                                      <p:cBhvr>
                                        <p:cTn id="76" dur="1000"/>
                                        <p:tgtEl>
                                          <p:spTgt spid="11">
                                            <p:txEl>
                                              <p:pRg st="1" end="1"/>
                                            </p:txEl>
                                          </p:spTgt>
                                        </p:tgtEl>
                                      </p:cBhvr>
                                    </p:animEffect>
                                    <p:anim calcmode="lin" valueType="num">
                                      <p:cBhvr>
                                        <p:cTn id="7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11">
                                            <p:txEl>
                                              <p:pRg st="2" end="2"/>
                                            </p:txEl>
                                          </p:spTgt>
                                        </p:tgtEl>
                                        <p:attrNameLst>
                                          <p:attrName>style.visibility</p:attrName>
                                        </p:attrNameLst>
                                      </p:cBhvr>
                                      <p:to>
                                        <p:strVal val="visible"/>
                                      </p:to>
                                    </p:set>
                                    <p:animEffect transition="in" filter="fade">
                                      <p:cBhvr>
                                        <p:cTn id="81" dur="1000"/>
                                        <p:tgtEl>
                                          <p:spTgt spid="11">
                                            <p:txEl>
                                              <p:pRg st="2" end="2"/>
                                            </p:txEl>
                                          </p:spTgt>
                                        </p:tgtEl>
                                      </p:cBhvr>
                                    </p:animEffect>
                                    <p:anim calcmode="lin" valueType="num">
                                      <p:cBhvr>
                                        <p:cTn id="8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11">
                                            <p:txEl>
                                              <p:pRg st="3" end="3"/>
                                            </p:txEl>
                                          </p:spTgt>
                                        </p:tgtEl>
                                        <p:attrNameLst>
                                          <p:attrName>style.visibility</p:attrName>
                                        </p:attrNameLst>
                                      </p:cBhvr>
                                      <p:to>
                                        <p:strVal val="visible"/>
                                      </p:to>
                                    </p:set>
                                    <p:animEffect transition="in" filter="fade">
                                      <p:cBhvr>
                                        <p:cTn id="86" dur="1000"/>
                                        <p:tgtEl>
                                          <p:spTgt spid="11">
                                            <p:txEl>
                                              <p:pRg st="3" end="3"/>
                                            </p:txEl>
                                          </p:spTgt>
                                        </p:tgtEl>
                                      </p:cBhvr>
                                    </p:animEffect>
                                    <p:anim calcmode="lin" valueType="num">
                                      <p:cBhvr>
                                        <p:cTn id="87"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88"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11">
                                            <p:txEl>
                                              <p:pRg st="4" end="4"/>
                                            </p:txEl>
                                          </p:spTgt>
                                        </p:tgtEl>
                                        <p:attrNameLst>
                                          <p:attrName>style.visibility</p:attrName>
                                        </p:attrNameLst>
                                      </p:cBhvr>
                                      <p:to>
                                        <p:strVal val="visible"/>
                                      </p:to>
                                    </p:set>
                                    <p:animEffect transition="in" filter="fade">
                                      <p:cBhvr>
                                        <p:cTn id="91" dur="1000"/>
                                        <p:tgtEl>
                                          <p:spTgt spid="11">
                                            <p:txEl>
                                              <p:pRg st="4" end="4"/>
                                            </p:txEl>
                                          </p:spTgt>
                                        </p:tgtEl>
                                      </p:cBhvr>
                                    </p:animEffect>
                                    <p:anim calcmode="lin" valueType="num">
                                      <p:cBhvr>
                                        <p:cTn id="92"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11">
                                            <p:txEl>
                                              <p:pRg st="5" end="5"/>
                                            </p:txEl>
                                          </p:spTgt>
                                        </p:tgtEl>
                                        <p:attrNameLst>
                                          <p:attrName>style.visibility</p:attrName>
                                        </p:attrNameLst>
                                      </p:cBhvr>
                                      <p:to>
                                        <p:strVal val="visible"/>
                                      </p:to>
                                    </p:set>
                                    <p:animEffect transition="in" filter="fade">
                                      <p:cBhvr>
                                        <p:cTn id="96" dur="1000"/>
                                        <p:tgtEl>
                                          <p:spTgt spid="11">
                                            <p:txEl>
                                              <p:pRg st="5" end="5"/>
                                            </p:txEl>
                                          </p:spTgt>
                                        </p:tgtEl>
                                      </p:cBhvr>
                                    </p:animEffect>
                                    <p:anim calcmode="lin" valueType="num">
                                      <p:cBhvr>
                                        <p:cTn id="97"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98"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11">
                                            <p:txEl>
                                              <p:pRg st="6" end="6"/>
                                            </p:txEl>
                                          </p:spTgt>
                                        </p:tgtEl>
                                        <p:attrNameLst>
                                          <p:attrName>style.visibility</p:attrName>
                                        </p:attrNameLst>
                                      </p:cBhvr>
                                      <p:to>
                                        <p:strVal val="visible"/>
                                      </p:to>
                                    </p:set>
                                    <p:animEffect transition="in" filter="fade">
                                      <p:cBhvr>
                                        <p:cTn id="101" dur="1000"/>
                                        <p:tgtEl>
                                          <p:spTgt spid="11">
                                            <p:txEl>
                                              <p:pRg st="6" end="6"/>
                                            </p:txEl>
                                          </p:spTgt>
                                        </p:tgtEl>
                                      </p:cBhvr>
                                    </p:animEffect>
                                    <p:anim calcmode="lin" valueType="num">
                                      <p:cBhvr>
                                        <p:cTn id="102"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103"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11">
                                            <p:txEl>
                                              <p:pRg st="7" end="7"/>
                                            </p:txEl>
                                          </p:spTgt>
                                        </p:tgtEl>
                                        <p:attrNameLst>
                                          <p:attrName>style.visibility</p:attrName>
                                        </p:attrNameLst>
                                      </p:cBhvr>
                                      <p:to>
                                        <p:strVal val="visible"/>
                                      </p:to>
                                    </p:set>
                                    <p:animEffect transition="in" filter="fade">
                                      <p:cBhvr>
                                        <p:cTn id="106" dur="1000"/>
                                        <p:tgtEl>
                                          <p:spTgt spid="11">
                                            <p:txEl>
                                              <p:pRg st="7" end="7"/>
                                            </p:txEl>
                                          </p:spTgt>
                                        </p:tgtEl>
                                      </p:cBhvr>
                                    </p:animEffect>
                                    <p:anim calcmode="lin" valueType="num">
                                      <p:cBhvr>
                                        <p:cTn id="107"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108"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11">
                                            <p:txEl>
                                              <p:pRg st="8" end="8"/>
                                            </p:txEl>
                                          </p:spTgt>
                                        </p:tgtEl>
                                        <p:attrNameLst>
                                          <p:attrName>style.visibility</p:attrName>
                                        </p:attrNameLst>
                                      </p:cBhvr>
                                      <p:to>
                                        <p:strVal val="visible"/>
                                      </p:to>
                                    </p:set>
                                    <p:animEffect transition="in" filter="fade">
                                      <p:cBhvr>
                                        <p:cTn id="111" dur="1000"/>
                                        <p:tgtEl>
                                          <p:spTgt spid="11">
                                            <p:txEl>
                                              <p:pRg st="8" end="8"/>
                                            </p:txEl>
                                          </p:spTgt>
                                        </p:tgtEl>
                                      </p:cBhvr>
                                    </p:animEffect>
                                    <p:anim calcmode="lin" valueType="num">
                                      <p:cBhvr>
                                        <p:cTn id="112"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113"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nodeType="clickEffect">
                                  <p:stCondLst>
                                    <p:cond delay="0"/>
                                  </p:stCondLst>
                                  <p:childTnLst>
                                    <p:set>
                                      <p:cBhvr>
                                        <p:cTn id="117" dur="1" fill="hold">
                                          <p:stCondLst>
                                            <p:cond delay="0"/>
                                          </p:stCondLst>
                                        </p:cTn>
                                        <p:tgtEl>
                                          <p:spTgt spid="14">
                                            <p:txEl>
                                              <p:pRg st="1" end="1"/>
                                            </p:txEl>
                                          </p:spTgt>
                                        </p:tgtEl>
                                        <p:attrNameLst>
                                          <p:attrName>style.visibility</p:attrName>
                                        </p:attrNameLst>
                                      </p:cBhvr>
                                      <p:to>
                                        <p:strVal val="visible"/>
                                      </p:to>
                                    </p:set>
                                    <p:animEffect transition="in" filter="fade">
                                      <p:cBhvr>
                                        <p:cTn id="118" dur="1000"/>
                                        <p:tgtEl>
                                          <p:spTgt spid="14">
                                            <p:txEl>
                                              <p:pRg st="1" end="1"/>
                                            </p:txEl>
                                          </p:spTgt>
                                        </p:tgtEl>
                                      </p:cBhvr>
                                    </p:animEffect>
                                    <p:anim calcmode="lin" valueType="num">
                                      <p:cBhvr>
                                        <p:cTn id="119"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20" dur="1000" fill="hold"/>
                                        <p:tgtEl>
                                          <p:spTgt spid="14">
                                            <p:txEl>
                                              <p:pRg st="1" end="1"/>
                                            </p:txEl>
                                          </p:spTgt>
                                        </p:tgtEl>
                                        <p:attrNameLst>
                                          <p:attrName>ppt_y</p:attrName>
                                        </p:attrNameLst>
                                      </p:cBhvr>
                                      <p:tavLst>
                                        <p:tav tm="0">
                                          <p:val>
                                            <p:strVal val="#ppt_y+.1"/>
                                          </p:val>
                                        </p:tav>
                                        <p:tav tm="100000">
                                          <p:val>
                                            <p:strVal val="#ppt_y"/>
                                          </p:val>
                                        </p:tav>
                                      </p:tavLst>
                                    </p:anim>
                                  </p:childTnLst>
                                </p:cTn>
                              </p:par>
                              <p:par>
                                <p:cTn id="121" presetID="42" presetClass="entr" presetSubtype="0" fill="hold" nodeType="withEffect">
                                  <p:stCondLst>
                                    <p:cond delay="0"/>
                                  </p:stCondLst>
                                  <p:childTnLst>
                                    <p:set>
                                      <p:cBhvr>
                                        <p:cTn id="122" dur="1" fill="hold">
                                          <p:stCondLst>
                                            <p:cond delay="0"/>
                                          </p:stCondLst>
                                        </p:cTn>
                                        <p:tgtEl>
                                          <p:spTgt spid="14">
                                            <p:txEl>
                                              <p:pRg st="2" end="2"/>
                                            </p:txEl>
                                          </p:spTgt>
                                        </p:tgtEl>
                                        <p:attrNameLst>
                                          <p:attrName>style.visibility</p:attrName>
                                        </p:attrNameLst>
                                      </p:cBhvr>
                                      <p:to>
                                        <p:strVal val="visible"/>
                                      </p:to>
                                    </p:set>
                                    <p:animEffect transition="in" filter="fade">
                                      <p:cBhvr>
                                        <p:cTn id="123" dur="1000"/>
                                        <p:tgtEl>
                                          <p:spTgt spid="14">
                                            <p:txEl>
                                              <p:pRg st="2" end="2"/>
                                            </p:txEl>
                                          </p:spTgt>
                                        </p:tgtEl>
                                      </p:cBhvr>
                                    </p:animEffect>
                                    <p:anim calcmode="lin" valueType="num">
                                      <p:cBhvr>
                                        <p:cTn id="124"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25" dur="1000" fill="hold"/>
                                        <p:tgtEl>
                                          <p:spTgt spid="14">
                                            <p:txEl>
                                              <p:pRg st="2" end="2"/>
                                            </p:txEl>
                                          </p:spTgt>
                                        </p:tgtEl>
                                        <p:attrNameLst>
                                          <p:attrName>ppt_y</p:attrName>
                                        </p:attrNameLst>
                                      </p:cBhvr>
                                      <p:tavLst>
                                        <p:tav tm="0">
                                          <p:val>
                                            <p:strVal val="#ppt_y+.1"/>
                                          </p:val>
                                        </p:tav>
                                        <p:tav tm="100000">
                                          <p:val>
                                            <p:strVal val="#ppt_y"/>
                                          </p:val>
                                        </p:tav>
                                      </p:tavLst>
                                    </p:anim>
                                  </p:childTnLst>
                                </p:cTn>
                              </p:par>
                              <p:par>
                                <p:cTn id="126" presetID="42" presetClass="entr" presetSubtype="0" fill="hold" nodeType="withEffect">
                                  <p:stCondLst>
                                    <p:cond delay="0"/>
                                  </p:stCondLst>
                                  <p:childTnLst>
                                    <p:set>
                                      <p:cBhvr>
                                        <p:cTn id="127" dur="1" fill="hold">
                                          <p:stCondLst>
                                            <p:cond delay="0"/>
                                          </p:stCondLst>
                                        </p:cTn>
                                        <p:tgtEl>
                                          <p:spTgt spid="14">
                                            <p:txEl>
                                              <p:pRg st="3" end="3"/>
                                            </p:txEl>
                                          </p:spTgt>
                                        </p:tgtEl>
                                        <p:attrNameLst>
                                          <p:attrName>style.visibility</p:attrName>
                                        </p:attrNameLst>
                                      </p:cBhvr>
                                      <p:to>
                                        <p:strVal val="visible"/>
                                      </p:to>
                                    </p:set>
                                    <p:animEffect transition="in" filter="fade">
                                      <p:cBhvr>
                                        <p:cTn id="128" dur="1000"/>
                                        <p:tgtEl>
                                          <p:spTgt spid="14">
                                            <p:txEl>
                                              <p:pRg st="3" end="3"/>
                                            </p:txEl>
                                          </p:spTgt>
                                        </p:tgtEl>
                                      </p:cBhvr>
                                    </p:animEffect>
                                    <p:anim calcmode="lin" valueType="num">
                                      <p:cBhvr>
                                        <p:cTn id="1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14">
                                            <p:txEl>
                                              <p:pRg st="3" end="3"/>
                                            </p:txEl>
                                          </p:spTgt>
                                        </p:tgtEl>
                                        <p:attrNameLst>
                                          <p:attrName>ppt_y</p:attrName>
                                        </p:attrNameLst>
                                      </p:cBhvr>
                                      <p:tavLst>
                                        <p:tav tm="0">
                                          <p:val>
                                            <p:strVal val="#ppt_y+.1"/>
                                          </p:val>
                                        </p:tav>
                                        <p:tav tm="100000">
                                          <p:val>
                                            <p:strVal val="#ppt_y"/>
                                          </p:val>
                                        </p:tav>
                                      </p:tavLst>
                                    </p:anim>
                                  </p:childTnLst>
                                </p:cTn>
                              </p:par>
                              <p:par>
                                <p:cTn id="131" presetID="42" presetClass="entr" presetSubtype="0" fill="hold" nodeType="withEffect">
                                  <p:stCondLst>
                                    <p:cond delay="0"/>
                                  </p:stCondLst>
                                  <p:childTnLst>
                                    <p:set>
                                      <p:cBhvr>
                                        <p:cTn id="132" dur="1" fill="hold">
                                          <p:stCondLst>
                                            <p:cond delay="0"/>
                                          </p:stCondLst>
                                        </p:cTn>
                                        <p:tgtEl>
                                          <p:spTgt spid="14">
                                            <p:txEl>
                                              <p:pRg st="4" end="4"/>
                                            </p:txEl>
                                          </p:spTgt>
                                        </p:tgtEl>
                                        <p:attrNameLst>
                                          <p:attrName>style.visibility</p:attrName>
                                        </p:attrNameLst>
                                      </p:cBhvr>
                                      <p:to>
                                        <p:strVal val="visible"/>
                                      </p:to>
                                    </p:set>
                                    <p:animEffect transition="in" filter="fade">
                                      <p:cBhvr>
                                        <p:cTn id="133" dur="1000"/>
                                        <p:tgtEl>
                                          <p:spTgt spid="14">
                                            <p:txEl>
                                              <p:pRg st="4" end="4"/>
                                            </p:txEl>
                                          </p:spTgt>
                                        </p:tgtEl>
                                      </p:cBhvr>
                                    </p:animEffect>
                                    <p:anim calcmode="lin" valueType="num">
                                      <p:cBhvr>
                                        <p:cTn id="13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135" dur="1000" fill="hold"/>
                                        <p:tgtEl>
                                          <p:spTgt spid="14">
                                            <p:txEl>
                                              <p:pRg st="4" end="4"/>
                                            </p:txEl>
                                          </p:spTgt>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14">
                                            <p:txEl>
                                              <p:pRg st="5" end="5"/>
                                            </p:txEl>
                                          </p:spTgt>
                                        </p:tgtEl>
                                        <p:attrNameLst>
                                          <p:attrName>style.visibility</p:attrName>
                                        </p:attrNameLst>
                                      </p:cBhvr>
                                      <p:to>
                                        <p:strVal val="visible"/>
                                      </p:to>
                                    </p:set>
                                    <p:animEffect transition="in" filter="fade">
                                      <p:cBhvr>
                                        <p:cTn id="138" dur="1000"/>
                                        <p:tgtEl>
                                          <p:spTgt spid="14">
                                            <p:txEl>
                                              <p:pRg st="5" end="5"/>
                                            </p:txEl>
                                          </p:spTgt>
                                        </p:tgtEl>
                                      </p:cBhvr>
                                    </p:animEffect>
                                    <p:anim calcmode="lin" valueType="num">
                                      <p:cBhvr>
                                        <p:cTn id="139"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140" dur="1000" fill="hold"/>
                                        <p:tgtEl>
                                          <p:spTgt spid="14">
                                            <p:txEl>
                                              <p:pRg st="5" end="5"/>
                                            </p:txEl>
                                          </p:spTgt>
                                        </p:tgtEl>
                                        <p:attrNameLst>
                                          <p:attrName>ppt_y</p:attrName>
                                        </p:attrNameLst>
                                      </p:cBhvr>
                                      <p:tavLst>
                                        <p:tav tm="0">
                                          <p:val>
                                            <p:strVal val="#ppt_y+.1"/>
                                          </p:val>
                                        </p:tav>
                                        <p:tav tm="100000">
                                          <p:val>
                                            <p:strVal val="#ppt_y"/>
                                          </p:val>
                                        </p:tav>
                                      </p:tavLst>
                                    </p:anim>
                                  </p:childTnLst>
                                </p:cTn>
                              </p:par>
                              <p:par>
                                <p:cTn id="141" presetID="42" presetClass="entr" presetSubtype="0" fill="hold" nodeType="withEffect">
                                  <p:stCondLst>
                                    <p:cond delay="0"/>
                                  </p:stCondLst>
                                  <p:childTnLst>
                                    <p:set>
                                      <p:cBhvr>
                                        <p:cTn id="142" dur="1" fill="hold">
                                          <p:stCondLst>
                                            <p:cond delay="0"/>
                                          </p:stCondLst>
                                        </p:cTn>
                                        <p:tgtEl>
                                          <p:spTgt spid="14">
                                            <p:txEl>
                                              <p:pRg st="6" end="6"/>
                                            </p:txEl>
                                          </p:spTgt>
                                        </p:tgtEl>
                                        <p:attrNameLst>
                                          <p:attrName>style.visibility</p:attrName>
                                        </p:attrNameLst>
                                      </p:cBhvr>
                                      <p:to>
                                        <p:strVal val="visible"/>
                                      </p:to>
                                    </p:set>
                                    <p:animEffect transition="in" filter="fade">
                                      <p:cBhvr>
                                        <p:cTn id="143" dur="1000"/>
                                        <p:tgtEl>
                                          <p:spTgt spid="14">
                                            <p:txEl>
                                              <p:pRg st="6" end="6"/>
                                            </p:txEl>
                                          </p:spTgt>
                                        </p:tgtEl>
                                      </p:cBhvr>
                                    </p:animEffect>
                                    <p:anim calcmode="lin" valueType="num">
                                      <p:cBhvr>
                                        <p:cTn id="144"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145" dur="1000" fill="hold"/>
                                        <p:tgtEl>
                                          <p:spTgt spid="14">
                                            <p:txEl>
                                              <p:pRg st="6" end="6"/>
                                            </p:txEl>
                                          </p:spTgt>
                                        </p:tgtEl>
                                        <p:attrNameLst>
                                          <p:attrName>ppt_y</p:attrName>
                                        </p:attrNameLst>
                                      </p:cBhvr>
                                      <p:tavLst>
                                        <p:tav tm="0">
                                          <p:val>
                                            <p:strVal val="#ppt_y+.1"/>
                                          </p:val>
                                        </p:tav>
                                        <p:tav tm="100000">
                                          <p:val>
                                            <p:strVal val="#ppt_y"/>
                                          </p:val>
                                        </p:tav>
                                      </p:tavLst>
                                    </p:anim>
                                  </p:childTnLst>
                                </p:cTn>
                              </p:par>
                              <p:par>
                                <p:cTn id="146" presetID="42" presetClass="entr" presetSubtype="0" fill="hold" nodeType="withEffect">
                                  <p:stCondLst>
                                    <p:cond delay="0"/>
                                  </p:stCondLst>
                                  <p:childTnLst>
                                    <p:set>
                                      <p:cBhvr>
                                        <p:cTn id="147" dur="1" fill="hold">
                                          <p:stCondLst>
                                            <p:cond delay="0"/>
                                          </p:stCondLst>
                                        </p:cTn>
                                        <p:tgtEl>
                                          <p:spTgt spid="14">
                                            <p:txEl>
                                              <p:pRg st="7" end="7"/>
                                            </p:txEl>
                                          </p:spTgt>
                                        </p:tgtEl>
                                        <p:attrNameLst>
                                          <p:attrName>style.visibility</p:attrName>
                                        </p:attrNameLst>
                                      </p:cBhvr>
                                      <p:to>
                                        <p:strVal val="visible"/>
                                      </p:to>
                                    </p:set>
                                    <p:animEffect transition="in" filter="fade">
                                      <p:cBhvr>
                                        <p:cTn id="148" dur="1000"/>
                                        <p:tgtEl>
                                          <p:spTgt spid="14">
                                            <p:txEl>
                                              <p:pRg st="7" end="7"/>
                                            </p:txEl>
                                          </p:spTgt>
                                        </p:tgtEl>
                                      </p:cBhvr>
                                    </p:animEffect>
                                    <p:anim calcmode="lin" valueType="num">
                                      <p:cBhvr>
                                        <p:cTn id="149" dur="10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150" dur="10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nodeType="clickEffect">
                                  <p:stCondLst>
                                    <p:cond delay="0"/>
                                  </p:stCondLst>
                                  <p:childTnLst>
                                    <p:set>
                                      <p:cBhvr>
                                        <p:cTn id="154" dur="1" fill="hold">
                                          <p:stCondLst>
                                            <p:cond delay="0"/>
                                          </p:stCondLst>
                                        </p:cTn>
                                        <p:tgtEl>
                                          <p:spTgt spid="13">
                                            <p:txEl>
                                              <p:pRg st="1" end="1"/>
                                            </p:txEl>
                                          </p:spTgt>
                                        </p:tgtEl>
                                        <p:attrNameLst>
                                          <p:attrName>style.visibility</p:attrName>
                                        </p:attrNameLst>
                                      </p:cBhvr>
                                      <p:to>
                                        <p:strVal val="visible"/>
                                      </p:to>
                                    </p:set>
                                    <p:animEffect transition="in" filter="fade">
                                      <p:cBhvr>
                                        <p:cTn id="155" dur="1000"/>
                                        <p:tgtEl>
                                          <p:spTgt spid="13">
                                            <p:txEl>
                                              <p:pRg st="1" end="1"/>
                                            </p:txEl>
                                          </p:spTgt>
                                        </p:tgtEl>
                                      </p:cBhvr>
                                    </p:animEffect>
                                    <p:anim calcmode="lin" valueType="num">
                                      <p:cBhvr>
                                        <p:cTn id="15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57"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13">
                                            <p:txEl>
                                              <p:pRg st="2" end="2"/>
                                            </p:txEl>
                                          </p:spTgt>
                                        </p:tgtEl>
                                        <p:attrNameLst>
                                          <p:attrName>style.visibility</p:attrName>
                                        </p:attrNameLst>
                                      </p:cBhvr>
                                      <p:to>
                                        <p:strVal val="visible"/>
                                      </p:to>
                                    </p:set>
                                    <p:animEffect transition="in" filter="fade">
                                      <p:cBhvr>
                                        <p:cTn id="160" dur="1000"/>
                                        <p:tgtEl>
                                          <p:spTgt spid="13">
                                            <p:txEl>
                                              <p:pRg st="2" end="2"/>
                                            </p:txEl>
                                          </p:spTgt>
                                        </p:tgtEl>
                                      </p:cBhvr>
                                    </p:animEffect>
                                    <p:anim calcmode="lin" valueType="num">
                                      <p:cBhvr>
                                        <p:cTn id="16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62"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163" presetID="42" presetClass="entr" presetSubtype="0" fill="hold" nodeType="withEffect">
                                  <p:stCondLst>
                                    <p:cond delay="0"/>
                                  </p:stCondLst>
                                  <p:childTnLst>
                                    <p:set>
                                      <p:cBhvr>
                                        <p:cTn id="164" dur="1" fill="hold">
                                          <p:stCondLst>
                                            <p:cond delay="0"/>
                                          </p:stCondLst>
                                        </p:cTn>
                                        <p:tgtEl>
                                          <p:spTgt spid="13">
                                            <p:txEl>
                                              <p:pRg st="3" end="3"/>
                                            </p:txEl>
                                          </p:spTgt>
                                        </p:tgtEl>
                                        <p:attrNameLst>
                                          <p:attrName>style.visibility</p:attrName>
                                        </p:attrNameLst>
                                      </p:cBhvr>
                                      <p:to>
                                        <p:strVal val="visible"/>
                                      </p:to>
                                    </p:set>
                                    <p:animEffect transition="in" filter="fade">
                                      <p:cBhvr>
                                        <p:cTn id="165" dur="1000"/>
                                        <p:tgtEl>
                                          <p:spTgt spid="13">
                                            <p:txEl>
                                              <p:pRg st="3" end="3"/>
                                            </p:txEl>
                                          </p:spTgt>
                                        </p:tgtEl>
                                      </p:cBhvr>
                                    </p:animEffect>
                                    <p:anim calcmode="lin" valueType="num">
                                      <p:cBhvr>
                                        <p:cTn id="166"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167" dur="1000" fill="hold"/>
                                        <p:tgtEl>
                                          <p:spTgt spid="13">
                                            <p:txEl>
                                              <p:pRg st="3" end="3"/>
                                            </p:txEl>
                                          </p:spTgt>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3">
                                            <p:txEl>
                                              <p:pRg st="4" end="4"/>
                                            </p:txEl>
                                          </p:spTgt>
                                        </p:tgtEl>
                                        <p:attrNameLst>
                                          <p:attrName>style.visibility</p:attrName>
                                        </p:attrNameLst>
                                      </p:cBhvr>
                                      <p:to>
                                        <p:strVal val="visible"/>
                                      </p:to>
                                    </p:set>
                                    <p:animEffect transition="in" filter="fade">
                                      <p:cBhvr>
                                        <p:cTn id="170" dur="1000"/>
                                        <p:tgtEl>
                                          <p:spTgt spid="13">
                                            <p:txEl>
                                              <p:pRg st="4" end="4"/>
                                            </p:txEl>
                                          </p:spTgt>
                                        </p:tgtEl>
                                      </p:cBhvr>
                                    </p:animEffect>
                                    <p:anim calcmode="lin" valueType="num">
                                      <p:cBhvr>
                                        <p:cTn id="17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172"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173" presetID="42" presetClass="entr" presetSubtype="0" fill="hold" nodeType="withEffect">
                                  <p:stCondLst>
                                    <p:cond delay="0"/>
                                  </p:stCondLst>
                                  <p:childTnLst>
                                    <p:set>
                                      <p:cBhvr>
                                        <p:cTn id="174" dur="1" fill="hold">
                                          <p:stCondLst>
                                            <p:cond delay="0"/>
                                          </p:stCondLst>
                                        </p:cTn>
                                        <p:tgtEl>
                                          <p:spTgt spid="13">
                                            <p:txEl>
                                              <p:pRg st="5" end="5"/>
                                            </p:txEl>
                                          </p:spTgt>
                                        </p:tgtEl>
                                        <p:attrNameLst>
                                          <p:attrName>style.visibility</p:attrName>
                                        </p:attrNameLst>
                                      </p:cBhvr>
                                      <p:to>
                                        <p:strVal val="visible"/>
                                      </p:to>
                                    </p:set>
                                    <p:animEffect transition="in" filter="fade">
                                      <p:cBhvr>
                                        <p:cTn id="175" dur="1000"/>
                                        <p:tgtEl>
                                          <p:spTgt spid="13">
                                            <p:txEl>
                                              <p:pRg st="5" end="5"/>
                                            </p:txEl>
                                          </p:spTgt>
                                        </p:tgtEl>
                                      </p:cBhvr>
                                    </p:animEffect>
                                    <p:anim calcmode="lin" valueType="num">
                                      <p:cBhvr>
                                        <p:cTn id="17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177" dur="1000" fill="hold"/>
                                        <p:tgtEl>
                                          <p:spTgt spid="13">
                                            <p:txEl>
                                              <p:pRg st="5" end="5"/>
                                            </p:txEl>
                                          </p:spTgt>
                                        </p:tgtEl>
                                        <p:attrNameLst>
                                          <p:attrName>ppt_y</p:attrName>
                                        </p:attrNameLst>
                                      </p:cBhvr>
                                      <p:tavLst>
                                        <p:tav tm="0">
                                          <p:val>
                                            <p:strVal val="#ppt_y+.1"/>
                                          </p:val>
                                        </p:tav>
                                        <p:tav tm="100000">
                                          <p:val>
                                            <p:strVal val="#ppt_y"/>
                                          </p:val>
                                        </p:tav>
                                      </p:tavLst>
                                    </p:anim>
                                  </p:childTnLst>
                                </p:cTn>
                              </p:par>
                              <p:par>
                                <p:cTn id="178" presetID="42" presetClass="entr" presetSubtype="0" fill="hold" nodeType="withEffect">
                                  <p:stCondLst>
                                    <p:cond delay="0"/>
                                  </p:stCondLst>
                                  <p:childTnLst>
                                    <p:set>
                                      <p:cBhvr>
                                        <p:cTn id="179" dur="1" fill="hold">
                                          <p:stCondLst>
                                            <p:cond delay="0"/>
                                          </p:stCondLst>
                                        </p:cTn>
                                        <p:tgtEl>
                                          <p:spTgt spid="13">
                                            <p:txEl>
                                              <p:pRg st="6" end="6"/>
                                            </p:txEl>
                                          </p:spTgt>
                                        </p:tgtEl>
                                        <p:attrNameLst>
                                          <p:attrName>style.visibility</p:attrName>
                                        </p:attrNameLst>
                                      </p:cBhvr>
                                      <p:to>
                                        <p:strVal val="visible"/>
                                      </p:to>
                                    </p:set>
                                    <p:animEffect transition="in" filter="fade">
                                      <p:cBhvr>
                                        <p:cTn id="180" dur="1000"/>
                                        <p:tgtEl>
                                          <p:spTgt spid="13">
                                            <p:txEl>
                                              <p:pRg st="6" end="6"/>
                                            </p:txEl>
                                          </p:spTgt>
                                        </p:tgtEl>
                                      </p:cBhvr>
                                    </p:animEffect>
                                    <p:anim calcmode="lin" valueType="num">
                                      <p:cBhvr>
                                        <p:cTn id="181"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182" dur="1000" fill="hold"/>
                                        <p:tgtEl>
                                          <p:spTgt spid="13">
                                            <p:txEl>
                                              <p:pRg st="6" end="6"/>
                                            </p:txEl>
                                          </p:spTgt>
                                        </p:tgtEl>
                                        <p:attrNameLst>
                                          <p:attrName>ppt_y</p:attrName>
                                        </p:attrNameLst>
                                      </p:cBhvr>
                                      <p:tavLst>
                                        <p:tav tm="0">
                                          <p:val>
                                            <p:strVal val="#ppt_y+.1"/>
                                          </p:val>
                                        </p:tav>
                                        <p:tav tm="100000">
                                          <p:val>
                                            <p:strVal val="#ppt_y"/>
                                          </p:val>
                                        </p:tav>
                                      </p:tavLst>
                                    </p:anim>
                                  </p:childTnLst>
                                </p:cTn>
                              </p:par>
                              <p:par>
                                <p:cTn id="183" presetID="42" presetClass="entr" presetSubtype="0" fill="hold" nodeType="withEffect">
                                  <p:stCondLst>
                                    <p:cond delay="0"/>
                                  </p:stCondLst>
                                  <p:childTnLst>
                                    <p:set>
                                      <p:cBhvr>
                                        <p:cTn id="184" dur="1" fill="hold">
                                          <p:stCondLst>
                                            <p:cond delay="0"/>
                                          </p:stCondLst>
                                        </p:cTn>
                                        <p:tgtEl>
                                          <p:spTgt spid="13">
                                            <p:txEl>
                                              <p:pRg st="7" end="7"/>
                                            </p:txEl>
                                          </p:spTgt>
                                        </p:tgtEl>
                                        <p:attrNameLst>
                                          <p:attrName>style.visibility</p:attrName>
                                        </p:attrNameLst>
                                      </p:cBhvr>
                                      <p:to>
                                        <p:strVal val="visible"/>
                                      </p:to>
                                    </p:set>
                                    <p:animEffect transition="in" filter="fade">
                                      <p:cBhvr>
                                        <p:cTn id="185" dur="1000"/>
                                        <p:tgtEl>
                                          <p:spTgt spid="13">
                                            <p:txEl>
                                              <p:pRg st="7" end="7"/>
                                            </p:txEl>
                                          </p:spTgt>
                                        </p:tgtEl>
                                      </p:cBhvr>
                                    </p:animEffect>
                                    <p:anim calcmode="lin" valueType="num">
                                      <p:cBhvr>
                                        <p:cTn id="18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18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2075130" y="760349"/>
            <a:ext cx="5736579" cy="5733256"/>
          </a:xfrm>
          <a:prstGeom prst="ellipse">
            <a:avLst/>
          </a:prstGeom>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2" name="Title 1"/>
          <p:cNvSpPr>
            <a:spLocks noGrp="1"/>
          </p:cNvSpPr>
          <p:nvPr>
            <p:ph type="title"/>
          </p:nvPr>
        </p:nvSpPr>
        <p:spPr>
          <a:xfrm>
            <a:off x="107504" y="188849"/>
            <a:ext cx="3966241" cy="1143000"/>
          </a:xfrm>
          <a:effectLst>
            <a:glow rad="228600">
              <a:schemeClr val="accent3">
                <a:satMod val="175000"/>
                <a:alpha val="40000"/>
              </a:schemeClr>
            </a:glow>
          </a:effectLst>
        </p:spPr>
        <p:txBody>
          <a:bodyPr>
            <a:normAutofit/>
          </a:bodyPr>
          <a:lstStyle/>
          <a:p>
            <a:r>
              <a:rPr lang="en-AU" sz="3200" b="1" dirty="0" smtClean="0">
                <a:solidFill>
                  <a:srgbClr val="006600"/>
                </a:solidFill>
              </a:rPr>
              <a:t>The Needs Circle</a:t>
            </a:r>
            <a:endParaRPr lang="en-AU" sz="3200" b="1" dirty="0">
              <a:solidFill>
                <a:srgbClr val="006600"/>
              </a:solidFill>
            </a:endParaRPr>
          </a:p>
        </p:txBody>
      </p:sp>
      <p:sp>
        <p:nvSpPr>
          <p:cNvPr id="3" name="Oval 2"/>
          <p:cNvSpPr/>
          <p:nvPr/>
        </p:nvSpPr>
        <p:spPr>
          <a:xfrm>
            <a:off x="-3348880" y="23488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p:cNvSpPr/>
          <p:nvPr/>
        </p:nvSpPr>
        <p:spPr>
          <a:xfrm>
            <a:off x="2526411" y="1202281"/>
            <a:ext cx="4852200" cy="4849389"/>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cxnSp>
        <p:nvCxnSpPr>
          <p:cNvPr id="8" name="Straight Connector 7"/>
          <p:cNvCxnSpPr>
            <a:stCxn id="14" idx="0"/>
            <a:endCxn id="14" idx="4"/>
          </p:cNvCxnSpPr>
          <p:nvPr/>
        </p:nvCxnSpPr>
        <p:spPr>
          <a:xfrm>
            <a:off x="4952511" y="1202281"/>
            <a:ext cx="0" cy="4849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4" idx="6"/>
          </p:cNvCxnSpPr>
          <p:nvPr/>
        </p:nvCxnSpPr>
        <p:spPr>
          <a:xfrm flipH="1">
            <a:off x="2526411" y="3626976"/>
            <a:ext cx="4852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943419" y="1202282"/>
            <a:ext cx="0" cy="4849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48764" y="2166880"/>
            <a:ext cx="1639260" cy="892552"/>
          </a:xfrm>
          <a:prstGeom prst="rect">
            <a:avLst/>
          </a:prstGeom>
          <a:noFill/>
        </p:spPr>
        <p:txBody>
          <a:bodyPr wrap="square" rtlCol="0">
            <a:spAutoFit/>
          </a:bodyPr>
          <a:lstStyle/>
          <a:p>
            <a:r>
              <a:rPr lang="en-AU" sz="2600" b="1" dirty="0" smtClean="0">
                <a:solidFill>
                  <a:srgbClr val="FFC000"/>
                </a:solidFill>
              </a:rPr>
              <a:t>Love &amp; Belonging </a:t>
            </a:r>
            <a:endParaRPr lang="en-AU" sz="2600" b="1" dirty="0">
              <a:solidFill>
                <a:srgbClr val="FFC000"/>
              </a:solidFill>
            </a:endParaRPr>
          </a:p>
        </p:txBody>
      </p:sp>
      <p:sp>
        <p:nvSpPr>
          <p:cNvPr id="23" name="TextBox 22"/>
          <p:cNvSpPr txBox="1"/>
          <p:nvPr/>
        </p:nvSpPr>
        <p:spPr>
          <a:xfrm>
            <a:off x="5148064" y="2366935"/>
            <a:ext cx="1728192" cy="492443"/>
          </a:xfrm>
          <a:prstGeom prst="rect">
            <a:avLst/>
          </a:prstGeom>
          <a:noFill/>
        </p:spPr>
        <p:txBody>
          <a:bodyPr wrap="square" rtlCol="0">
            <a:spAutoFit/>
          </a:bodyPr>
          <a:lstStyle/>
          <a:p>
            <a:r>
              <a:rPr lang="en-AU" sz="2600" b="1" dirty="0" smtClean="0">
                <a:solidFill>
                  <a:srgbClr val="7030A0"/>
                </a:solidFill>
              </a:rPr>
              <a:t>Freedom</a:t>
            </a:r>
            <a:endParaRPr lang="en-AU" sz="2600" b="1" dirty="0">
              <a:solidFill>
                <a:srgbClr val="7030A0"/>
              </a:solidFill>
            </a:endParaRPr>
          </a:p>
        </p:txBody>
      </p:sp>
      <p:sp>
        <p:nvSpPr>
          <p:cNvPr id="24" name="TextBox 23"/>
          <p:cNvSpPr txBox="1"/>
          <p:nvPr/>
        </p:nvSpPr>
        <p:spPr>
          <a:xfrm>
            <a:off x="5694598" y="4268270"/>
            <a:ext cx="965633" cy="492443"/>
          </a:xfrm>
          <a:prstGeom prst="rect">
            <a:avLst/>
          </a:prstGeom>
          <a:noFill/>
        </p:spPr>
        <p:txBody>
          <a:bodyPr wrap="square" rtlCol="0">
            <a:spAutoFit/>
          </a:bodyPr>
          <a:lstStyle/>
          <a:p>
            <a:r>
              <a:rPr lang="en-AU" sz="2600" b="1" dirty="0" smtClean="0">
                <a:solidFill>
                  <a:srgbClr val="FF0000"/>
                </a:solidFill>
              </a:rPr>
              <a:t>Fun</a:t>
            </a:r>
            <a:endParaRPr lang="en-AU" sz="2600" b="1" dirty="0">
              <a:solidFill>
                <a:srgbClr val="FF0000"/>
              </a:solidFill>
            </a:endParaRPr>
          </a:p>
        </p:txBody>
      </p:sp>
      <p:sp>
        <p:nvSpPr>
          <p:cNvPr id="25" name="TextBox 24"/>
          <p:cNvSpPr txBox="1"/>
          <p:nvPr/>
        </p:nvSpPr>
        <p:spPr>
          <a:xfrm>
            <a:off x="4229741" y="792736"/>
            <a:ext cx="1357961" cy="492443"/>
          </a:xfrm>
          <a:prstGeom prst="rect">
            <a:avLst/>
          </a:prstGeom>
          <a:noFill/>
        </p:spPr>
        <p:txBody>
          <a:bodyPr wrap="square" rtlCol="0">
            <a:spAutoFit/>
          </a:bodyPr>
          <a:lstStyle/>
          <a:p>
            <a:r>
              <a:rPr lang="en-AU" sz="2600" b="1" dirty="0" smtClean="0"/>
              <a:t>Survival </a:t>
            </a:r>
            <a:endParaRPr lang="en-AU" sz="2600" b="1" dirty="0"/>
          </a:p>
        </p:txBody>
      </p:sp>
      <p:sp>
        <p:nvSpPr>
          <p:cNvPr id="26" name="TextBox 25"/>
          <p:cNvSpPr txBox="1"/>
          <p:nvPr/>
        </p:nvSpPr>
        <p:spPr>
          <a:xfrm>
            <a:off x="3148764" y="4268270"/>
            <a:ext cx="1357961" cy="492443"/>
          </a:xfrm>
          <a:prstGeom prst="rect">
            <a:avLst/>
          </a:prstGeom>
          <a:noFill/>
        </p:spPr>
        <p:txBody>
          <a:bodyPr wrap="square" rtlCol="0">
            <a:spAutoFit/>
          </a:bodyPr>
          <a:lstStyle/>
          <a:p>
            <a:r>
              <a:rPr lang="en-AU" sz="2600" b="1" dirty="0" smtClean="0">
                <a:solidFill>
                  <a:srgbClr val="0066FF"/>
                </a:solidFill>
              </a:rPr>
              <a:t>Power</a:t>
            </a:r>
            <a:endParaRPr lang="en-AU" sz="2600" b="1" dirty="0">
              <a:solidFill>
                <a:srgbClr val="0066FF"/>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949" y="5321741"/>
            <a:ext cx="1862181" cy="1275611"/>
          </a:xfrm>
          <a:prstGeom prst="rect">
            <a:avLst/>
          </a:prstGeom>
        </p:spPr>
      </p:pic>
    </p:spTree>
    <p:extLst>
      <p:ext uri="{BB962C8B-B14F-4D97-AF65-F5344CB8AC3E}">
        <p14:creationId xmlns:p14="http://schemas.microsoft.com/office/powerpoint/2010/main" val="12359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71600" y="548680"/>
            <a:ext cx="6707088" cy="1143000"/>
          </a:xfrm>
        </p:spPr>
        <p:txBody>
          <a:bodyPr/>
          <a:lstStyle/>
          <a:p>
            <a:r>
              <a:rPr lang="en-US" b="1" dirty="0" smtClean="0">
                <a:solidFill>
                  <a:srgbClr val="008000"/>
                </a:solidFill>
              </a:rPr>
              <a:t>Your</a:t>
            </a:r>
            <a:r>
              <a:rPr lang="en-US" dirty="0" smtClean="0">
                <a:solidFill>
                  <a:srgbClr val="339933"/>
                </a:solidFill>
              </a:rPr>
              <a:t> Basic Needs Profile</a:t>
            </a:r>
            <a:endParaRPr lang="en-US" dirty="0">
              <a:solidFill>
                <a:srgbClr val="339933"/>
              </a:solidFill>
            </a:endParaRPr>
          </a:p>
        </p:txBody>
      </p:sp>
      <p:sp>
        <p:nvSpPr>
          <p:cNvPr id="9220" name="Rectangle 3"/>
          <p:cNvSpPr>
            <a:spLocks noGrp="1" noChangeArrowheads="1"/>
          </p:cNvSpPr>
          <p:nvPr>
            <p:ph idx="1"/>
          </p:nvPr>
        </p:nvSpPr>
        <p:spPr>
          <a:xfrm>
            <a:off x="611560" y="1772817"/>
            <a:ext cx="7578516" cy="720080"/>
          </a:xfrm>
        </p:spPr>
        <p:txBody>
          <a:bodyPr>
            <a:normAutofit/>
          </a:bodyPr>
          <a:lstStyle/>
          <a:p>
            <a:pPr marL="0" indent="0">
              <a:buNone/>
            </a:pPr>
            <a:r>
              <a:rPr lang="en-US" i="1" dirty="0" smtClean="0">
                <a:solidFill>
                  <a:srgbClr val="008000"/>
                </a:solidFill>
              </a:rPr>
              <a:t>Activity</a:t>
            </a:r>
            <a:r>
              <a:rPr lang="en-US" i="1" dirty="0" smtClean="0"/>
              <a:t> : “Descriptor Shuffle”</a:t>
            </a:r>
          </a:p>
          <a:p>
            <a:pPr marL="0" indent="0">
              <a:buNone/>
            </a:pPr>
            <a:endParaRPr lang="en-US" dirty="0" smtClean="0"/>
          </a:p>
        </p:txBody>
      </p:sp>
      <p:sp>
        <p:nvSpPr>
          <p:cNvPr id="9218" name="Slide Number Placeholder 5"/>
          <p:cNvSpPr>
            <a:spLocks noGrp="1"/>
          </p:cNvSpPr>
          <p:nvPr>
            <p:ph type="sldNum" sz="quarter" idx="12"/>
          </p:nvPr>
        </p:nvSpPr>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50F8CE0C-3B53-4148-A10D-93EC56A45960}" type="slidenum">
              <a:rPr lang="en-US" smtClean="0"/>
              <a:pPr/>
              <a:t>8</a:t>
            </a:fld>
            <a:endParaRPr lang="en-US"/>
          </a:p>
        </p:txBody>
      </p:sp>
      <p:sp>
        <p:nvSpPr>
          <p:cNvPr id="3" name="TextBox 2"/>
          <p:cNvSpPr txBox="1"/>
          <p:nvPr/>
        </p:nvSpPr>
        <p:spPr>
          <a:xfrm>
            <a:off x="553211" y="2596262"/>
            <a:ext cx="8136904" cy="646331"/>
          </a:xfrm>
          <a:prstGeom prst="rect">
            <a:avLst/>
          </a:prstGeom>
          <a:noFill/>
        </p:spPr>
        <p:txBody>
          <a:bodyPr wrap="square" rtlCol="0">
            <a:spAutoFit/>
          </a:bodyPr>
          <a:lstStyle/>
          <a:p>
            <a:r>
              <a:rPr lang="en-US" b="1" dirty="0">
                <a:solidFill>
                  <a:srgbClr val="00B050"/>
                </a:solidFill>
              </a:rPr>
              <a:t>Survival is the physical need to eat, drink, seek shelter and physical comfort and to be </a:t>
            </a:r>
            <a:r>
              <a:rPr lang="en-US" b="1" dirty="0" smtClean="0">
                <a:solidFill>
                  <a:srgbClr val="00B050"/>
                </a:solidFill>
              </a:rPr>
              <a:t>safe.</a:t>
            </a:r>
            <a:endParaRPr lang="en-US" b="1" dirty="0">
              <a:solidFill>
                <a:srgbClr val="00B050"/>
              </a:solidFill>
            </a:endParaRPr>
          </a:p>
        </p:txBody>
      </p:sp>
      <p:sp>
        <p:nvSpPr>
          <p:cNvPr id="10" name="TextBox 9"/>
          <p:cNvSpPr txBox="1"/>
          <p:nvPr/>
        </p:nvSpPr>
        <p:spPr>
          <a:xfrm>
            <a:off x="553211" y="3423315"/>
            <a:ext cx="8505576" cy="646331"/>
          </a:xfrm>
          <a:prstGeom prst="rect">
            <a:avLst/>
          </a:prstGeom>
          <a:noFill/>
          <a:effectLst>
            <a:outerShdw blurRad="63500" sx="102000" sy="102000" algn="ctr" rotWithShape="0">
              <a:prstClr val="black">
                <a:alpha val="40000"/>
              </a:prstClr>
            </a:outerShdw>
          </a:effectLst>
        </p:spPr>
        <p:txBody>
          <a:bodyPr wrap="square" rtlCol="0">
            <a:spAutoFit/>
          </a:bodyPr>
          <a:lstStyle/>
          <a:p>
            <a:r>
              <a:rPr lang="en-US" b="1" dirty="0" smtClean="0">
                <a:solidFill>
                  <a:srgbClr val="FFC000"/>
                </a:solidFill>
              </a:rPr>
              <a:t>Love and Belonging is the need to form and experience positive relationships at home and at school, to be accepted, to be part of a group.</a:t>
            </a:r>
            <a:endParaRPr lang="en-US" b="1" dirty="0">
              <a:solidFill>
                <a:srgbClr val="FFC000"/>
              </a:solidFill>
            </a:endParaRPr>
          </a:p>
        </p:txBody>
      </p:sp>
      <p:sp>
        <p:nvSpPr>
          <p:cNvPr id="11" name="TextBox 10"/>
          <p:cNvSpPr txBox="1"/>
          <p:nvPr/>
        </p:nvSpPr>
        <p:spPr>
          <a:xfrm>
            <a:off x="553211" y="4365104"/>
            <a:ext cx="8368897" cy="646331"/>
          </a:xfrm>
          <a:prstGeom prst="rect">
            <a:avLst/>
          </a:prstGeom>
          <a:noFill/>
        </p:spPr>
        <p:txBody>
          <a:bodyPr wrap="square" rtlCol="0">
            <a:spAutoFit/>
          </a:bodyPr>
          <a:lstStyle/>
          <a:p>
            <a:r>
              <a:rPr lang="en-US" b="1" dirty="0" smtClean="0">
                <a:solidFill>
                  <a:srgbClr val="0066FF"/>
                </a:solidFill>
              </a:rPr>
              <a:t>Power is the need to achieve, to experience success, to receive recognition, to be good at something or to be listened to.</a:t>
            </a:r>
            <a:endParaRPr lang="en-US" b="1" dirty="0">
              <a:solidFill>
                <a:srgbClr val="0066FF"/>
              </a:solidFill>
            </a:endParaRPr>
          </a:p>
        </p:txBody>
      </p:sp>
      <p:sp>
        <p:nvSpPr>
          <p:cNvPr id="12" name="TextBox 11"/>
          <p:cNvSpPr txBox="1"/>
          <p:nvPr/>
        </p:nvSpPr>
        <p:spPr>
          <a:xfrm>
            <a:off x="553211" y="5085184"/>
            <a:ext cx="8499443" cy="369332"/>
          </a:xfrm>
          <a:prstGeom prst="rect">
            <a:avLst/>
          </a:prstGeom>
          <a:noFill/>
        </p:spPr>
        <p:txBody>
          <a:bodyPr wrap="none" rtlCol="0">
            <a:spAutoFit/>
          </a:bodyPr>
          <a:lstStyle/>
          <a:p>
            <a:r>
              <a:rPr lang="en-US" b="1" dirty="0" smtClean="0">
                <a:solidFill>
                  <a:srgbClr val="7030A0"/>
                </a:solidFill>
              </a:rPr>
              <a:t>Freedom is the need to experience independence to make choices and seek novelty</a:t>
            </a:r>
            <a:r>
              <a:rPr lang="en-US" dirty="0" smtClean="0"/>
              <a:t>. </a:t>
            </a:r>
            <a:endParaRPr lang="en-US" dirty="0"/>
          </a:p>
        </p:txBody>
      </p:sp>
      <p:sp>
        <p:nvSpPr>
          <p:cNvPr id="13" name="TextBox 12"/>
          <p:cNvSpPr txBox="1"/>
          <p:nvPr/>
        </p:nvSpPr>
        <p:spPr>
          <a:xfrm>
            <a:off x="553211" y="5686242"/>
            <a:ext cx="6145400" cy="369332"/>
          </a:xfrm>
          <a:prstGeom prst="rect">
            <a:avLst/>
          </a:prstGeom>
          <a:noFill/>
        </p:spPr>
        <p:txBody>
          <a:bodyPr wrap="none" rtlCol="0">
            <a:spAutoFit/>
          </a:bodyPr>
          <a:lstStyle/>
          <a:p>
            <a:r>
              <a:rPr lang="en-US" b="1" dirty="0" smtClean="0">
                <a:solidFill>
                  <a:srgbClr val="FF0000"/>
                </a:solidFill>
              </a:rPr>
              <a:t>Fun is the need to play, to laugh, and to experience pleasure</a:t>
            </a:r>
            <a:r>
              <a:rPr lang="en-US" dirty="0" smtClean="0"/>
              <a:t>.</a:t>
            </a:r>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157" y="5524605"/>
            <a:ext cx="1605061" cy="1171827"/>
          </a:xfrm>
          <a:prstGeom prst="rect">
            <a:avLst/>
          </a:prstGeom>
        </p:spPr>
      </p:pic>
    </p:spTree>
    <p:extLst>
      <p:ext uri="{BB962C8B-B14F-4D97-AF65-F5344CB8AC3E}">
        <p14:creationId xmlns:p14="http://schemas.microsoft.com/office/powerpoint/2010/main" val="260575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down)">
                                      <p:cBhvr>
                                        <p:cTn id="18" dur="5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746278" y="476672"/>
            <a:ext cx="6707088" cy="1143000"/>
          </a:xfrm>
        </p:spPr>
        <p:txBody>
          <a:bodyPr/>
          <a:lstStyle/>
          <a:p>
            <a:r>
              <a:rPr lang="en-US" dirty="0" smtClean="0">
                <a:solidFill>
                  <a:srgbClr val="339933"/>
                </a:solidFill>
              </a:rPr>
              <a:t>Needometer</a:t>
            </a:r>
            <a:endParaRPr lang="en-US" dirty="0">
              <a:solidFill>
                <a:srgbClr val="339933"/>
              </a:solidFill>
            </a:endParaRPr>
          </a:p>
        </p:txBody>
      </p:sp>
      <p:sp>
        <p:nvSpPr>
          <p:cNvPr id="9220" name="Rectangle 3"/>
          <p:cNvSpPr>
            <a:spLocks noGrp="1" noChangeArrowheads="1"/>
          </p:cNvSpPr>
          <p:nvPr>
            <p:ph idx="1"/>
          </p:nvPr>
        </p:nvSpPr>
        <p:spPr>
          <a:xfrm>
            <a:off x="1378974" y="1844824"/>
            <a:ext cx="6070037" cy="3886154"/>
          </a:xfrm>
        </p:spPr>
        <p:txBody>
          <a:bodyPr/>
          <a:lstStyle/>
          <a:p>
            <a:pPr marL="0" indent="0">
              <a:buNone/>
            </a:pPr>
            <a:r>
              <a:rPr lang="en-US" dirty="0" smtClean="0"/>
              <a:t>Are we meeting all these needs?</a:t>
            </a:r>
          </a:p>
          <a:p>
            <a:pPr marL="0" indent="0">
              <a:buNone/>
            </a:pPr>
            <a:r>
              <a:rPr lang="en-US" dirty="0" smtClean="0"/>
              <a:t> </a:t>
            </a:r>
          </a:p>
          <a:p>
            <a:pPr marL="0" indent="0">
              <a:buNone/>
            </a:pPr>
            <a:r>
              <a:rPr lang="en-US" dirty="0" smtClean="0"/>
              <a:t>Snapshot of where we are at. </a:t>
            </a:r>
            <a:endParaRPr lang="en-US" dirty="0"/>
          </a:p>
        </p:txBody>
      </p:sp>
      <p:sp>
        <p:nvSpPr>
          <p:cNvPr id="9218" name="Slide Number Placeholder 5"/>
          <p:cNvSpPr>
            <a:spLocks noGrp="1"/>
          </p:cNvSpPr>
          <p:nvPr>
            <p:ph type="sldNum" sz="quarter" idx="12"/>
          </p:nvPr>
        </p:nvSpPr>
        <p:spPr/>
        <p:txBody>
          <a:bodyPr/>
          <a:lstStyle>
            <a:lvl1pPr eaLnBrk="0" hangingPunct="0">
              <a:defRPr i="1">
                <a:solidFill>
                  <a:schemeClr val="tx1"/>
                </a:solidFill>
                <a:latin typeface="Arial" charset="0"/>
                <a:ea typeface="ＭＳ Ｐゴシック" charset="0"/>
                <a:cs typeface="ＭＳ Ｐゴシック" charset="0"/>
              </a:defRPr>
            </a:lvl1pPr>
            <a:lvl2pPr marL="742950" indent="-285750" eaLnBrk="0" hangingPunct="0">
              <a:defRPr i="1">
                <a:solidFill>
                  <a:schemeClr val="tx1"/>
                </a:solidFill>
                <a:latin typeface="Arial" charset="0"/>
                <a:ea typeface="ＭＳ Ｐゴシック" charset="0"/>
              </a:defRPr>
            </a:lvl2pPr>
            <a:lvl3pPr marL="1143000" indent="-228600" eaLnBrk="0" hangingPunct="0">
              <a:defRPr i="1">
                <a:solidFill>
                  <a:schemeClr val="tx1"/>
                </a:solidFill>
                <a:latin typeface="Arial" charset="0"/>
                <a:ea typeface="ＭＳ Ｐゴシック" charset="0"/>
              </a:defRPr>
            </a:lvl3pPr>
            <a:lvl4pPr marL="1600200" indent="-228600" eaLnBrk="0" hangingPunct="0">
              <a:defRPr i="1">
                <a:solidFill>
                  <a:schemeClr val="tx1"/>
                </a:solidFill>
                <a:latin typeface="Arial" charset="0"/>
                <a:ea typeface="ＭＳ Ｐゴシック" charset="0"/>
              </a:defRPr>
            </a:lvl4pPr>
            <a:lvl5pPr marL="2057400" indent="-228600" eaLnBrk="0" hangingPunct="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50F8CE0C-3B53-4148-A10D-93EC56A45960}" type="slidenum">
              <a:rPr lang="en-US" smtClean="0"/>
              <a:pPr/>
              <a:t>9</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4970231"/>
            <a:ext cx="2016224" cy="1283418"/>
          </a:xfrm>
          <a:prstGeom prst="rect">
            <a:avLst/>
          </a:prstGeom>
        </p:spPr>
      </p:pic>
    </p:spTree>
    <p:extLst>
      <p:ext uri="{BB962C8B-B14F-4D97-AF65-F5344CB8AC3E}">
        <p14:creationId xmlns:p14="http://schemas.microsoft.com/office/powerpoint/2010/main" val="47159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1377</TotalTime>
  <Words>1231</Words>
  <Application>Microsoft Office PowerPoint</Application>
  <PresentationFormat>On-screen Show (4:3)</PresentationFormat>
  <Paragraphs>178</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PowerPoint Presentation</vt:lpstr>
      <vt:lpstr>PowerPoint Presentation</vt:lpstr>
      <vt:lpstr>Quality World</vt:lpstr>
      <vt:lpstr>What’s important to you in your life - what’s in your Quality World</vt:lpstr>
      <vt:lpstr>Quality World</vt:lpstr>
      <vt:lpstr>PowerPoint Presentation</vt:lpstr>
      <vt:lpstr>The Needs Circle</vt:lpstr>
      <vt:lpstr>Your Basic Needs Profile</vt:lpstr>
      <vt:lpstr>Needometer</vt:lpstr>
      <vt:lpstr>Genetic Instructions</vt:lpstr>
      <vt:lpstr>Creating our Quality World  pictures</vt:lpstr>
      <vt:lpstr>Basic Needs/QW</vt:lpstr>
      <vt:lpstr>Quality World</vt:lpstr>
      <vt:lpstr>So…What’s this got to do with our mental health?</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dc:creator>
  <cp:lastModifiedBy>Denise</cp:lastModifiedBy>
  <cp:revision>123</cp:revision>
  <cp:lastPrinted>2015-05-28T02:02:12Z</cp:lastPrinted>
  <dcterms:created xsi:type="dcterms:W3CDTF">2014-12-08T01:51:27Z</dcterms:created>
  <dcterms:modified xsi:type="dcterms:W3CDTF">2016-01-30T17:39:32Z</dcterms:modified>
</cp:coreProperties>
</file>