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59" r:id="rId3"/>
    <p:sldId id="276" r:id="rId4"/>
    <p:sldId id="257" r:id="rId5"/>
    <p:sldId id="262" r:id="rId6"/>
    <p:sldId id="278" r:id="rId7"/>
    <p:sldId id="264" r:id="rId8"/>
    <p:sldId id="265" r:id="rId9"/>
    <p:sldId id="266" r:id="rId10"/>
    <p:sldId id="279" r:id="rId11"/>
    <p:sldId id="269" r:id="rId12"/>
    <p:sldId id="270" r:id="rId13"/>
    <p:sldId id="272" r:id="rId14"/>
    <p:sldId id="267" r:id="rId15"/>
    <p:sldId id="274" r:id="rId16"/>
    <p:sldId id="271" r:id="rId17"/>
    <p:sldId id="268" r:id="rId18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13B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26" autoAdjust="0"/>
  </p:normalViewPr>
  <p:slideViewPr>
    <p:cSldViewPr>
      <p:cViewPr>
        <p:scale>
          <a:sx n="88" d="100"/>
          <a:sy n="88" d="100"/>
        </p:scale>
        <p:origin x="-106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5BC31-5AA6-4087-BA53-F05CF2BC9C96}" type="datetimeFigureOut">
              <a:rPr lang="en-AU" smtClean="0"/>
              <a:t>30/01/2016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A2CD8-9D6D-46D3-A107-C58558D93D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464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7F6EC-22F6-4BB2-9CA0-9CB114CF3156}" type="slidenum">
              <a:rPr lang="en-AU" smtClean="0">
                <a:solidFill>
                  <a:prstClr val="black"/>
                </a:solidFill>
              </a:rPr>
              <a:pPr/>
              <a:t>1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128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Negative habits over time – takes practice.</a:t>
            </a:r>
            <a:r>
              <a:rPr lang="en-AU" baseline="0" dirty="0" smtClean="0"/>
              <a:t> When we change a habit we are actually building physical linkages/pathways in the brain.  Thinking can change our brains. Norman </a:t>
            </a:r>
            <a:r>
              <a:rPr lang="en-AU" baseline="0" dirty="0" err="1" smtClean="0"/>
              <a:t>Doidge</a:t>
            </a:r>
            <a:r>
              <a:rPr lang="en-AU" baseline="0" dirty="0" smtClean="0"/>
              <a:t> “The Brain that </a:t>
            </a:r>
            <a:r>
              <a:rPr lang="en-AU" baseline="0" smtClean="0"/>
              <a:t>Changes Itself”.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A2CD8-9D6D-46D3-A107-C58558D93D00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7562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D3199-1209-4A4C-BFD6-B03B19683FB9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8551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D3199-1209-4A4C-BFD6-B03B19683FB9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8551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 a card  (previous slide) each and your best guess at what it</a:t>
            </a:r>
            <a:r>
              <a:rPr lang="en-US" baseline="0" dirty="0" smtClean="0"/>
              <a:t> is designed to do e.g. criticising is wanting the  person to do it your 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967F2-B93A-4962-86BC-273DBC06CEF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35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Whiteboard – summarise habits from activity. Link to disconnecting habits and connecting</a:t>
            </a:r>
            <a:r>
              <a:rPr lang="en-AU" baseline="0" dirty="0" smtClean="0"/>
              <a:t> habits.</a:t>
            </a:r>
          </a:p>
          <a:p>
            <a:r>
              <a:rPr lang="en-AU" baseline="0" dirty="0" smtClean="0"/>
              <a:t>Suggest some other disconnecting behaviours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A2CD8-9D6D-46D3-A107-C58558D93D00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7323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A2CD8-9D6D-46D3-A107-C58558D93D00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6296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 a card  (previous slide) each and your best guess at what it</a:t>
            </a:r>
            <a:r>
              <a:rPr lang="en-US" baseline="0" dirty="0" smtClean="0"/>
              <a:t> is designed to do e.g. criticising is wanting the  person to do it your 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967F2-B93A-4962-86BC-273DBC06CEF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98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Ask Participants to choose a situation from the above or another.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A2CD8-9D6D-46D3-A107-C58558D93D00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6107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Round 1</a:t>
            </a:r>
          </a:p>
          <a:p>
            <a:r>
              <a:rPr lang="en-AU" dirty="0" smtClean="0"/>
              <a:t>How many of you solved the problem?</a:t>
            </a:r>
          </a:p>
          <a:p>
            <a:r>
              <a:rPr lang="en-AU" dirty="0" smtClean="0"/>
              <a:t>How many believe the relationship is better than when you started?</a:t>
            </a:r>
          </a:p>
          <a:p>
            <a:r>
              <a:rPr lang="en-AU" dirty="0" smtClean="0"/>
              <a:t>Did the behaviours you used bring the parties closer together or drive them further apart?</a:t>
            </a:r>
          </a:p>
          <a:p>
            <a:endParaRPr lang="en-AU" dirty="0" smtClean="0"/>
          </a:p>
          <a:p>
            <a:r>
              <a:rPr lang="en-AU" dirty="0" smtClean="0"/>
              <a:t>Round 2</a:t>
            </a:r>
          </a:p>
          <a:p>
            <a:r>
              <a:rPr lang="en-AU" dirty="0" smtClean="0"/>
              <a:t>In addition ask : Was it hard</a:t>
            </a:r>
            <a:r>
              <a:rPr lang="en-AU" baseline="0" dirty="0" smtClean="0"/>
              <a:t> or easy to stick to the kinds of questions and answers that were on your side?</a:t>
            </a:r>
          </a:p>
          <a:p>
            <a:endParaRPr lang="en-AU" baseline="0" dirty="0" smtClean="0"/>
          </a:p>
          <a:p>
            <a:r>
              <a:rPr lang="en-AU" baseline="0" dirty="0" smtClean="0"/>
              <a:t>Round 3 </a:t>
            </a:r>
          </a:p>
          <a:p>
            <a:r>
              <a:rPr lang="en-AU" baseline="0" dirty="0" smtClean="0"/>
              <a:t>Notice body language</a:t>
            </a:r>
          </a:p>
          <a:p>
            <a:endParaRPr lang="en-AU" baseline="0" dirty="0" smtClean="0"/>
          </a:p>
          <a:p>
            <a:r>
              <a:rPr lang="en-AU" baseline="0" dirty="0" smtClean="0"/>
              <a:t>Extra processing questions:</a:t>
            </a:r>
          </a:p>
          <a:p>
            <a:r>
              <a:rPr lang="en-AU" baseline="0" dirty="0" smtClean="0"/>
              <a:t>What do you think was the difference this time?</a:t>
            </a:r>
          </a:p>
          <a:p>
            <a:r>
              <a:rPr lang="en-AU" baseline="0" dirty="0" smtClean="0"/>
              <a:t>Did anyone notice the laughter, body language or facial expressions around the room this time?</a:t>
            </a:r>
          </a:p>
          <a:p>
            <a:r>
              <a:rPr lang="en-AU" baseline="0" dirty="0" smtClean="0"/>
              <a:t>Did you personally feel a shift in your emotions or physical comfort level in the third role play? Point out some </a:t>
            </a:r>
            <a:r>
              <a:rPr lang="en-AU" baseline="0" dirty="0" err="1" smtClean="0"/>
              <a:t>differencec</a:t>
            </a:r>
            <a:r>
              <a:rPr lang="en-AU" baseline="0" dirty="0" smtClean="0"/>
              <a:t> </a:t>
            </a:r>
            <a:r>
              <a:rPr lang="en-AU" baseline="0" smtClean="0"/>
              <a:t>and applications.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A2CD8-9D6D-46D3-A107-C58558D93D00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209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33E7-4F03-4110-B860-DD80345994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38DB-FE09-4CCD-8366-A41DB259817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7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33E7-4F03-4110-B860-DD80345994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38DB-FE09-4CCD-8366-A41DB259817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30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33E7-4F03-4110-B860-DD80345994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38DB-FE09-4CCD-8366-A41DB259817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099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AFF1-04FB-4EF4-AF85-8DF0464D17CC}" type="datetimeFigureOut">
              <a:rPr lang="en-AU" smtClean="0">
                <a:solidFill>
                  <a:srgbClr val="000000"/>
                </a:solidFill>
              </a:rPr>
              <a:pPr/>
              <a:t>30/01/2016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362A-6254-432F-8691-95E7CEE5A032}" type="slidenum">
              <a:rPr lang="en-AU" smtClean="0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70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AFF1-04FB-4EF4-AF85-8DF0464D17CC}" type="datetimeFigureOut">
              <a:rPr lang="en-AU" smtClean="0">
                <a:solidFill>
                  <a:srgbClr val="000000"/>
                </a:solidFill>
              </a:rPr>
              <a:pPr/>
              <a:t>30/01/2016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362A-6254-432F-8691-95E7CEE5A032}" type="slidenum">
              <a:rPr lang="en-AU" smtClean="0">
                <a:solidFill>
                  <a:srgbClr val="D1282E"/>
                </a:solidFill>
              </a:rPr>
              <a:pPr/>
              <a:t>‹#›</a:t>
            </a:fld>
            <a:endParaRPr lang="en-A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43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AFF1-04FB-4EF4-AF85-8DF0464D17CC}" type="datetimeFigureOut">
              <a:rPr lang="en-AU" smtClean="0">
                <a:solidFill>
                  <a:srgbClr val="000000"/>
                </a:solidFill>
              </a:rPr>
              <a:pPr/>
              <a:t>30/01/2016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362A-6254-432F-8691-95E7CEE5A032}" type="slidenum">
              <a:rPr lang="en-AU" smtClean="0">
                <a:solidFill>
                  <a:srgbClr val="D1282E"/>
                </a:solidFill>
              </a:rPr>
              <a:pPr/>
              <a:t>‹#›</a:t>
            </a:fld>
            <a:endParaRPr lang="en-A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68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AFF1-04FB-4EF4-AF85-8DF0464D17CC}" type="datetimeFigureOut">
              <a:rPr lang="en-AU" smtClean="0">
                <a:solidFill>
                  <a:srgbClr val="000000"/>
                </a:solidFill>
              </a:rPr>
              <a:pPr/>
              <a:t>30/01/2016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362A-6254-432F-8691-95E7CEE5A032}" type="slidenum">
              <a:rPr lang="en-AU" smtClean="0">
                <a:solidFill>
                  <a:srgbClr val="D1282E"/>
                </a:solidFill>
              </a:rPr>
              <a:pPr/>
              <a:t>‹#›</a:t>
            </a:fld>
            <a:endParaRPr lang="en-A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540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AFF1-04FB-4EF4-AF85-8DF0464D17CC}" type="datetimeFigureOut">
              <a:rPr lang="en-AU" smtClean="0">
                <a:solidFill>
                  <a:srgbClr val="000000"/>
                </a:solidFill>
              </a:rPr>
              <a:pPr/>
              <a:t>30/01/2016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362A-6254-432F-8691-95E7CEE5A032}" type="slidenum">
              <a:rPr lang="en-AU" smtClean="0">
                <a:solidFill>
                  <a:srgbClr val="D1282E"/>
                </a:solidFill>
              </a:rPr>
              <a:pPr/>
              <a:t>‹#›</a:t>
            </a:fld>
            <a:endParaRPr lang="en-A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068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AFF1-04FB-4EF4-AF85-8DF0464D17CC}" type="datetimeFigureOut">
              <a:rPr lang="en-AU" smtClean="0">
                <a:solidFill>
                  <a:srgbClr val="000000"/>
                </a:solidFill>
              </a:rPr>
              <a:pPr/>
              <a:t>30/01/2016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362A-6254-432F-8691-95E7CEE5A032}" type="slidenum">
              <a:rPr lang="en-AU" smtClean="0">
                <a:solidFill>
                  <a:srgbClr val="D1282E"/>
                </a:solidFill>
              </a:rPr>
              <a:pPr/>
              <a:t>‹#›</a:t>
            </a:fld>
            <a:endParaRPr lang="en-A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75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AFF1-04FB-4EF4-AF85-8DF0464D17CC}" type="datetimeFigureOut">
              <a:rPr lang="en-AU" smtClean="0">
                <a:solidFill>
                  <a:srgbClr val="000000"/>
                </a:solidFill>
              </a:rPr>
              <a:pPr/>
              <a:t>30/01/2016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362A-6254-432F-8691-95E7CEE5A032}" type="slidenum">
              <a:rPr lang="en-AU" smtClean="0">
                <a:solidFill>
                  <a:srgbClr val="D1282E"/>
                </a:solidFill>
              </a:rPr>
              <a:pPr/>
              <a:t>‹#›</a:t>
            </a:fld>
            <a:endParaRPr lang="en-A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283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AFF1-04FB-4EF4-AF85-8DF0464D17CC}" type="datetimeFigureOut">
              <a:rPr lang="en-AU" smtClean="0">
                <a:solidFill>
                  <a:srgbClr val="000000"/>
                </a:solidFill>
              </a:rPr>
              <a:pPr/>
              <a:t>30/01/2016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362A-6254-432F-8691-95E7CEE5A032}" type="slidenum">
              <a:rPr lang="en-AU" smtClean="0">
                <a:solidFill>
                  <a:srgbClr val="D1282E"/>
                </a:solidFill>
              </a:rPr>
              <a:pPr/>
              <a:t>‹#›</a:t>
            </a:fld>
            <a:endParaRPr lang="en-A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2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33E7-4F03-4110-B860-DD80345994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38DB-FE09-4CCD-8366-A41DB259817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28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AFF1-04FB-4EF4-AF85-8DF0464D17CC}" type="datetimeFigureOut">
              <a:rPr lang="en-AU" smtClean="0">
                <a:solidFill>
                  <a:srgbClr val="000000"/>
                </a:solidFill>
              </a:rPr>
              <a:pPr/>
              <a:t>30/01/2016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362A-6254-432F-8691-95E7CEE5A032}" type="slidenum">
              <a:rPr lang="en-AU" smtClean="0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04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AFF1-04FB-4EF4-AF85-8DF0464D17CC}" type="datetimeFigureOut">
              <a:rPr lang="en-AU" smtClean="0">
                <a:solidFill>
                  <a:srgbClr val="000000"/>
                </a:solidFill>
              </a:rPr>
              <a:pPr/>
              <a:t>30/01/2016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362A-6254-432F-8691-95E7CEE5A032}" type="slidenum">
              <a:rPr lang="en-AU" smtClean="0">
                <a:solidFill>
                  <a:srgbClr val="D1282E"/>
                </a:solidFill>
              </a:rPr>
              <a:pPr/>
              <a:t>‹#›</a:t>
            </a:fld>
            <a:endParaRPr lang="en-A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480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AFF1-04FB-4EF4-AF85-8DF0464D17CC}" type="datetimeFigureOut">
              <a:rPr lang="en-AU" smtClean="0">
                <a:solidFill>
                  <a:srgbClr val="000000"/>
                </a:solidFill>
              </a:rPr>
              <a:pPr/>
              <a:t>30/01/2016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362A-6254-432F-8691-95E7CEE5A032}" type="slidenum">
              <a:rPr lang="en-AU" smtClean="0">
                <a:solidFill>
                  <a:srgbClr val="D1282E"/>
                </a:solidFill>
              </a:rPr>
              <a:pPr/>
              <a:t>‹#›</a:t>
            </a:fld>
            <a:endParaRPr lang="en-A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821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33E7-4F03-4110-B860-DD80345994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38DB-FE09-4CCD-8366-A41DB259817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70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33E7-4F03-4110-B860-DD80345994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38DB-FE09-4CCD-8366-A41DB259817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1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33E7-4F03-4110-B860-DD80345994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38DB-FE09-4CCD-8366-A41DB259817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1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33E7-4F03-4110-B860-DD80345994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38DB-FE09-4CCD-8366-A41DB259817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168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33E7-4F03-4110-B860-DD80345994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38DB-FE09-4CCD-8366-A41DB259817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522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33E7-4F03-4110-B860-DD80345994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38DB-FE09-4CCD-8366-A41DB259817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859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33E7-4F03-4110-B860-DD80345994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38DB-FE09-4CCD-8366-A41DB259817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88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433E7-4F03-4110-B860-DD80345994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938DB-FE09-4CCD-8366-A41DB259817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15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AAFF1-04FB-4EF4-AF85-8DF0464D17CC}" type="datetimeFigureOut">
              <a:rPr lang="en-AU" smtClean="0">
                <a:solidFill>
                  <a:srgbClr val="000000"/>
                </a:solidFill>
              </a:rPr>
              <a:pPr/>
              <a:t>30/01/2016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2362A-6254-432F-8691-95E7CEE5A032}" type="slidenum">
              <a:rPr lang="en-AU" smtClean="0">
                <a:solidFill>
                  <a:srgbClr val="D1282E"/>
                </a:solidFill>
              </a:rPr>
              <a:pPr/>
              <a:t>‹#›</a:t>
            </a:fld>
            <a:endParaRPr lang="en-A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21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45347"/>
            <a:ext cx="1685170" cy="13924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9902" y="1412776"/>
            <a:ext cx="7397209" cy="64940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AU" sz="2600" dirty="0" smtClean="0"/>
              <a:t>Last session</a:t>
            </a:r>
          </a:p>
          <a:p>
            <a:endParaRPr lang="en-AU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/>
              <a:t>We started thinking about what we can and can’t </a:t>
            </a:r>
            <a:r>
              <a:rPr lang="en-AU" sz="2600" dirty="0" smtClean="0"/>
              <a:t>control</a:t>
            </a:r>
          </a:p>
          <a:p>
            <a:r>
              <a:rPr lang="en-AU" sz="2600" dirty="0" smtClean="0"/>
              <a:t> </a:t>
            </a:r>
            <a:endParaRPr lang="en-A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/>
              <a:t>We showed how the ‘Needometer’ can help  a person to get a snapshot of which of their needs are being satisfied and which are missing out</a:t>
            </a:r>
            <a:r>
              <a:rPr lang="en-AU" sz="2600" dirty="0" smtClean="0"/>
              <a:t>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 smtClean="0"/>
              <a:t>Some people felt that at their age they sometimes had limited </a:t>
            </a:r>
            <a:r>
              <a:rPr lang="en-AU" sz="2600" dirty="0" smtClean="0">
                <a:solidFill>
                  <a:srgbClr val="BD13B1"/>
                </a:solidFill>
              </a:rPr>
              <a:t>Freedom </a:t>
            </a:r>
            <a:r>
              <a:rPr lang="en-AU" sz="2600" dirty="0" smtClean="0"/>
              <a:t>to make the choices they wanted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600" dirty="0" smtClean="0">
              <a:solidFill>
                <a:srgbClr val="BD13B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600" dirty="0" smtClean="0">
              <a:solidFill>
                <a:srgbClr val="BD13B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3608" y="749172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 smtClean="0">
                <a:solidFill>
                  <a:srgbClr val="006600"/>
                </a:solidFill>
              </a:rPr>
              <a:t>Recapping last week….</a:t>
            </a:r>
            <a:endParaRPr lang="en-AU" sz="3200" b="1" dirty="0">
              <a:solidFill>
                <a:srgbClr val="0066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67744" y="4676733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AU" sz="3200" dirty="0">
              <a:solidFill>
                <a:srgbClr val="006600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781682" y="5589240"/>
            <a:ext cx="1039864" cy="847862"/>
            <a:chOff x="105003600" y="106512360"/>
            <a:chExt cx="10332720" cy="7330440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105003600" y="106512360"/>
              <a:ext cx="10332720" cy="7330440"/>
            </a:xfrm>
            <a:prstGeom prst="rect">
              <a:avLst/>
            </a:prstGeom>
            <a:solidFill>
              <a:srgbClr val="FFFFFF"/>
            </a:solidFill>
            <a:ln w="28575" algn="in">
              <a:solidFill>
                <a:srgbClr val="7F7F7F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868686">
                  <a:alpha val="50000"/>
                </a:srgbClr>
              </a:outerShdw>
            </a:effec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05506520" y="106855575"/>
              <a:ext cx="9379950" cy="6096000"/>
              <a:chOff x="105506520" y="106855575"/>
              <a:chExt cx="9379950" cy="6096000"/>
            </a:xfrm>
          </p:grpSpPr>
          <p:sp>
            <p:nvSpPr>
              <p:cNvPr id="7" name="AutoShape 5"/>
              <p:cNvSpPr>
                <a:spLocks noChangeArrowheads="1"/>
              </p:cNvSpPr>
              <p:nvPr/>
            </p:nvSpPr>
            <p:spPr bwMode="auto">
              <a:xfrm>
                <a:off x="105506520" y="106855575"/>
                <a:ext cx="716280" cy="6096000"/>
              </a:xfrm>
              <a:prstGeom prst="can">
                <a:avLst>
                  <a:gd name="adj" fmla="val 31009"/>
                </a:avLst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9" name="AutoShape 6"/>
              <p:cNvSpPr>
                <a:spLocks noChangeArrowheads="1"/>
              </p:cNvSpPr>
              <p:nvPr/>
            </p:nvSpPr>
            <p:spPr bwMode="auto">
              <a:xfrm>
                <a:off x="109845390" y="106855575"/>
                <a:ext cx="716280" cy="6096000"/>
              </a:xfrm>
              <a:prstGeom prst="can">
                <a:avLst>
                  <a:gd name="adj" fmla="val 31009"/>
                </a:avLst>
              </a:prstGeom>
              <a:solidFill>
                <a:srgbClr val="95B4D8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0" name="AutoShape 7"/>
              <p:cNvSpPr>
                <a:spLocks noChangeArrowheads="1"/>
              </p:cNvSpPr>
              <p:nvPr/>
            </p:nvSpPr>
            <p:spPr bwMode="auto">
              <a:xfrm>
                <a:off x="107666550" y="106855575"/>
                <a:ext cx="716280" cy="6096000"/>
              </a:xfrm>
              <a:prstGeom prst="can">
                <a:avLst>
                  <a:gd name="adj" fmla="val 31009"/>
                </a:avLst>
              </a:prstGeom>
              <a:solidFill>
                <a:srgbClr val="FFFF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1" name="AutoShape 8"/>
              <p:cNvSpPr>
                <a:spLocks noChangeArrowheads="1"/>
              </p:cNvSpPr>
              <p:nvPr/>
            </p:nvSpPr>
            <p:spPr bwMode="auto">
              <a:xfrm>
                <a:off x="112025790" y="106855575"/>
                <a:ext cx="716280" cy="6096000"/>
              </a:xfrm>
              <a:prstGeom prst="can">
                <a:avLst>
                  <a:gd name="adj" fmla="val 31009"/>
                </a:avLst>
              </a:prstGeom>
              <a:solidFill>
                <a:srgbClr val="B366B3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2" name="AutoShape 9"/>
              <p:cNvSpPr>
                <a:spLocks noChangeArrowheads="1"/>
              </p:cNvSpPr>
              <p:nvPr/>
            </p:nvSpPr>
            <p:spPr bwMode="auto">
              <a:xfrm>
                <a:off x="114170190" y="106855575"/>
                <a:ext cx="716280" cy="6096000"/>
              </a:xfrm>
              <a:prstGeom prst="can">
                <a:avLst>
                  <a:gd name="adj" fmla="val 31009"/>
                </a:avLst>
              </a:prstGeom>
              <a:solidFill>
                <a:srgbClr val="FF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421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19334"/>
            <a:ext cx="7949866" cy="4320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400" dirty="0" smtClean="0"/>
              <a:t>Choose </a:t>
            </a:r>
            <a:r>
              <a:rPr lang="en-AU" sz="2400" b="1" dirty="0" smtClean="0">
                <a:solidFill>
                  <a:srgbClr val="FF0000"/>
                </a:solidFill>
              </a:rPr>
              <a:t>one</a:t>
            </a:r>
            <a:r>
              <a:rPr lang="en-AU" sz="2400" dirty="0" smtClean="0"/>
              <a:t> of the following relationship situations :</a:t>
            </a:r>
          </a:p>
          <a:p>
            <a:pPr marL="0" indent="0">
              <a:buNone/>
            </a:pPr>
            <a:endParaRPr lang="en-AU" sz="1000" dirty="0" smtClean="0"/>
          </a:p>
          <a:p>
            <a:r>
              <a:rPr lang="en-AU" sz="2400" dirty="0" smtClean="0"/>
              <a:t>Parent/Child</a:t>
            </a:r>
          </a:p>
          <a:p>
            <a:r>
              <a:rPr lang="en-AU" sz="2400" dirty="0" smtClean="0"/>
              <a:t>Teacher/Student</a:t>
            </a:r>
          </a:p>
          <a:p>
            <a:r>
              <a:rPr lang="en-AU" sz="2400" dirty="0" smtClean="0"/>
              <a:t>Coach/player</a:t>
            </a:r>
          </a:p>
          <a:p>
            <a:r>
              <a:rPr lang="en-AU" sz="2400" dirty="0" smtClean="0"/>
              <a:t>Boss/worker</a:t>
            </a:r>
          </a:p>
          <a:p>
            <a:r>
              <a:rPr lang="en-AU" sz="2400" dirty="0" smtClean="0"/>
              <a:t>Boyfriend/Girlfriend</a:t>
            </a:r>
          </a:p>
          <a:p>
            <a:endParaRPr lang="en-AU" sz="1000" dirty="0"/>
          </a:p>
          <a:p>
            <a:pPr marL="0" indent="0" algn="ctr">
              <a:buNone/>
            </a:pPr>
            <a:r>
              <a:rPr lang="en-AU" sz="2400" b="1" dirty="0" smtClean="0">
                <a:solidFill>
                  <a:srgbClr val="00B050"/>
                </a:solidFill>
              </a:rPr>
              <a:t>With a partner, invent a situation where there is a </a:t>
            </a:r>
          </a:p>
          <a:p>
            <a:pPr marL="0" indent="0" algn="ctr">
              <a:buNone/>
            </a:pPr>
            <a:r>
              <a:rPr lang="en-AU" sz="2400" b="1" dirty="0" smtClean="0">
                <a:solidFill>
                  <a:srgbClr val="00B050"/>
                </a:solidFill>
              </a:rPr>
              <a:t>“slight disagreement” between the two people. </a:t>
            </a:r>
          </a:p>
          <a:p>
            <a:pPr marL="0" indent="0" algn="ctr">
              <a:buNone/>
            </a:pPr>
            <a:r>
              <a:rPr lang="en-AU" sz="2400" b="1" dirty="0" smtClean="0">
                <a:solidFill>
                  <a:srgbClr val="00B050"/>
                </a:solidFill>
              </a:rPr>
              <a:t>Decide which role each person will play.</a:t>
            </a:r>
            <a:endParaRPr lang="en-AU" sz="2400" b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42" y="404665"/>
            <a:ext cx="1307208" cy="108012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787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11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b="1" dirty="0" smtClean="0">
                <a:solidFill>
                  <a:srgbClr val="006600"/>
                </a:solidFill>
              </a:rPr>
              <a:t>Activity: “A slight disagreement”</a:t>
            </a:r>
            <a:endParaRPr lang="en-AU" sz="3200" b="1" dirty="0">
              <a:solidFill>
                <a:srgbClr val="00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443841"/>
            <a:ext cx="8352928" cy="3416320"/>
          </a:xfrm>
          <a:prstGeom prst="rect">
            <a:avLst/>
          </a:prstGeom>
          <a:effectLst>
            <a:glow rad="127000">
              <a:srgbClr val="FFFF00">
                <a:alpha val="5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en-AU" sz="2400" b="1" dirty="0"/>
              <a:t>Round One:</a:t>
            </a:r>
            <a:r>
              <a:rPr lang="en-AU" sz="2400" dirty="0"/>
              <a:t>	</a:t>
            </a:r>
            <a:endParaRPr lang="en-AU" sz="2400" dirty="0" smtClean="0"/>
          </a:p>
          <a:p>
            <a:r>
              <a:rPr lang="en-AU" sz="2400" dirty="0" smtClean="0"/>
              <a:t>Both </a:t>
            </a:r>
            <a:r>
              <a:rPr lang="en-AU" sz="2400" dirty="0"/>
              <a:t>use only the </a:t>
            </a:r>
            <a:r>
              <a:rPr lang="en-AU" sz="2400" b="1" dirty="0">
                <a:solidFill>
                  <a:srgbClr val="FF0000"/>
                </a:solidFill>
              </a:rPr>
              <a:t>red </a:t>
            </a:r>
            <a:r>
              <a:rPr lang="en-AU" sz="2400" b="1" dirty="0" smtClean="0">
                <a:solidFill>
                  <a:srgbClr val="FF0000"/>
                </a:solidFill>
              </a:rPr>
              <a:t>behaviours</a:t>
            </a:r>
          </a:p>
          <a:p>
            <a:endParaRPr lang="en-AU" sz="2400" dirty="0">
              <a:solidFill>
                <a:srgbClr val="FF0000"/>
              </a:solidFill>
            </a:endParaRPr>
          </a:p>
          <a:p>
            <a:r>
              <a:rPr lang="en-AU" sz="2400" b="1" dirty="0" smtClean="0"/>
              <a:t>Round </a:t>
            </a:r>
            <a:r>
              <a:rPr lang="en-AU" sz="2400" b="1" dirty="0"/>
              <a:t>Two:	</a:t>
            </a:r>
            <a:endParaRPr lang="en-AU" sz="2400" b="1" dirty="0" smtClean="0"/>
          </a:p>
          <a:p>
            <a:r>
              <a:rPr lang="en-AU" sz="2400" dirty="0" smtClean="0"/>
              <a:t>One </a:t>
            </a:r>
            <a:r>
              <a:rPr lang="en-AU" sz="2400" dirty="0"/>
              <a:t>of you chooses to use the </a:t>
            </a:r>
            <a:r>
              <a:rPr lang="en-AU" sz="2400" b="1" dirty="0">
                <a:solidFill>
                  <a:srgbClr val="FF0000"/>
                </a:solidFill>
              </a:rPr>
              <a:t>red habits </a:t>
            </a:r>
            <a:r>
              <a:rPr lang="en-AU" sz="2400" dirty="0"/>
              <a:t>and one </a:t>
            </a:r>
            <a:r>
              <a:rPr lang="en-AU" sz="2400" dirty="0" smtClean="0"/>
              <a:t>the </a:t>
            </a:r>
          </a:p>
          <a:p>
            <a:r>
              <a:rPr lang="en-A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29000"/>
                    </a:srgbClr>
                  </a:outerShdw>
                </a:effectLst>
              </a:rPr>
              <a:t>yellow habits</a:t>
            </a:r>
            <a:r>
              <a:rPr lang="en-AU" sz="2400" dirty="0" smtClean="0"/>
              <a:t>.</a:t>
            </a:r>
            <a:endParaRPr lang="en-AU" sz="2400" dirty="0"/>
          </a:p>
          <a:p>
            <a:endParaRPr lang="en-AU" sz="2400" b="1" dirty="0" smtClean="0"/>
          </a:p>
          <a:p>
            <a:r>
              <a:rPr lang="en-AU" sz="2400" b="1" dirty="0" smtClean="0"/>
              <a:t>Round </a:t>
            </a:r>
            <a:r>
              <a:rPr lang="en-AU" sz="2400" b="1" dirty="0"/>
              <a:t>Three:</a:t>
            </a:r>
            <a:r>
              <a:rPr lang="en-AU" sz="2400" dirty="0"/>
              <a:t>	</a:t>
            </a:r>
            <a:endParaRPr lang="en-AU" sz="2400" dirty="0" smtClean="0"/>
          </a:p>
          <a:p>
            <a:r>
              <a:rPr lang="en-AU" sz="2400" dirty="0" smtClean="0"/>
              <a:t>Both </a:t>
            </a:r>
            <a:r>
              <a:rPr lang="en-AU" sz="2400" dirty="0"/>
              <a:t>parties choose the </a:t>
            </a:r>
            <a:r>
              <a:rPr lang="en-A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29000"/>
                    </a:srgbClr>
                  </a:outerShdw>
                </a:effectLst>
              </a:rPr>
              <a:t>connecting (caring) </a:t>
            </a:r>
            <a:r>
              <a:rPr lang="en-AU" sz="2400" dirty="0" smtClean="0"/>
              <a:t>habits</a:t>
            </a:r>
            <a:endParaRPr lang="en-AU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301208"/>
            <a:ext cx="1685170" cy="139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6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/>
          </a:bodyPr>
          <a:lstStyle/>
          <a:p>
            <a:r>
              <a:rPr lang="en-AU" b="1" dirty="0" smtClean="0">
                <a:solidFill>
                  <a:srgbClr val="006600"/>
                </a:solidFill>
              </a:rPr>
              <a:t>“The Question”:</a:t>
            </a:r>
            <a:endParaRPr lang="en-AU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1396751"/>
          </a:xfrm>
        </p:spPr>
        <p:txBody>
          <a:bodyPr/>
          <a:lstStyle/>
          <a:p>
            <a:pPr marL="0" indent="0" algn="ctr">
              <a:buNone/>
            </a:pPr>
            <a:r>
              <a:rPr lang="en-AU" dirty="0" smtClean="0"/>
              <a:t>“If I do or say this right now, will it bring us closer together or drive us further apart.”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212976"/>
            <a:ext cx="3384376" cy="27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5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09760"/>
            <a:ext cx="8435280" cy="4971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sz="2400" dirty="0" smtClean="0"/>
              <a:t>“All human problems are human relationship problems.”</a:t>
            </a:r>
          </a:p>
          <a:p>
            <a:pPr>
              <a:buNone/>
            </a:pPr>
            <a:endParaRPr lang="en-AU" sz="2400" dirty="0" smtClean="0"/>
          </a:p>
          <a:p>
            <a:pPr>
              <a:buNone/>
            </a:pPr>
            <a:endParaRPr lang="en-AU" sz="1200" dirty="0" smtClean="0"/>
          </a:p>
          <a:p>
            <a:pPr>
              <a:buNone/>
            </a:pPr>
            <a:r>
              <a:rPr lang="en-AU" sz="2400" dirty="0" smtClean="0"/>
              <a:t>“ I have noticed that happy people are constantly evaluating themselves, and unhappy people are constantly evaluating others.”</a:t>
            </a:r>
          </a:p>
          <a:p>
            <a:pPr>
              <a:buNone/>
            </a:pPr>
            <a:endParaRPr lang="en-AU" sz="1200" dirty="0"/>
          </a:p>
          <a:p>
            <a:pPr>
              <a:buNone/>
            </a:pPr>
            <a:endParaRPr lang="en-AU" sz="1200" dirty="0" smtClean="0"/>
          </a:p>
          <a:p>
            <a:pPr>
              <a:buNone/>
            </a:pPr>
            <a:r>
              <a:rPr lang="en-AU" sz="2400" dirty="0"/>
              <a:t>“Success in any endeavour is directly proportional to how well the people who are involved in it get along with each other.”</a:t>
            </a:r>
          </a:p>
          <a:p>
            <a:pPr>
              <a:buNone/>
            </a:pPr>
            <a:endParaRPr lang="en-AU" sz="1300" i="1" dirty="0" smtClean="0"/>
          </a:p>
          <a:p>
            <a:pPr algn="r">
              <a:buNone/>
            </a:pPr>
            <a:r>
              <a:rPr lang="en-AU" sz="1800" i="1" dirty="0" smtClean="0"/>
              <a:t>William </a:t>
            </a:r>
            <a:r>
              <a:rPr lang="en-AU" sz="1800" i="1" dirty="0" err="1" smtClean="0"/>
              <a:t>Glasser</a:t>
            </a:r>
            <a:endParaRPr lang="en-AU" sz="1800" i="1" dirty="0" smtClean="0"/>
          </a:p>
          <a:p>
            <a:pPr>
              <a:buNone/>
            </a:pPr>
            <a:endParaRPr lang="en-AU" dirty="0"/>
          </a:p>
          <a:p>
            <a:pPr>
              <a:buNone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60647"/>
            <a:ext cx="1373908" cy="11352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71600" y="404664"/>
            <a:ext cx="3456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b="1" dirty="0" smtClean="0">
                <a:solidFill>
                  <a:srgbClr val="006600"/>
                </a:solidFill>
              </a:rPr>
              <a:t>Relationships</a:t>
            </a:r>
            <a:endParaRPr lang="en-AU" sz="4000" b="1" dirty="0"/>
          </a:p>
        </p:txBody>
      </p:sp>
    </p:spTree>
    <p:extLst>
      <p:ext uri="{BB962C8B-B14F-4D97-AF65-F5344CB8AC3E}">
        <p14:creationId xmlns:p14="http://schemas.microsoft.com/office/powerpoint/2010/main" val="47577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31" y="1628800"/>
            <a:ext cx="7272808" cy="4660936"/>
          </a:xfrm>
        </p:spPr>
        <p:txBody>
          <a:bodyPr>
            <a:noAutofit/>
          </a:bodyPr>
          <a:lstStyle/>
          <a:p>
            <a:r>
              <a:rPr lang="en-AU" sz="2400" dirty="0"/>
              <a:t>In what ways can a </a:t>
            </a:r>
            <a:r>
              <a:rPr lang="en-AU" sz="2400" dirty="0" smtClean="0"/>
              <a:t>“relationship break-up” </a:t>
            </a:r>
            <a:r>
              <a:rPr lang="en-AU" sz="2400" dirty="0"/>
              <a:t>impact on someone’s mental health</a:t>
            </a:r>
            <a:r>
              <a:rPr lang="en-AU" sz="2400" dirty="0" smtClean="0"/>
              <a:t>?</a:t>
            </a:r>
          </a:p>
          <a:p>
            <a:pPr marL="0" indent="0">
              <a:buNone/>
            </a:pPr>
            <a:r>
              <a:rPr lang="en-AU" sz="2400" i="1" dirty="0" smtClean="0">
                <a:solidFill>
                  <a:srgbClr val="FF0000"/>
                </a:solidFill>
              </a:rPr>
              <a:t>And two things to think about</a:t>
            </a:r>
            <a:r>
              <a:rPr lang="en-AU" sz="2400" dirty="0" smtClean="0"/>
              <a:t>:</a:t>
            </a:r>
          </a:p>
          <a:p>
            <a:pPr marL="0" indent="0">
              <a:buNone/>
            </a:pPr>
            <a:endParaRPr lang="en-AU" sz="1000" dirty="0"/>
          </a:p>
          <a:p>
            <a:r>
              <a:rPr lang="en-AU" sz="2400" b="1" dirty="0" smtClean="0">
                <a:solidFill>
                  <a:srgbClr val="0070C0"/>
                </a:solidFill>
              </a:rPr>
              <a:t>What relationship is most important to you in your life right now?</a:t>
            </a:r>
            <a:r>
              <a:rPr lang="en-AU" sz="2400" b="1" dirty="0">
                <a:solidFill>
                  <a:srgbClr val="0070C0"/>
                </a:solidFill>
              </a:rPr>
              <a:t> What connecting and disconnecting habits are you currently </a:t>
            </a:r>
            <a:r>
              <a:rPr lang="en-AU" sz="2400" b="1" dirty="0" smtClean="0">
                <a:solidFill>
                  <a:srgbClr val="0070C0"/>
                </a:solidFill>
              </a:rPr>
              <a:t>using?</a:t>
            </a:r>
          </a:p>
          <a:p>
            <a:endParaRPr lang="en-AU" sz="2400" dirty="0" smtClean="0"/>
          </a:p>
          <a:p>
            <a:r>
              <a:rPr lang="en-AU" sz="2400" b="1" dirty="0" smtClean="0">
                <a:solidFill>
                  <a:srgbClr val="BD13B1"/>
                </a:solidFill>
              </a:rPr>
              <a:t>What connecting and disconnecting habits are you currently using with </a:t>
            </a:r>
            <a:r>
              <a:rPr lang="en-AU" sz="2400" b="1" u="sng" dirty="0" smtClean="0">
                <a:solidFill>
                  <a:srgbClr val="BD13B1"/>
                </a:solidFill>
              </a:rPr>
              <a:t>yourself</a:t>
            </a:r>
            <a:r>
              <a:rPr lang="en-AU" sz="2400" b="1" dirty="0" smtClean="0">
                <a:solidFill>
                  <a:srgbClr val="BD13B1"/>
                </a:solidFill>
              </a:rPr>
              <a:t>? We tell ourselves things all the time. What different things could </a:t>
            </a:r>
            <a:r>
              <a:rPr lang="en-AU" sz="2400" b="1" dirty="0">
                <a:solidFill>
                  <a:srgbClr val="BD13B1"/>
                </a:solidFill>
              </a:rPr>
              <a:t>you choose </a:t>
            </a:r>
            <a:r>
              <a:rPr lang="en-AU" sz="2400" b="1" dirty="0" smtClean="0">
                <a:solidFill>
                  <a:srgbClr val="BD13B1"/>
                </a:solidFill>
              </a:rPr>
              <a:t>to say to yourself?</a:t>
            </a:r>
          </a:p>
          <a:p>
            <a:endParaRPr lang="en-AU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74638"/>
            <a:ext cx="1461254" cy="120740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8215" y="339044"/>
            <a:ext cx="7499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ndara"/>
              </a:rPr>
              <a:t>So…What’s this got to do with our mental health?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49813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>
                <a:solidFill>
                  <a:srgbClr val="006600"/>
                </a:solidFill>
              </a:rPr>
              <a:t>Reflecting on the information for today</a:t>
            </a:r>
            <a:endParaRPr lang="en-AU" b="1" dirty="0">
              <a:solidFill>
                <a:srgbClr val="0066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95536" y="1484784"/>
            <a:ext cx="2448272" cy="230425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gular Pentagon 4"/>
          <p:cNvSpPr/>
          <p:nvPr/>
        </p:nvSpPr>
        <p:spPr>
          <a:xfrm>
            <a:off x="4355976" y="1412776"/>
            <a:ext cx="2448272" cy="2376264"/>
          </a:xfrm>
          <a:prstGeom prst="pentag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Plaque 5"/>
          <p:cNvSpPr/>
          <p:nvPr/>
        </p:nvSpPr>
        <p:spPr>
          <a:xfrm>
            <a:off x="2267744" y="3861048"/>
            <a:ext cx="2088232" cy="2160240"/>
          </a:xfrm>
          <a:prstGeom prst="plaqu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Vertical Scroll 6"/>
          <p:cNvSpPr/>
          <p:nvPr/>
        </p:nvSpPr>
        <p:spPr>
          <a:xfrm>
            <a:off x="6516216" y="3789040"/>
            <a:ext cx="2160240" cy="2232248"/>
          </a:xfrm>
          <a:prstGeom prst="verticalScrol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683568" y="1844824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What habits do you maintain in your relationships with yourself, with others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4644008" y="1988840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What habit do you knowingly use frequently in trying to control your close relationships? 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2483768" y="4149080"/>
            <a:ext cx="1728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How is what you are doing currently working to gain relationships you desire?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6876256" y="4221088"/>
            <a:ext cx="1440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Name two relationship habits you will start using.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057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234810"/>
            <a:ext cx="1361213" cy="1124744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43"/>
          <a:stretch/>
        </p:blipFill>
        <p:spPr bwMode="auto">
          <a:xfrm>
            <a:off x="1547664" y="219352"/>
            <a:ext cx="5904656" cy="651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62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404664"/>
            <a:ext cx="6491064" cy="1143000"/>
          </a:xfrm>
        </p:spPr>
        <p:txBody>
          <a:bodyPr/>
          <a:lstStyle/>
          <a:p>
            <a:r>
              <a:rPr lang="en-AU" dirty="0" smtClean="0">
                <a:solidFill>
                  <a:srgbClr val="006600"/>
                </a:solidFill>
              </a:rPr>
              <a:t>How did you go?</a:t>
            </a:r>
            <a:endParaRPr lang="en-AU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61873"/>
            <a:ext cx="8437329" cy="4525963"/>
          </a:xfrm>
        </p:spPr>
        <p:txBody>
          <a:bodyPr>
            <a:normAutofit/>
          </a:bodyPr>
          <a:lstStyle/>
          <a:p>
            <a:r>
              <a:rPr lang="en-AU" sz="2800" dirty="0" smtClean="0"/>
              <a:t>Did anyone have an example of struggling to keep their “knot over their dot” this week?</a:t>
            </a:r>
          </a:p>
          <a:p>
            <a:endParaRPr lang="en-AU" sz="1000" dirty="0" smtClean="0"/>
          </a:p>
          <a:p>
            <a:r>
              <a:rPr lang="en-AU" sz="2800" dirty="0" smtClean="0"/>
              <a:t>Can anyone tell us about  a time where they thought consciously about how much control they actually had ?</a:t>
            </a:r>
          </a:p>
          <a:p>
            <a:endParaRPr lang="en-AU" sz="1000" dirty="0" smtClean="0"/>
          </a:p>
          <a:p>
            <a:r>
              <a:rPr lang="en-AU" sz="2800" dirty="0" smtClean="0"/>
              <a:t>Can anyone think of how a choice they made satisfied one of their Needs? 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884601" cy="155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6217" y="2972549"/>
            <a:ext cx="8432632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AU" sz="3600" dirty="0" smtClean="0">
                <a:solidFill>
                  <a:srgbClr val="008000"/>
                </a:solidFill>
              </a:rPr>
              <a:t>Create positive relationship habits</a:t>
            </a:r>
            <a:endParaRPr lang="en-AU" sz="28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4331" y="4258293"/>
            <a:ext cx="6629130" cy="478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endParaRPr lang="en-AU" sz="2400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847" y="764704"/>
            <a:ext cx="53411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b="1" i="1" dirty="0">
                <a:solidFill>
                  <a:srgbClr val="008000"/>
                </a:solidFill>
              </a:rPr>
              <a:t>Take Charge of Your Life</a:t>
            </a:r>
          </a:p>
          <a:p>
            <a:r>
              <a:rPr lang="en-AU" sz="4000" b="1" dirty="0">
                <a:solidFill>
                  <a:srgbClr val="008000"/>
                </a:solidFill>
              </a:rPr>
              <a:t>Session </a:t>
            </a:r>
            <a:r>
              <a:rPr lang="en-AU" sz="4000" b="1" dirty="0" smtClean="0">
                <a:solidFill>
                  <a:srgbClr val="008000"/>
                </a:solidFill>
              </a:rPr>
              <a:t>3</a:t>
            </a:r>
            <a:endParaRPr lang="en-AU" sz="4000" b="1" i="1" dirty="0">
              <a:solidFill>
                <a:srgbClr val="008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6853" y="4296464"/>
            <a:ext cx="6504013" cy="950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AU" sz="2600" b="1" i="1" dirty="0" smtClean="0">
                <a:solidFill>
                  <a:srgbClr val="C00000"/>
                </a:solidFill>
              </a:rPr>
              <a:t>How much of our joy and suffering involves our relationships with others?</a:t>
            </a:r>
          </a:p>
        </p:txBody>
      </p:sp>
      <p:sp>
        <p:nvSpPr>
          <p:cNvPr id="8" name="AutoShape 6" descr="data:image/jpeg;base64,/9j/4AAQSkZJRgABAQAAAQABAAD/2wCEAAkGBw8QEBAQDxIQDw8QEBAUDxAPDxAPDg0QFBEWFxQVFBQYHCggGBolGxYUIjEiJTUsLi8uFx8zODQtNygtLysBCgoKDg0OGxAQGzQmICQsLCw3LzIsLCwsNCwsLCwsLCwsLCwtLCw0MDctLC4sLCwsLCwsLCw0LCwsLCwsLCwsN//AABEIAOEA4QMBEQACEQEDEQH/xAAcAAEAAQUBAQAAAAAAAAAAAAAAAQIDBQYHBAj/xABFEAABAwIDBAcEBwUFCQAAAAABAAIDBBEFEiEGMUFRBxMiYXGBkRQyQqEjUmJykrHBFYKTstEzQ3Oi4RYkRFNjs8Lw8f/EABsBAQACAwEBAAAAAAAAAAAAAAADBAECBQYH/8QANREBAAIBAgQDBgYCAQUBAAAAAAECAwQRBRIhMUFRoSJhcYGR4RMUscHR8AYy8SNCUmKyFf/aAAwDAQACEQMRAD8A7igICAgICAgICAgICAgICAgICAgICAgICAgICAgICAgICAgICAgIIc4DU6AbydwCDWsV29wynJaZxK8fDADL5Zh2QfNQW1GOvi6mDg+syxvFNo9/T07+jAy9LdJ8NPUuH2uqaf5iovzlfJfr/jefxvHr/EJi6WqP44Klv3RE7/yCRrK+MMW/xvP4Xr6/wzWH9IWFzEDr+qceE7HRj8RGX5qWupxz4qWXgusx9eTf4Tv6d/RssE7JGh8bmvYdzmODmnwIU0TE9nMtS1J2tG0riy1EBAQEBAQEBAQEBAQEBAQEBAQEBAQYHavaqnw+PNKc8rv7KFpGeQ8/st5k/PcosuauOOq/oOH5dZbavSI7z4R9/c4vtJtbWV7j1ryyG/ZgjJbEBwzfXPefKy5mTNbJ3e10fDsGlj2I6+c9/t8mBUS8ICMiD2YZilRSuz08skLuOR1mu+83c7zW1b2rO8SgzafFnry5KxLpey3Si1xbFiDQwmwFRGOwT/1GfD4jTuCvYtXv0v8AV5rXf4/NYm+nnf8A9Z7/ACn9p+sulRSNe0OaQ5rgC1zSC1wO4gjeFdid3mZiaztPdWjAgICAgICAgICAgICAgICAgICDA7YbSxYdAZHWdK64givrI/v5NGlz/UKLLljHXdf4foL6zJyx0rHefL7+X8OB4niMtTK+edxfI83JO4DgAOAHALk2tNp3l77DhphpGOkbRDyrVKICAgICAg27YTbSSgeIpS59G49pu90BJ1fH3c28fHfYwZ5xztPZx+KcLrq689Ol49fdP7T+zuVPOyRjXxuD2PaHMc03a5pFwQV1IneN4eHtS1LTW0bTC4stRAQEBAQEBAQEBAQEBAQEBB4MbxWKkgfPKeywaAe89x91re8laZLxSvNKxpNLk1OWMWPvPpHjMvn/AGmxuWtqHTSnuY0HsxtG5re4fM3PFci95vPNL6FptLj0uOMWPtHj5z5sStU4sMiCzPVMZ7xseW8reuO1uytm1eHD/vLz/tWL7XopPy91T/8AWwe/6PTT1LJNGG55cfRaWx2r3haxazDl6Vt+y6o1pKAg6R0S7UGN/sEx+jkJNMSfck3uZ4O1I7781d0uXaeSXm+PaDnr+Zp3jv8ADz+X6fB1xdB5EQEBAQEBAQEBAQEBAQEBAQcY6UdoDPUmBh+hpSW6HR8+558vd8nc1y9Vk5r8sdo/V7rgWjjBp/xbR7V//nw+vf6NBVd1xAQemkwPEKvs0VNLNzkADIm93WPIbfuurODDNus9nG4nxKuD/p1n2v0VzdFeO2zeyhxO8Cppi4f59fJXeSYeZnVUmd5lrGL4FWUjstVTzQEmwMkbmsefsu3O8isTGySt627S8cbTf8u5apYZ6inc4WfqeDuJ7nc/FVsuKJ6w7Wi11q+xknp+j0qq7ggqikc1zXNJa5pDmuGha4G4I807dmLRFomJ7S+jtlsXFZSQVA3vZ2wPhkacrx4ZgfKy7GK/PWJfOdbpp0+e2Lynp8PD0ZVSKogICAgICAgICAgICAgIMftBiPstLPUaXiic5oO5z7dgebrDzWmS3LWbLGkwfj56YvOYj5ePo+Y8QxYB5Bu83Je6+uYm537zzXMphm0by9xqeJUxX/DrG8R6e6EQ1kbtzhfkdD81i2K0N8Wvw5PHb4r6iXInfs9uDYa+qqIaaP3pnht9+Ru9zrdzQT5Lelee0VQ6rURgw2yz4R/x6vpHD6KOCKOGIZY4mNawcgBbU8T3rsRERG0PnOTJbJeb27z1ehZaLNXSxzMdHKxksbxZ7JGh7HDkWnQoROziXSP0bNo71dED7KT9NDcuNKSdHNO8x8NdW9492C9dusOppM8X9i3dowswKKXRrCqCTNfuKp5Y2s9Bosk2x7T4LijWxB1voUryYqqnP93IyRvhI0tIHmweqv6O3SYeT/yPFtkpk84mPp/y6WrrzYgICAgICAgICAgICAgIMFtpgUlfRyUscwp3PLDnLOsFmuDrWuLaga8FpekWjaVjTai2DJ+JXv19ejgmPdF+LUlz1PtUY+OlJlP8Owf8io5pMLtNVjt7mmSMLSWuBa5ps5rgQ5p5EHctViJiey5DVPZ7riByOo9CtJpFu8JcefJj/wBZ2dx6GtmKhl8Qq2CPPHlpmEESFriCZSD7oIFhzBJ3WvvhwRWeZW4jxO+fHGGfPfd1ZWXGEBBbnhbIxzHgOY9pa9pFw5rhYgjkQjMTMTvD5d2qw11JWVFKSSIZXBpJ1MZ7UZPflLVSv0nZ6fBb8SkX820bE9HlVWME0p9mp32LHOaXSyt5sZpofrHyBWsYJydZ6Q2txXHpN61jmt6fOf2dFpOjTC2Cz2zTHi58zmk+TMoU8aXHDnZOO6u07xMR8I/ndbr+jHDZB9EZoHcC2TrG+Yfe/kQsW0mOe3Rti4/qqz7W1vlt+mzzbBbLVWHYhM15EtPLTOyTMBDXPbKyzXN+F1i429CbFa4MNsd537bJeJ8Qw6zS1mvS0W7e6Yn6ujK28+ICAgICAgICAgICAgICAgIMXjWztFWjLV08U+lg57B1jR9l47TfIrExEtq3tXtLVcO6JcLgqm1LRK9rNWU8rxJA1+ljqMxA5OJ1WvJG6W2pvNdm/LdAICAgIOU4ns5HWbQVL5Wh0FOymdM0i4llMTerY7mLAE9zbcVXmnNkl141E4dFWI7zM7fDfq6F1ysOQjrkDrkFTZ7IMhDIHAEf+lBWgICAgICAgICAgICAgICAgICAgICAgolkaxrnOIa1oJc4mwa0C5JPKyMxEzO0NB2axBs7airH/FVUr230PVstHGD+6wepUWKeaJt5yu6/HOK9cU/9tY+s9Z9ZZn2lSqKPaUD2hBUKhBlMGmzZxysfz/0QZNAQEBAQEBAQEBAQEBAQEBAQEBAQEFueZkbXPkc1jGglznENa0DeSTuCxMxHWW1a2tMVrG8y410hbf8AteampCRTX+kk1Dqm3ADgzu48dNDQz6jm9mvZ63hnCYwbZc3W3hHhH39IXdgq69KWX1jkeD4O7QPzPop9LO9NvJyuPY5rqef/AMoj06Nk9pVlxT2lBIqEFYqEGf2YuRI7h2QPHUn8wgzqAgICAgICAgICAgICAgICAgICAgxO0W0NNQR9ZUPtcHJG2xllI4Nb6a7hdR5MlaRvK1pNHl1V+XHHxnwj4/3dxDa/bSpxFxa49VTA9iBp0PJzz8R+Q4Bc/Lmtkn3PYaLh+LSR7PW3n/HlHr5taUK+y2zeKezzXd/ZyANf3a9l3lr5EqfBk5Lde0ubxTR/mcPs/wC1esfvH98W+e08ium8RPR6MPq4cxE2Y3tlyuy+KDLyYW2RuamkufqSG3o4D80FwYDLlv1jQ7kWm3qCg2fBqdscLWAgkavPN53/ANPJB7kBAQEBAQEBAQEBAQEBAQEBAQEGsba7Xx4ewNaBLVSD6KK+jRuzycm7+82sOJEGbNGOPe6nDeGX1lt56UjvP7R7/wBHCsZxWaqldLM8yPdvcePIAfC0cAFzrWm07y9jjxY8NIx442iP7u8Cw3FgFkZnBMVma5kIa6YOIaxjAXS3O4MHHwVjDntX2e8ONxLhuLLE5Ynlt4z4T8f5/Vt1Zh08bi2RhY4WuCRpcX3g2Pkui8g9GGV0sYOt8tuOpHFBsuGY4H2BKDZsLaCXvudQ0W+Eb9fH+iDIoCAgICAgICAgICAgICAgICAgxO0+NsoaaSofqRpGy9utlPut/U9wKjy5IpXmWtFpbarNGOPnPlHjP98Xz3jGIyTySSyuL5ZXEvcfyHIAWAHJcqZm07y9/XHTDjjHSNohjUaiAgyOA4HU10ohpmZ3aZnHSOJv1nu4D5ngCt6Y7XnaFbU6vHp682Sfl4y7lsZsTT4c3MPpqpws+dw3Di2MfC35njwA6OPDWnxeQ1vEMmqnr0r5JrnMkkc42N9B4AWClUGNqMChk1acjjy3HyQRhuAmF93NBb9YEkX7wdyDYpZjCGvbuBAcOBaUGWhlD2hzdQUFaAgICAgICAgICAgICAgICAg450v4wZKplK09inYHPHOWQX18GZfxFc/V33ty+T1/ANPyYZyz3tPpH3/RzmZ1yq0Ozeeq2stS6DN7JbNzYjUCGPssaA6aUi7YWX+bjwHHXgCRJixTedlLW6yulx80957R/fB9AYDglPQwtgpmZWDVzjrJK7i57uJ/+Cw0XSrWKxtDxmfPkz358k7y98wJa62/KbeNlshc6diFjvQXI8S70HoZjLhuKCv9tXBDzcEWQZPA8Qy6HVp393eg2UFBKAgICAgICAgICAgICAgIBQfNGOV/tFTUT3v1s0jm/cLjkHk2w8lx7zzWmX0TTY/wsNMflER8/H1YklGZlCG5dGH0D0X4Q2mw6E2+kqR18h4nOOwPAMy6c7810sFeWkPF8Uzzl1NvKOn0+7bVM54g57jWEsE8osdX3FiR73at80GOfgjt4Jb4k39EFDMKdfVzvVBmKGiiY0gtzZhZxdqSOXcgyUVVCwWDWi3IBBsOFSF0TXHjmt4ZjZB60BAQEBAQEBAQEBAQEBAQY/aKp6mjqpRvjp5nDxbGSPmtbztWZT6anPmpXzmI9XzMTYa6WHkuQ+g2tEdZWgVlFExPYRlVDEXuaxvvPc1rfFxsPzWYjedmtrRWJtPg+qKeIMY1jdGsa1re4AWC68Pn0zvO8riMCDUsWnAme/gTa/gAP0+aDxmVBadI0IIdU30ZqePIeJQZjCtnoZWMlkdI4m92BwbHcOI4C/Dmg2VjA0BrQAAAABoABuAQVICAgICAgICAgICAgICAgxu0mGuqqSenY8RumjLA9zS4NvvuARwutb15qzCbT5vwctcm2+07uIYv0O4vclklLUNHutbI+J34XNsPVRVwxXsvZeI2zT7f2atXbA4zT6voqjT/AJIbUf8AaLkmksV1FfCWGkbVRvEb2yskcQGxvjcHuJNgA0i5N1pOOs+C3TW5Yjpd03YDo7xOSaCpq2tpIY5YpMkrT7TKGODsvVg9i9iO1YjkVmunjfdpl4veaTTvvEw7srLiCC1UuIY8jeGOI8QNEGnPaHjXigx0uGuvpI8DlcIKBhw+NzneJt+SCt8obZrbAcgg3XZ0/wC7Rnnn/nKDJICAgICAgICAgICAgICAgICC3UVDI2l8jmsY0Xc97g1rRzJOgWJmI6y2rS155axvMtMxDpTwuJ2VpmqLEgugiBYLd7y2/ldQTqaR73Ux8F1N43navxn+Il7cE2/wyse2NkvVyk9hk7ercSdLNd7pOu4G62pnpZDn4ZqMMc0xvHnHX7+jalM54gIBQafJHkc9g3Nc4DwBICCw9yDxVc2UEncBqgxEL3PdfhwQdRwqLJBE3lG2/iRc/NB6kBAQEBAQEBAQEBAQEBAQEGqbc7ZMw9oYwNkqpG3Yx3uRt3Z321tcGw42O5V8+eMfSO7rcL4XbWTzWnakePn7o/vRxTaPaGqrHXqJXSWNw33Y2dzWDQeO/vVGb2v1tL1VNPh00cmGu3nPjPxnv+zCrDKEY3dr6Itq31Ub6OocXzQNDonuN3SQ3tZx4lpIF+ThyV7T5JtHLLzHF9HXFaMtI6T3+P3dGVlxhAQalXn6WT77vzQeKQoMNi0m5vM6+AQKOPcBxQdSaLADkglAQEBAQEBAQEBAQEBAQEBB83bZ4m6evq3uP9/IxvcyNxYwejR81y8m9rzL3WimuLTUrHlE/OessC4rTZPvv1QghZYbj0SveMWgDdzmTiT7nVOP8waptPvzw5vFtvytt/d+v8bvoBdB5EQEGoVx+ll/xH/zFB4ZigwNS7NKeQsEGTwtl5Ixzewf5gg6QgICAgICAgICCm6BdAugXQLoF0C6BdB859IeGOpMRqWuBDZZHTxE7nMlcXaeDi5v7qpXptaXp9JqefBX3Rt9GuRvDrgbxrbiR3KK9PFewZ4n2ZFGtiMOu9DOzb4w+vmaW9azJTNcLExkguktyNmgdwJ3EK5p8e3tS83xjVxeYw1nt3+Pk6jmVpxDMgh8gAJO4C5QafVvu97vrOcfC5ug8E8gQYeMdo95QZvAmXnhA+u0/h1P5IN+ugXQLoF0C6BdBKBdAugt5kEZkEZ0DOgZ0EZ0EdYgjrEGv7Y7MU2Jw9VNdkjLmGdgBkhcd/3mmwu3jYbiARrasW7psOa2Kd4cYxXoqxeJ/wBC2OqbfsvimZGbcCWyFpB8L+Kj/DldjWVn3PfgnRZistjVSQUjOOYiom/Cw5T+Jafl4lLHFslI2jr8XQsC6OcOpi18gfVytNwZyOrB7om6H97Mt64KVV83E9RljbfaPd/d26dapnPOuQOtQeDGaqzA0b3HXwH+tkGqVk5QMLpHSNnld7kUUlvtSZDYeW/0QYmMaoNl2XZ9MD9Vjj+n6oNvzoGZBIcgkOQTmQLoJugXQLoLN0EEoKS5BSXIKS9BS6RBbMyC26oQeeSutz9EHnfituDvRBb/AGwOTvRBUMUvwd6ILra8ngfRBcbVFBdbOUGPxJxcb8AEGAla57srRckgDzPFBss7GQ0rox9RzRze5w1P5lBqMcJvuQbFgcgie5z9OwQNLkm45IM5DiDXcx42Qetr0FQcgnMgnMgnMgkOQTdAzIKbIIsgpIQQWoKSxBTkQQY0FBiCCkwjkgpMA5D0QUGAcggpMQ5IIyBBSbILM7xlIBDTwJ3IPEMTjb2X2DvEEHwKC43FmAWblHhYIMdjFdnYC0Fzmn3W6kg79PRBiI6943xS/wANx/RB6Bi/OOX+E/8AogvxYxwDJSf8N/8ARBs+H1B6tt99te65vZB7BKgqEiCsPQVByCQ5BVmQTdBcIQRZAsgjKgjKgZUEFqCksQRkQQY0EGNBT1SCDCgo9mQWpKFrt4ug8FRs1TP96MeIJafkg8/+x9Nw60eErv1QXqbZiCM3bnJ5ueXIPa3CmBBcbQBBcbRhBUKZBWIEEiFBPVoKhGgkMQTkQTlQXrIFkCyCLIFkCyBZBGVAyoGVALUEZUDIgZUEZUDIgZEE5EDKgZUE5UDKgnKgZUDKgZUDKgnKgZUFSAgIFkEIJsgiyBZAsgWQLIFkCyBZAsgWQLIFkCyBZBNkCyBZAQLICAgWQLIJQEBBCAgICAgICAgICAgFAQEBAQEBAQSgICAgICA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759023"/>
            <a:ext cx="2244641" cy="185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164" y="367022"/>
            <a:ext cx="8229600" cy="72454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6600"/>
                </a:solidFill>
              </a:rPr>
              <a:t>Activity : “Training session from Hell</a:t>
            </a:r>
            <a:r>
              <a:rPr lang="en-US" sz="3200" dirty="0" smtClean="0">
                <a:solidFill>
                  <a:srgbClr val="006600"/>
                </a:solidFill>
              </a:rPr>
              <a:t>”</a:t>
            </a:r>
            <a:endParaRPr lang="en-US" sz="3200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617" y="1470770"/>
            <a:ext cx="8050782" cy="503914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AU" sz="1800" b="1" dirty="0" smtClean="0"/>
          </a:p>
          <a:p>
            <a:pPr marL="0" indent="0">
              <a:buNone/>
            </a:pPr>
            <a:r>
              <a:rPr lang="en-AU" sz="1800" b="1" dirty="0" smtClean="0"/>
              <a:t>You go to training for netball/football.</a:t>
            </a:r>
          </a:p>
          <a:p>
            <a:pPr marL="0" indent="0">
              <a:buNone/>
            </a:pPr>
            <a:endParaRPr lang="en-AU" sz="1000" dirty="0" smtClean="0"/>
          </a:p>
          <a:p>
            <a:r>
              <a:rPr lang="en-AU" sz="1800" dirty="0" smtClean="0"/>
              <a:t>You come in late and the coach glares at you saying “ nice of you to finally show </a:t>
            </a:r>
            <a:r>
              <a:rPr lang="en-AU" sz="1800" dirty="0"/>
              <a:t>u</a:t>
            </a:r>
            <a:r>
              <a:rPr lang="en-AU" sz="1800" dirty="0" smtClean="0"/>
              <a:t>p”, we’ve been going for 15 mins already. You’re told to do 3 laps.</a:t>
            </a:r>
          </a:p>
          <a:p>
            <a:r>
              <a:rPr lang="en-AU" sz="1800" dirty="0" smtClean="0"/>
              <a:t>The grounds are wet and you slip over.</a:t>
            </a:r>
            <a:endParaRPr lang="en-US" sz="1800" dirty="0" smtClean="0"/>
          </a:p>
          <a:p>
            <a:r>
              <a:rPr lang="en-US" sz="1800" dirty="0" smtClean="0"/>
              <a:t>You tell your friend a joke. The coach tells you to stop mucking around and that </a:t>
            </a:r>
            <a:r>
              <a:rPr lang="en-US" sz="1800" dirty="0"/>
              <a:t>you </a:t>
            </a:r>
            <a:r>
              <a:rPr lang="en-US" sz="1800" dirty="0" smtClean="0"/>
              <a:t>need all the practice you can get because of the appalling way you played last week. </a:t>
            </a:r>
          </a:p>
          <a:p>
            <a:r>
              <a:rPr lang="en-US" sz="1800" dirty="0" smtClean="0"/>
              <a:t>The drills are boring and repetitious. </a:t>
            </a:r>
          </a:p>
          <a:p>
            <a:r>
              <a:rPr lang="en-US" sz="1800" dirty="0" smtClean="0"/>
              <a:t>You miss another set goal. Your team mates groan. </a:t>
            </a:r>
          </a:p>
          <a:p>
            <a:r>
              <a:rPr lang="en-US" sz="1800" dirty="0" smtClean="0"/>
              <a:t>You  miss two passes in a row in a drill because the ball is so slippery.</a:t>
            </a:r>
          </a:p>
          <a:p>
            <a:r>
              <a:rPr lang="en-US" sz="1800" dirty="0" smtClean="0"/>
              <a:t>In the change rooms the team is named for the next week are posted and you miss out.</a:t>
            </a:r>
          </a:p>
          <a:p>
            <a:pPr marL="0" indent="0" algn="ctr">
              <a:buNone/>
            </a:pPr>
            <a:endParaRPr lang="en-US" sz="1000" b="1" dirty="0" smtClean="0"/>
          </a:p>
          <a:p>
            <a:pPr marL="0" indent="0" algn="ctr">
              <a:buNone/>
            </a:pPr>
            <a:r>
              <a:rPr lang="en-US" sz="2400" b="1" dirty="0" smtClean="0"/>
              <a:t>What </a:t>
            </a:r>
            <a:r>
              <a:rPr lang="en-US" sz="2400" b="1" dirty="0"/>
              <a:t>did you think and say and do?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4" name="Picture 3" descr="st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18649">
            <a:off x="174100" y="479428"/>
            <a:ext cx="1154092" cy="1099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31255"/>
            <a:ext cx="1012861" cy="83690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627784" y="908720"/>
            <a:ext cx="3602360" cy="562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FF0000"/>
                </a:solidFill>
              </a:rPr>
              <a:t>Group 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44008" y="1045351"/>
            <a:ext cx="3602360" cy="584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9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74" y="1630212"/>
            <a:ext cx="7848872" cy="55432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1800" b="1" dirty="0" smtClean="0"/>
              <a:t>You go to training for netball/football</a:t>
            </a:r>
            <a:r>
              <a:rPr lang="en-AU" sz="1800" dirty="0" smtClean="0"/>
              <a:t>.</a:t>
            </a:r>
          </a:p>
          <a:p>
            <a:pPr marL="0" indent="0">
              <a:buNone/>
            </a:pPr>
            <a:endParaRPr lang="en-AU" sz="1000" dirty="0" smtClean="0"/>
          </a:p>
          <a:p>
            <a:r>
              <a:rPr lang="en-AU" sz="1800" dirty="0" smtClean="0"/>
              <a:t>You come in late and the coach indicates for you to join in the drill.</a:t>
            </a:r>
          </a:p>
          <a:p>
            <a:r>
              <a:rPr lang="en-AU" sz="1800" dirty="0" smtClean="0"/>
              <a:t>It is a perfect evening.</a:t>
            </a:r>
          </a:p>
          <a:p>
            <a:r>
              <a:rPr lang="en-US" sz="1800" dirty="0" smtClean="0"/>
              <a:t>It’s pretty relaxed, there is plenty of time for you and your friend to share a few laughs. </a:t>
            </a:r>
          </a:p>
          <a:p>
            <a:r>
              <a:rPr lang="en-US" sz="1800" dirty="0"/>
              <a:t>The coach points out all the things that went well last week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The coach has some new drills which are heaps of fun.</a:t>
            </a:r>
          </a:p>
          <a:p>
            <a:r>
              <a:rPr lang="en-US" sz="1800" dirty="0" smtClean="0"/>
              <a:t>You have a go at set goals. The coach encourages you saying, it’s a percentage game – all you have to do is keep getting it up there.</a:t>
            </a:r>
          </a:p>
          <a:p>
            <a:r>
              <a:rPr lang="en-US" sz="1800" dirty="0" smtClean="0"/>
              <a:t>The team is practicing drills. Your friend yells out ‘ 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time lucky – you will get it this time.’</a:t>
            </a:r>
            <a:endParaRPr lang="en-US" sz="1800" b="1" dirty="0"/>
          </a:p>
          <a:p>
            <a:pPr lvl="0"/>
            <a:r>
              <a:rPr lang="en-US" sz="1800" dirty="0"/>
              <a:t>In the change rooms the team is named for the next week are posted and you </a:t>
            </a:r>
            <a:r>
              <a:rPr lang="en-US" sz="1800" dirty="0" smtClean="0"/>
              <a:t>are in the team.</a:t>
            </a:r>
          </a:p>
          <a:p>
            <a:pPr marL="0" lvl="0" indent="0">
              <a:buNone/>
            </a:pPr>
            <a:r>
              <a:rPr lang="en-US" sz="2000" b="1" dirty="0" smtClean="0"/>
              <a:t>	</a:t>
            </a:r>
          </a:p>
          <a:p>
            <a:pPr marL="0" lvl="0" indent="0" algn="ctr">
              <a:buNone/>
            </a:pPr>
            <a:r>
              <a:rPr lang="en-US" sz="2400" b="1" dirty="0" smtClean="0"/>
              <a:t>What </a:t>
            </a:r>
            <a:r>
              <a:rPr lang="en-US" sz="2400" b="1" dirty="0"/>
              <a:t>did you think and say and do?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 smtClean="0"/>
              <a:t>What did you think and say and do?</a:t>
            </a:r>
            <a:endParaRPr lang="en-US" sz="2000" b="1" dirty="0"/>
          </a:p>
        </p:txBody>
      </p:sp>
      <p:pic>
        <p:nvPicPr>
          <p:cNvPr id="4" name="Picture 3" descr="st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18649">
            <a:off x="174100" y="479428"/>
            <a:ext cx="1154092" cy="1099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31255"/>
            <a:ext cx="1012861" cy="83690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555776" y="649708"/>
            <a:ext cx="3602360" cy="562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Group B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44008" y="1045351"/>
            <a:ext cx="3602360" cy="584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5300464" y="3509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889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6600"/>
                </a:solidFill>
              </a:rPr>
              <a:t>“Sports Training Activity” </a:t>
            </a:r>
            <a:br>
              <a:rPr lang="en-US" sz="3600" b="1" dirty="0" smtClean="0">
                <a:solidFill>
                  <a:srgbClr val="006600"/>
                </a:solidFill>
              </a:rPr>
            </a:br>
            <a:r>
              <a:rPr lang="en-US" sz="3600" b="1" dirty="0" smtClean="0">
                <a:solidFill>
                  <a:srgbClr val="006600"/>
                </a:solidFill>
              </a:rPr>
              <a:t>What behaviours did you choose?</a:t>
            </a:r>
            <a:endParaRPr lang="en-US" sz="3600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7715200" cy="38450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2800" dirty="0" smtClean="0"/>
          </a:p>
          <a:p>
            <a:r>
              <a:rPr lang="en-US" sz="3100" dirty="0" smtClean="0"/>
              <a:t>What did you </a:t>
            </a:r>
            <a:r>
              <a:rPr lang="en-US" sz="3100" b="1" dirty="0" smtClean="0">
                <a:solidFill>
                  <a:srgbClr val="7030A0"/>
                </a:solidFill>
              </a:rPr>
              <a:t>want</a:t>
            </a:r>
            <a:r>
              <a:rPr lang="en-US" sz="3100" dirty="0" smtClean="0"/>
              <a:t> that you were trying to get by using the behaviors you chose?</a:t>
            </a:r>
          </a:p>
          <a:p>
            <a:endParaRPr lang="en-US" sz="3100" dirty="0" smtClean="0"/>
          </a:p>
          <a:p>
            <a:r>
              <a:rPr lang="en-US" sz="3100" dirty="0" smtClean="0"/>
              <a:t>Did what you </a:t>
            </a:r>
            <a:r>
              <a:rPr lang="en-US" sz="3100" b="1" dirty="0" smtClean="0">
                <a:solidFill>
                  <a:schemeClr val="accent4">
                    <a:lumMod val="75000"/>
                  </a:schemeClr>
                </a:solidFill>
              </a:rPr>
              <a:t>were doing </a:t>
            </a:r>
            <a:r>
              <a:rPr lang="en-US" sz="3100" dirty="0" smtClean="0"/>
              <a:t>bring you </a:t>
            </a:r>
            <a:r>
              <a:rPr lang="en-US" sz="3100" b="1" dirty="0" smtClean="0">
                <a:solidFill>
                  <a:schemeClr val="accent5">
                    <a:lumMod val="75000"/>
                  </a:schemeClr>
                </a:solidFill>
              </a:rPr>
              <a:t>closer</a:t>
            </a:r>
            <a:r>
              <a:rPr lang="en-US" sz="3100" dirty="0" smtClean="0"/>
              <a:t> to what you wanted?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b="1" i="1" dirty="0" smtClean="0"/>
              <a:t>All </a:t>
            </a:r>
            <a:r>
              <a:rPr lang="en-US" b="1" i="1" dirty="0"/>
              <a:t>behavior is purposeful</a:t>
            </a:r>
            <a:r>
              <a:rPr lang="en-US" b="1" i="1" dirty="0" smtClean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b="1" i="1" dirty="0" smtClean="0"/>
              <a:t>You </a:t>
            </a:r>
            <a:r>
              <a:rPr lang="en-US" b="1" i="1" dirty="0"/>
              <a:t>were doing the best that you could at the </a:t>
            </a:r>
            <a:r>
              <a:rPr lang="en-US" b="1" i="1" dirty="0" smtClean="0"/>
              <a:t>time </a:t>
            </a:r>
            <a:r>
              <a:rPr lang="en-US" b="1" i="1" dirty="0"/>
              <a:t>to get wanted to meet one or more of your </a:t>
            </a:r>
            <a:r>
              <a:rPr lang="en-US" b="1" i="1" dirty="0" smtClean="0"/>
              <a:t>needs</a:t>
            </a:r>
            <a:r>
              <a:rPr lang="en-US" b="1" i="1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301208"/>
            <a:ext cx="1685170" cy="139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9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720" y="404664"/>
            <a:ext cx="6800800" cy="583264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altLang="en-US" sz="4800" dirty="0" smtClean="0">
                <a:solidFill>
                  <a:srgbClr val="FF0000"/>
                </a:solidFill>
                <a:latin typeface="Impact" panose="020B0806030902050204" pitchFamily="34" charset="0"/>
                <a:cs typeface="Avenir Black"/>
              </a:rPr>
              <a:t>The 7 Disconnecting Habits</a:t>
            </a:r>
            <a:r>
              <a:rPr lang="en-CA" altLang="en-US" sz="4000" dirty="0" smtClean="0">
                <a:solidFill>
                  <a:srgbClr val="FF0000"/>
                </a:solidFill>
                <a:latin typeface="Impact" panose="020B0806030902050204" pitchFamily="34" charset="0"/>
                <a:cs typeface="Avenir Black"/>
              </a:rPr>
              <a:t>…</a:t>
            </a:r>
          </a:p>
          <a:p>
            <a:pPr>
              <a:lnSpc>
                <a:spcPct val="90000"/>
              </a:lnSpc>
            </a:pPr>
            <a:endParaRPr lang="en-CA" altLang="en-US" sz="2400" dirty="0" smtClean="0">
              <a:solidFill>
                <a:srgbClr val="FF0000"/>
              </a:solidFill>
              <a:latin typeface="Impact" panose="020B0806030902050204" pitchFamily="34" charset="0"/>
              <a:cs typeface="Avenir Black"/>
            </a:endParaRPr>
          </a:p>
          <a:p>
            <a:pPr>
              <a:lnSpc>
                <a:spcPct val="90000"/>
              </a:lnSpc>
            </a:pPr>
            <a:r>
              <a:rPr lang="en-CA" altLang="en-US" b="1" spc="300" dirty="0" smtClean="0">
                <a:solidFill>
                  <a:srgbClr val="FF0000"/>
                </a:solidFill>
                <a:latin typeface="Impact" panose="020B0806030902050204" pitchFamily="34" charset="0"/>
                <a:cs typeface="Avenir Black"/>
              </a:rPr>
              <a:t>Criticizing</a:t>
            </a:r>
          </a:p>
          <a:p>
            <a:pPr>
              <a:lnSpc>
                <a:spcPct val="90000"/>
              </a:lnSpc>
            </a:pPr>
            <a:r>
              <a:rPr lang="en-CA" altLang="en-US" b="1" spc="300" dirty="0" smtClean="0">
                <a:solidFill>
                  <a:srgbClr val="FF0000"/>
                </a:solidFill>
                <a:latin typeface="Impact" panose="020B0806030902050204" pitchFamily="34" charset="0"/>
                <a:cs typeface="Avenir Black"/>
              </a:rPr>
              <a:t>Blaming</a:t>
            </a:r>
          </a:p>
          <a:p>
            <a:pPr>
              <a:lnSpc>
                <a:spcPct val="90000"/>
              </a:lnSpc>
            </a:pPr>
            <a:r>
              <a:rPr lang="en-CA" altLang="en-US" b="1" spc="300" dirty="0" smtClean="0">
                <a:solidFill>
                  <a:srgbClr val="FF0000"/>
                </a:solidFill>
                <a:latin typeface="Impact" panose="020B0806030902050204" pitchFamily="34" charset="0"/>
                <a:cs typeface="Avenir Black"/>
              </a:rPr>
              <a:t>Complaining</a:t>
            </a:r>
          </a:p>
          <a:p>
            <a:pPr>
              <a:lnSpc>
                <a:spcPct val="90000"/>
              </a:lnSpc>
            </a:pPr>
            <a:r>
              <a:rPr lang="en-CA" altLang="en-US" b="1" spc="300" dirty="0" smtClean="0">
                <a:solidFill>
                  <a:srgbClr val="FF0000"/>
                </a:solidFill>
                <a:latin typeface="Impact" panose="020B0806030902050204" pitchFamily="34" charset="0"/>
                <a:cs typeface="Avenir Black"/>
              </a:rPr>
              <a:t>Nagging</a:t>
            </a:r>
          </a:p>
          <a:p>
            <a:pPr>
              <a:lnSpc>
                <a:spcPct val="90000"/>
              </a:lnSpc>
            </a:pPr>
            <a:r>
              <a:rPr lang="en-CA" altLang="en-US" b="1" spc="300" dirty="0" smtClean="0">
                <a:solidFill>
                  <a:srgbClr val="FF0000"/>
                </a:solidFill>
                <a:latin typeface="Impact" panose="020B0806030902050204" pitchFamily="34" charset="0"/>
                <a:cs typeface="Avenir Black"/>
              </a:rPr>
              <a:t>Threatening</a:t>
            </a:r>
          </a:p>
          <a:p>
            <a:pPr>
              <a:lnSpc>
                <a:spcPct val="90000"/>
              </a:lnSpc>
            </a:pPr>
            <a:r>
              <a:rPr lang="en-CA" altLang="en-US" b="1" spc="300" dirty="0" smtClean="0">
                <a:solidFill>
                  <a:srgbClr val="FF0000"/>
                </a:solidFill>
                <a:latin typeface="Impact" panose="020B0806030902050204" pitchFamily="34" charset="0"/>
                <a:cs typeface="Avenir Black"/>
              </a:rPr>
              <a:t>Punishing</a:t>
            </a:r>
          </a:p>
          <a:p>
            <a:pPr>
              <a:lnSpc>
                <a:spcPct val="90000"/>
              </a:lnSpc>
            </a:pPr>
            <a:r>
              <a:rPr lang="en-CA" altLang="en-US" b="1" spc="300" dirty="0" smtClean="0">
                <a:solidFill>
                  <a:srgbClr val="FF0000"/>
                </a:solidFill>
                <a:latin typeface="Impact" panose="020B0806030902050204" pitchFamily="34" charset="0"/>
                <a:cs typeface="Avenir Black"/>
              </a:rPr>
              <a:t>Bribing</a:t>
            </a:r>
            <a:endParaRPr lang="en-US" altLang="en-US" b="1" spc="300" dirty="0" smtClean="0">
              <a:solidFill>
                <a:srgbClr val="FF0000"/>
              </a:solidFill>
              <a:latin typeface="Impact" panose="020B0806030902050204" pitchFamily="34" charset="0"/>
              <a:cs typeface="Avenir Black"/>
            </a:endParaRPr>
          </a:p>
          <a:p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420888"/>
            <a:ext cx="2459245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2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309543"/>
            <a:ext cx="7416824" cy="5793507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endParaRPr lang="en-CA" altLang="en-US" sz="4000" b="1" dirty="0" smtClean="0">
              <a:solidFill>
                <a:srgbClr val="D60093"/>
              </a:solidFill>
              <a:latin typeface="Bradley Hand ITC" pitchFamily="66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CA" alt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  <a:cs typeface="Harrington"/>
              </a:rPr>
              <a:t>THE  7 CARING HABITS</a:t>
            </a:r>
            <a:endParaRPr lang="en-CA" altLang="en-U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anose="04040805050809020602" pitchFamily="82" charset="0"/>
              <a:cs typeface="Harrington"/>
            </a:endParaRPr>
          </a:p>
          <a:p>
            <a:pPr algn="ctr">
              <a:lnSpc>
                <a:spcPct val="90000"/>
              </a:lnSpc>
              <a:buNone/>
            </a:pPr>
            <a:endParaRPr lang="en-CA" altLang="en-US" sz="1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/>
              <a:cs typeface="Harrington"/>
            </a:endParaRPr>
          </a:p>
          <a:p>
            <a:pPr algn="ctr">
              <a:buNone/>
            </a:pPr>
            <a:r>
              <a:rPr lang="en-CA" altLang="en-US" sz="28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  <a:cs typeface="Harrington"/>
              </a:rPr>
              <a:t>Listening</a:t>
            </a:r>
          </a:p>
          <a:p>
            <a:pPr algn="ctr">
              <a:buNone/>
            </a:pPr>
            <a:r>
              <a:rPr lang="en-CA" altLang="en-US" sz="28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  <a:cs typeface="Harrington"/>
              </a:rPr>
              <a:t>Encouraging</a:t>
            </a:r>
          </a:p>
          <a:p>
            <a:pPr algn="ctr">
              <a:buNone/>
            </a:pPr>
            <a:r>
              <a:rPr lang="en-CA" altLang="en-US" sz="28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  <a:cs typeface="Harrington"/>
              </a:rPr>
              <a:t>Trusting</a:t>
            </a:r>
          </a:p>
          <a:p>
            <a:pPr algn="ctr">
              <a:buNone/>
            </a:pPr>
            <a:r>
              <a:rPr lang="en-CA" altLang="en-US" sz="28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  <a:cs typeface="Harrington"/>
              </a:rPr>
              <a:t>Respecting</a:t>
            </a:r>
          </a:p>
          <a:p>
            <a:pPr algn="ctr">
              <a:buNone/>
            </a:pPr>
            <a:r>
              <a:rPr lang="en-CA" altLang="en-US" sz="28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  <a:cs typeface="Harrington"/>
              </a:rPr>
              <a:t>Accepting</a:t>
            </a:r>
          </a:p>
          <a:p>
            <a:pPr algn="ctr">
              <a:buNone/>
            </a:pPr>
            <a:r>
              <a:rPr lang="en-CA" altLang="en-US" sz="28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  <a:cs typeface="Harrington"/>
              </a:rPr>
              <a:t>Supporting</a:t>
            </a:r>
          </a:p>
          <a:p>
            <a:pPr algn="ctr">
              <a:buNone/>
            </a:pPr>
            <a:r>
              <a:rPr lang="en-CA" altLang="en-US" sz="28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  <a:cs typeface="Harrington"/>
              </a:rPr>
              <a:t>Always negotiating differences</a:t>
            </a:r>
          </a:p>
          <a:p>
            <a:pPr algn="ctr">
              <a:lnSpc>
                <a:spcPct val="90000"/>
              </a:lnSpc>
              <a:buNone/>
            </a:pPr>
            <a:endParaRPr lang="en-US" altLang="en-US" sz="2800" b="1" dirty="0" smtClean="0">
              <a:solidFill>
                <a:srgbClr val="D60093"/>
              </a:solidFill>
              <a:latin typeface="Bradley Hand ITC" pitchFamily="66" charset="0"/>
            </a:endParaRP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36912"/>
            <a:ext cx="2709646" cy="22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340768"/>
            <a:ext cx="2148536" cy="17752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34496" y="3668256"/>
            <a:ext cx="7558248" cy="2911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A ‘good’ relationship is one where people</a:t>
            </a:r>
          </a:p>
          <a:p>
            <a:pPr lvl="0">
              <a:spcBef>
                <a:spcPct val="20000"/>
              </a:spcBef>
            </a:pPr>
            <a:endParaRPr lang="en-US" sz="10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lvl="0" indent="-2520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both respect each other</a:t>
            </a:r>
          </a:p>
          <a:p>
            <a:pPr marL="342900" lvl="0" indent="-2520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get along well, have fun together, share things that are important to them</a:t>
            </a:r>
          </a:p>
          <a:p>
            <a:pPr marL="342900" lvl="0" indent="-2520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can work out differences</a:t>
            </a:r>
          </a:p>
          <a:p>
            <a:pPr marL="90900" lvl="0">
              <a:spcBef>
                <a:spcPct val="20000"/>
              </a:spcBef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608" y="548680"/>
            <a:ext cx="662473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What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do we mean by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‘relationships’?</a:t>
            </a:r>
          </a:p>
          <a:p>
            <a:r>
              <a:rPr lang="en-US" sz="1000" dirty="0" smtClean="0"/>
              <a:t> </a:t>
            </a:r>
            <a:endParaRPr lang="en-AU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friendship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family </a:t>
            </a:r>
            <a:r>
              <a:rPr lang="en-AU" sz="2400" dirty="0" smtClean="0"/>
              <a:t>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intimate relationship</a:t>
            </a: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coach </a:t>
            </a:r>
            <a:r>
              <a:rPr lang="en-AU" sz="2400" dirty="0" smtClean="0"/>
              <a:t>- </a:t>
            </a:r>
            <a:r>
              <a:rPr lang="en-AU" sz="2400" dirty="0"/>
              <a:t>player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boss - worker </a:t>
            </a:r>
            <a:endParaRPr lang="en-AU" sz="2400" dirty="0" smtClean="0"/>
          </a:p>
          <a:p>
            <a:r>
              <a:rPr lang="en-AU" sz="2400" dirty="0" smtClean="0"/>
              <a:t>…… and many others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26630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1143</Words>
  <Application>Microsoft Office PowerPoint</Application>
  <PresentationFormat>On-screen Show (4:3)</PresentationFormat>
  <Paragraphs>188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1_Office Theme</vt:lpstr>
      <vt:lpstr>Office Theme</vt:lpstr>
      <vt:lpstr>PowerPoint Presentation</vt:lpstr>
      <vt:lpstr>How did you go?</vt:lpstr>
      <vt:lpstr>PowerPoint Presentation</vt:lpstr>
      <vt:lpstr>Activity : “Training session from Hell”</vt:lpstr>
      <vt:lpstr>PowerPoint Presentation</vt:lpstr>
      <vt:lpstr>“Sports Training Activity”  What behaviours did you choose?</vt:lpstr>
      <vt:lpstr>PowerPoint Presentation</vt:lpstr>
      <vt:lpstr>PowerPoint Presentation</vt:lpstr>
      <vt:lpstr>PowerPoint Presentation</vt:lpstr>
      <vt:lpstr>PowerPoint Presentation</vt:lpstr>
      <vt:lpstr>Activity: “A slight disagreement”</vt:lpstr>
      <vt:lpstr>“The Question”:</vt:lpstr>
      <vt:lpstr>PowerPoint Presentation</vt:lpstr>
      <vt:lpstr>PowerPoint Presentation</vt:lpstr>
      <vt:lpstr>Reflecting on the information for today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</dc:creator>
  <cp:lastModifiedBy>Denise</cp:lastModifiedBy>
  <cp:revision>103</cp:revision>
  <cp:lastPrinted>2015-06-08T08:03:35Z</cp:lastPrinted>
  <dcterms:created xsi:type="dcterms:W3CDTF">2014-12-15T04:56:17Z</dcterms:created>
  <dcterms:modified xsi:type="dcterms:W3CDTF">2016-01-30T17:41:48Z</dcterms:modified>
</cp:coreProperties>
</file>