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76" r:id="rId2"/>
    <p:sldId id="282" r:id="rId3"/>
    <p:sldId id="283" r:id="rId4"/>
    <p:sldId id="277" r:id="rId5"/>
    <p:sldId id="257" r:id="rId6"/>
    <p:sldId id="261" r:id="rId7"/>
    <p:sldId id="269" r:id="rId8"/>
    <p:sldId id="259" r:id="rId9"/>
    <p:sldId id="260" r:id="rId10"/>
    <p:sldId id="281" r:id="rId11"/>
    <p:sldId id="272" r:id="rId12"/>
    <p:sldId id="274" r:id="rId13"/>
    <p:sldId id="273" r:id="rId14"/>
    <p:sldId id="262" r:id="rId15"/>
    <p:sldId id="264" r:id="rId16"/>
    <p:sldId id="271" r:id="rId17"/>
    <p:sldId id="266" r:id="rId18"/>
    <p:sldId id="267" r:id="rId19"/>
    <p:sldId id="278" r:id="rId20"/>
    <p:sldId id="284" r:id="rId21"/>
    <p:sldId id="279" r:id="rId22"/>
    <p:sldId id="268" r:id="rId23"/>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60093"/>
    <a:srgbClr val="FFCC00"/>
    <a:srgbClr val="00FF00"/>
    <a:srgbClr val="6600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84725" autoAdjust="0"/>
  </p:normalViewPr>
  <p:slideViewPr>
    <p:cSldViewPr>
      <p:cViewPr>
        <p:scale>
          <a:sx n="84" d="100"/>
          <a:sy n="84" d="100"/>
        </p:scale>
        <p:origin x="-115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97284"/>
          </a:xfrm>
          <a:prstGeom prst="rect">
            <a:avLst/>
          </a:prstGeom>
        </p:spPr>
        <p:txBody>
          <a:bodyPr vert="horz" lIns="91440" tIns="45720" rIns="91440" bIns="45720" rtlCol="0"/>
          <a:lstStyle>
            <a:lvl1pPr algn="r">
              <a:defRPr sz="1200"/>
            </a:lvl1pPr>
          </a:lstStyle>
          <a:p>
            <a:fld id="{70B85853-9C31-47A5-A0E7-E27B0DEEF74B}" type="datetimeFigureOut">
              <a:rPr lang="en-AU" smtClean="0"/>
              <a:t>30/01/2016</a:t>
            </a:fld>
            <a:endParaRPr lang="en-AU"/>
          </a:p>
        </p:txBody>
      </p:sp>
      <p:sp>
        <p:nvSpPr>
          <p:cNvPr id="4" name="Footer Placeholder 3"/>
          <p:cNvSpPr>
            <a:spLocks noGrp="1"/>
          </p:cNvSpPr>
          <p:nvPr>
            <p:ph type="ftr" sz="quarter" idx="2"/>
          </p:nvPr>
        </p:nvSpPr>
        <p:spPr>
          <a:xfrm>
            <a:off x="0" y="9446678"/>
            <a:ext cx="2971800" cy="497284"/>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9446678"/>
            <a:ext cx="2971800" cy="497284"/>
          </a:xfrm>
          <a:prstGeom prst="rect">
            <a:avLst/>
          </a:prstGeom>
        </p:spPr>
        <p:txBody>
          <a:bodyPr vert="horz" lIns="91440" tIns="45720" rIns="91440" bIns="45720" rtlCol="0" anchor="b"/>
          <a:lstStyle>
            <a:lvl1pPr algn="r">
              <a:defRPr sz="1200"/>
            </a:lvl1pPr>
          </a:lstStyle>
          <a:p>
            <a:fld id="{A159DB3C-BE02-49D0-88B6-865829D6F8C1}" type="slidenum">
              <a:rPr lang="en-AU" smtClean="0"/>
              <a:t>‹#›</a:t>
            </a:fld>
            <a:endParaRPr lang="en-AU"/>
          </a:p>
        </p:txBody>
      </p:sp>
    </p:spTree>
    <p:extLst>
      <p:ext uri="{BB962C8B-B14F-4D97-AF65-F5344CB8AC3E}">
        <p14:creationId xmlns:p14="http://schemas.microsoft.com/office/powerpoint/2010/main" val="11307147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DC3837AC-6918-41D3-AD5A-B0C0677A2C93}" type="datetimeFigureOut">
              <a:rPr lang="en-AU" smtClean="0"/>
              <a:t>30/01/2016</a:t>
            </a:fld>
            <a:endParaRPr lang="en-AU"/>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DAB23A5F-973E-48D2-B5CC-E0AB29CE937D}" type="slidenum">
              <a:rPr lang="en-AU" smtClean="0"/>
              <a:t>‹#›</a:t>
            </a:fld>
            <a:endParaRPr lang="en-AU"/>
          </a:p>
        </p:txBody>
      </p:sp>
    </p:spTree>
    <p:extLst>
      <p:ext uri="{BB962C8B-B14F-4D97-AF65-F5344CB8AC3E}">
        <p14:creationId xmlns:p14="http://schemas.microsoft.com/office/powerpoint/2010/main" val="306184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AB23A5F-973E-48D2-B5CC-E0AB29CE937D}" type="slidenum">
              <a:rPr lang="en-AU" smtClean="0"/>
              <a:t>1</a:t>
            </a:fld>
            <a:endParaRPr lang="en-AU"/>
          </a:p>
        </p:txBody>
      </p:sp>
    </p:spTree>
    <p:extLst>
      <p:ext uri="{BB962C8B-B14F-4D97-AF65-F5344CB8AC3E}">
        <p14:creationId xmlns:p14="http://schemas.microsoft.com/office/powerpoint/2010/main" val="32518201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Use the chart to show the filters.</a:t>
            </a:r>
          </a:p>
          <a:p>
            <a:pPr marL="0" marR="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How are these filters operating during the gorilla test?</a:t>
            </a:r>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Which of the filters is ‘blocking out’ the info?</a:t>
            </a:r>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What changes once we are told about the gorilla?</a:t>
            </a:r>
          </a:p>
          <a:p>
            <a:pPr marL="0" marR="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When we do not know the gorilla is there, we may look at the gorilla but not ‘see‘ it. ( apparently they tracked eye movements and people do often look at the gorilla but do not register it being there. The information probably passes through the sensory filter but is lost(spike). When we know it is there, the information passes through to the valuing filter. Because we have been primed up to value it, it then passes into the Perceived world because see it, know of it and value it because we want to be successful at the test. All the filters.</a:t>
            </a:r>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What</a:t>
            </a:r>
            <a:r>
              <a:rPr lang="en-AU" baseline="0" dirty="0" smtClean="0"/>
              <a:t> colour do you think the info is?</a:t>
            </a: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Information – 20 mins including the optical illusions slides and explaining the chart </a:t>
            </a:r>
            <a:r>
              <a:rPr lang="en-AU" baseline="0" dirty="0" err="1" smtClean="0"/>
              <a:t>etc</a:t>
            </a:r>
            <a:endParaRPr lang="en-AU" dirty="0" smtClean="0"/>
          </a:p>
        </p:txBody>
      </p:sp>
      <p:sp>
        <p:nvSpPr>
          <p:cNvPr id="4" name="Slide Number Placeholder 3"/>
          <p:cNvSpPr>
            <a:spLocks noGrp="1"/>
          </p:cNvSpPr>
          <p:nvPr>
            <p:ph type="sldNum" sz="quarter" idx="10"/>
          </p:nvPr>
        </p:nvSpPr>
        <p:spPr/>
        <p:txBody>
          <a:bodyPr/>
          <a:lstStyle/>
          <a:p>
            <a:fld id="{DAB23A5F-973E-48D2-B5CC-E0AB29CE937D}" type="slidenum">
              <a:rPr lang="en-AU" smtClean="0"/>
              <a:t>11</a:t>
            </a:fld>
            <a:endParaRPr lang="en-AU"/>
          </a:p>
        </p:txBody>
      </p:sp>
    </p:spTree>
    <p:extLst>
      <p:ext uri="{BB962C8B-B14F-4D97-AF65-F5344CB8AC3E}">
        <p14:creationId xmlns:p14="http://schemas.microsoft.com/office/powerpoint/2010/main" val="27126943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AB23A5F-973E-48D2-B5CC-E0AB29CE937D}" type="slidenum">
              <a:rPr lang="en-AU" smtClean="0"/>
              <a:t>12</a:t>
            </a:fld>
            <a:endParaRPr lang="en-AU"/>
          </a:p>
        </p:txBody>
      </p:sp>
    </p:spTree>
    <p:extLst>
      <p:ext uri="{BB962C8B-B14F-4D97-AF65-F5344CB8AC3E}">
        <p14:creationId xmlns:p14="http://schemas.microsoft.com/office/powerpoint/2010/main" val="3646197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Looking for negatives – you will find them and VV</a:t>
            </a:r>
          </a:p>
          <a:p>
            <a:r>
              <a:rPr lang="en-AU" dirty="0" smtClean="0"/>
              <a:t>“Blue things</a:t>
            </a:r>
            <a:r>
              <a:rPr lang="en-AU" smtClean="0"/>
              <a:t>” activity</a:t>
            </a:r>
            <a:endParaRPr lang="en-AU" dirty="0"/>
          </a:p>
        </p:txBody>
      </p:sp>
      <p:sp>
        <p:nvSpPr>
          <p:cNvPr id="4" name="Slide Number Placeholder 3"/>
          <p:cNvSpPr>
            <a:spLocks noGrp="1"/>
          </p:cNvSpPr>
          <p:nvPr>
            <p:ph type="sldNum" sz="quarter" idx="10"/>
          </p:nvPr>
        </p:nvSpPr>
        <p:spPr/>
        <p:txBody>
          <a:bodyPr/>
          <a:lstStyle/>
          <a:p>
            <a:fld id="{DAB23A5F-973E-48D2-B5CC-E0AB29CE937D}" type="slidenum">
              <a:rPr lang="en-AU" smtClean="0"/>
              <a:t>13</a:t>
            </a:fld>
            <a:endParaRPr lang="en-AU"/>
          </a:p>
        </p:txBody>
      </p:sp>
    </p:spTree>
    <p:extLst>
      <p:ext uri="{BB962C8B-B14F-4D97-AF65-F5344CB8AC3E}">
        <p14:creationId xmlns:p14="http://schemas.microsoft.com/office/powerpoint/2010/main" val="2092239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Ask</a:t>
            </a:r>
            <a:r>
              <a:rPr lang="en-AU" baseline="0" dirty="0" smtClean="0"/>
              <a:t> participants to share their initial perception of the word/picture</a:t>
            </a:r>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Add some information about the picture or word and ask if their perception has changed?</a:t>
            </a:r>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Would your perception change if you had further information? What kind? Some examples?</a:t>
            </a:r>
          </a:p>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20 mins</a:t>
            </a:r>
          </a:p>
        </p:txBody>
      </p:sp>
      <p:sp>
        <p:nvSpPr>
          <p:cNvPr id="4" name="Slide Number Placeholder 3"/>
          <p:cNvSpPr>
            <a:spLocks noGrp="1"/>
          </p:cNvSpPr>
          <p:nvPr>
            <p:ph type="sldNum" sz="quarter" idx="10"/>
          </p:nvPr>
        </p:nvSpPr>
        <p:spPr/>
        <p:txBody>
          <a:bodyPr/>
          <a:lstStyle/>
          <a:p>
            <a:fld id="{DAB23A5F-973E-48D2-B5CC-E0AB29CE937D}" type="slidenum">
              <a:rPr lang="en-AU" smtClean="0"/>
              <a:t>14</a:t>
            </a:fld>
            <a:endParaRPr lang="en-AU"/>
          </a:p>
        </p:txBody>
      </p:sp>
    </p:spTree>
    <p:extLst>
      <p:ext uri="{BB962C8B-B14F-4D97-AF65-F5344CB8AC3E}">
        <p14:creationId xmlns:p14="http://schemas.microsoft.com/office/powerpoint/2010/main" val="27126943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3 mins</a:t>
            </a:r>
            <a:endParaRPr lang="en-AU" dirty="0"/>
          </a:p>
        </p:txBody>
      </p:sp>
      <p:sp>
        <p:nvSpPr>
          <p:cNvPr id="4" name="Slide Number Placeholder 3"/>
          <p:cNvSpPr>
            <a:spLocks noGrp="1"/>
          </p:cNvSpPr>
          <p:nvPr>
            <p:ph type="sldNum" sz="quarter" idx="10"/>
          </p:nvPr>
        </p:nvSpPr>
        <p:spPr/>
        <p:txBody>
          <a:bodyPr/>
          <a:lstStyle/>
          <a:p>
            <a:fld id="{DAB23A5F-973E-48D2-B5CC-E0AB29CE937D}" type="slidenum">
              <a:rPr lang="en-AU" smtClean="0"/>
              <a:t>15</a:t>
            </a:fld>
            <a:endParaRPr lang="en-AU"/>
          </a:p>
        </p:txBody>
      </p:sp>
    </p:spTree>
    <p:extLst>
      <p:ext uri="{BB962C8B-B14F-4D97-AF65-F5344CB8AC3E}">
        <p14:creationId xmlns:p14="http://schemas.microsoft.com/office/powerpoint/2010/main" val="7436524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AB23A5F-973E-48D2-B5CC-E0AB29CE937D}" type="slidenum">
              <a:rPr lang="en-AU" smtClean="0"/>
              <a:t>16</a:t>
            </a:fld>
            <a:endParaRPr lang="en-AU"/>
          </a:p>
        </p:txBody>
      </p:sp>
    </p:spTree>
    <p:extLst>
      <p:ext uri="{BB962C8B-B14F-4D97-AF65-F5344CB8AC3E}">
        <p14:creationId xmlns:p14="http://schemas.microsoft.com/office/powerpoint/2010/main" val="29536206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chart to explain the Comparing Place</a:t>
            </a:r>
          </a:p>
          <a:p>
            <a:r>
              <a:rPr lang="en-US" dirty="0" smtClean="0"/>
              <a:t>Comparing perception we have (from the info that has got into the PW)</a:t>
            </a:r>
            <a:r>
              <a:rPr lang="en-US" baseline="0" dirty="0" smtClean="0"/>
              <a:t> with the QW pic we have. If the info is RED the scales will be tipped and we will automatically feel the urge to do something to get back in balance – to behave.</a:t>
            </a:r>
          </a:p>
          <a:p>
            <a:endParaRPr lang="en-US" baseline="0" dirty="0" smtClean="0"/>
          </a:p>
          <a:p>
            <a:r>
              <a:rPr lang="en-US" baseline="0" dirty="0" smtClean="0"/>
              <a:t>If info is YELLOW the scales remain in balance and we will feel a good feeling. </a:t>
            </a:r>
          </a:p>
          <a:p>
            <a:r>
              <a:rPr lang="en-US" baseline="0" dirty="0" smtClean="0"/>
              <a:t>Story examples</a:t>
            </a:r>
          </a:p>
          <a:p>
            <a:endParaRPr lang="en-US" baseline="0" dirty="0" smtClean="0"/>
          </a:p>
          <a:p>
            <a:r>
              <a:rPr lang="en-US" baseline="0" dirty="0" smtClean="0"/>
              <a:t>7  </a:t>
            </a:r>
            <a:r>
              <a:rPr lang="en-US" baseline="0" dirty="0" err="1" smtClean="0"/>
              <a:t>mins</a:t>
            </a:r>
            <a:endParaRPr lang="en-US" dirty="0"/>
          </a:p>
        </p:txBody>
      </p:sp>
      <p:sp>
        <p:nvSpPr>
          <p:cNvPr id="4" name="Slide Number Placeholder 3"/>
          <p:cNvSpPr>
            <a:spLocks noGrp="1"/>
          </p:cNvSpPr>
          <p:nvPr>
            <p:ph type="sldNum" sz="quarter" idx="10"/>
          </p:nvPr>
        </p:nvSpPr>
        <p:spPr/>
        <p:txBody>
          <a:bodyPr/>
          <a:lstStyle/>
          <a:p>
            <a:fld id="{C19AA27F-66D4-41CD-9B71-D9B89DB03366}" type="slidenum">
              <a:rPr lang="en-AU" smtClean="0"/>
              <a:pPr/>
              <a:t>17</a:t>
            </a:fld>
            <a:endParaRPr lang="en-AU"/>
          </a:p>
        </p:txBody>
      </p:sp>
    </p:spTree>
    <p:extLst>
      <p:ext uri="{BB962C8B-B14F-4D97-AF65-F5344CB8AC3E}">
        <p14:creationId xmlns:p14="http://schemas.microsoft.com/office/powerpoint/2010/main" val="32667274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AB23A5F-973E-48D2-B5CC-E0AB29CE937D}" type="slidenum">
              <a:rPr lang="en-AU" smtClean="0"/>
              <a:t>18</a:t>
            </a:fld>
            <a:endParaRPr lang="en-AU"/>
          </a:p>
        </p:txBody>
      </p:sp>
    </p:spTree>
    <p:extLst>
      <p:ext uri="{BB962C8B-B14F-4D97-AF65-F5344CB8AC3E}">
        <p14:creationId xmlns:p14="http://schemas.microsoft.com/office/powerpoint/2010/main" val="41194957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Negative habits over time – takes practice.</a:t>
            </a:r>
            <a:r>
              <a:rPr lang="en-AU" baseline="0" dirty="0" smtClean="0"/>
              <a:t> When we change a habit we are actually building physical linkages/pathways in the brain.  Thinking can change our brains. Norman </a:t>
            </a:r>
            <a:r>
              <a:rPr lang="en-AU" baseline="0" dirty="0" err="1" smtClean="0"/>
              <a:t>Doidge</a:t>
            </a:r>
            <a:r>
              <a:rPr lang="en-AU" baseline="0" dirty="0" smtClean="0"/>
              <a:t> “The Brain that </a:t>
            </a:r>
            <a:r>
              <a:rPr lang="en-AU" baseline="0" smtClean="0"/>
              <a:t>Changes Itself”.</a:t>
            </a:r>
            <a:endParaRPr lang="en-AU" dirty="0"/>
          </a:p>
        </p:txBody>
      </p:sp>
      <p:sp>
        <p:nvSpPr>
          <p:cNvPr id="4" name="Slide Number Placeholder 3"/>
          <p:cNvSpPr>
            <a:spLocks noGrp="1"/>
          </p:cNvSpPr>
          <p:nvPr>
            <p:ph type="sldNum" sz="quarter" idx="10"/>
          </p:nvPr>
        </p:nvSpPr>
        <p:spPr/>
        <p:txBody>
          <a:bodyPr/>
          <a:lstStyle/>
          <a:p>
            <a:fld id="{0BBA2CD8-9D6D-46D3-A107-C58558D93D00}" type="slidenum">
              <a:rPr lang="en-AU" smtClean="0"/>
              <a:t>19</a:t>
            </a:fld>
            <a:endParaRPr lang="en-AU"/>
          </a:p>
        </p:txBody>
      </p:sp>
    </p:spTree>
    <p:extLst>
      <p:ext uri="{BB962C8B-B14F-4D97-AF65-F5344CB8AC3E}">
        <p14:creationId xmlns:p14="http://schemas.microsoft.com/office/powerpoint/2010/main" val="33875627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AB23A5F-973E-48D2-B5CC-E0AB29CE937D}" type="slidenum">
              <a:rPr lang="en-AU" smtClean="0"/>
              <a:t>20</a:t>
            </a:fld>
            <a:endParaRPr lang="en-AU"/>
          </a:p>
        </p:txBody>
      </p:sp>
    </p:spTree>
    <p:extLst>
      <p:ext uri="{BB962C8B-B14F-4D97-AF65-F5344CB8AC3E}">
        <p14:creationId xmlns:p14="http://schemas.microsoft.com/office/powerpoint/2010/main" val="4119495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AB23A5F-973E-48D2-B5CC-E0AB29CE937D}" type="slidenum">
              <a:rPr lang="en-AU" smtClean="0"/>
              <a:t>2</a:t>
            </a:fld>
            <a:endParaRPr lang="en-AU"/>
          </a:p>
        </p:txBody>
      </p:sp>
    </p:spTree>
    <p:extLst>
      <p:ext uri="{BB962C8B-B14F-4D97-AF65-F5344CB8AC3E}">
        <p14:creationId xmlns:p14="http://schemas.microsoft.com/office/powerpoint/2010/main" val="32518201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We need to find out what we want in order to feel balanced.</a:t>
            </a:r>
          </a:p>
          <a:p>
            <a:endParaRPr lang="en-AU" dirty="0"/>
          </a:p>
        </p:txBody>
      </p:sp>
      <p:sp>
        <p:nvSpPr>
          <p:cNvPr id="4" name="Slide Number Placeholder 3"/>
          <p:cNvSpPr>
            <a:spLocks noGrp="1"/>
          </p:cNvSpPr>
          <p:nvPr>
            <p:ph type="sldNum" sz="quarter" idx="10"/>
          </p:nvPr>
        </p:nvSpPr>
        <p:spPr/>
        <p:txBody>
          <a:bodyPr/>
          <a:lstStyle/>
          <a:p>
            <a:fld id="{DAB23A5F-973E-48D2-B5CC-E0AB29CE937D}" type="slidenum">
              <a:rPr lang="en-AU" smtClean="0"/>
              <a:t>21</a:t>
            </a:fld>
            <a:endParaRPr lang="en-AU"/>
          </a:p>
        </p:txBody>
      </p:sp>
    </p:spTree>
    <p:extLst>
      <p:ext uri="{BB962C8B-B14F-4D97-AF65-F5344CB8AC3E}">
        <p14:creationId xmlns:p14="http://schemas.microsoft.com/office/powerpoint/2010/main" val="41194957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What has squared with something you already knew?</a:t>
            </a:r>
          </a:p>
          <a:p>
            <a:r>
              <a:rPr lang="en-AU" dirty="0" smtClean="0"/>
              <a:t>What has completed a circle of knowledge for you?</a:t>
            </a:r>
          </a:p>
          <a:p>
            <a:r>
              <a:rPr lang="en-AU" dirty="0" smtClean="0"/>
              <a:t>What do you now see from a different angle?</a:t>
            </a:r>
          </a:p>
          <a:p>
            <a:r>
              <a:rPr lang="en-AU" dirty="0" smtClean="0"/>
              <a:t>Is there something that has given you new heart?</a:t>
            </a:r>
          </a:p>
          <a:p>
            <a:r>
              <a:rPr lang="en-AU" dirty="0" smtClean="0"/>
              <a:t>What</a:t>
            </a:r>
            <a:r>
              <a:rPr lang="en-AU" baseline="0" dirty="0" smtClean="0"/>
              <a:t> new direction will you now take?</a:t>
            </a:r>
          </a:p>
          <a:p>
            <a:endParaRPr lang="en-AU" baseline="0" dirty="0" smtClean="0"/>
          </a:p>
          <a:p>
            <a:r>
              <a:rPr lang="en-AU" baseline="0" dirty="0" smtClean="0"/>
              <a:t>Each person is invited to share </a:t>
            </a:r>
            <a:r>
              <a:rPr lang="en-AU" baseline="0" smtClean="0"/>
              <a:t>one response.</a:t>
            </a:r>
            <a:endParaRPr lang="en-AU"/>
          </a:p>
        </p:txBody>
      </p:sp>
      <p:sp>
        <p:nvSpPr>
          <p:cNvPr id="4" name="Slide Number Placeholder 3"/>
          <p:cNvSpPr>
            <a:spLocks noGrp="1"/>
          </p:cNvSpPr>
          <p:nvPr>
            <p:ph type="sldNum" sz="quarter" idx="10"/>
          </p:nvPr>
        </p:nvSpPr>
        <p:spPr/>
        <p:txBody>
          <a:bodyPr/>
          <a:lstStyle/>
          <a:p>
            <a:fld id="{DAB23A5F-973E-48D2-B5CC-E0AB29CE937D}" type="slidenum">
              <a:rPr lang="en-AU" smtClean="0"/>
              <a:t>22</a:t>
            </a:fld>
            <a:endParaRPr lang="en-AU"/>
          </a:p>
        </p:txBody>
      </p:sp>
    </p:spTree>
    <p:extLst>
      <p:ext uri="{BB962C8B-B14F-4D97-AF65-F5344CB8AC3E}">
        <p14:creationId xmlns:p14="http://schemas.microsoft.com/office/powerpoint/2010/main" val="4094886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AB23A5F-973E-48D2-B5CC-E0AB29CE937D}" type="slidenum">
              <a:rPr lang="en-AU" smtClean="0"/>
              <a:t>3</a:t>
            </a:fld>
            <a:endParaRPr lang="en-AU"/>
          </a:p>
        </p:txBody>
      </p:sp>
    </p:spTree>
    <p:extLst>
      <p:ext uri="{BB962C8B-B14F-4D97-AF65-F5344CB8AC3E}">
        <p14:creationId xmlns:p14="http://schemas.microsoft.com/office/powerpoint/2010/main" val="3251820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AB23A5F-973E-48D2-B5CC-E0AB29CE937D}" type="slidenum">
              <a:rPr lang="en-AU" smtClean="0"/>
              <a:t>4</a:t>
            </a:fld>
            <a:endParaRPr lang="en-AU"/>
          </a:p>
        </p:txBody>
      </p:sp>
    </p:spTree>
    <p:extLst>
      <p:ext uri="{BB962C8B-B14F-4D97-AF65-F5344CB8AC3E}">
        <p14:creationId xmlns:p14="http://schemas.microsoft.com/office/powerpoint/2010/main" val="3251820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AB23A5F-973E-48D2-B5CC-E0AB29CE937D}" type="slidenum">
              <a:rPr lang="en-AU" smtClean="0"/>
              <a:t>5</a:t>
            </a:fld>
            <a:endParaRPr lang="en-AU"/>
          </a:p>
        </p:txBody>
      </p:sp>
    </p:spTree>
    <p:extLst>
      <p:ext uri="{BB962C8B-B14F-4D97-AF65-F5344CB8AC3E}">
        <p14:creationId xmlns:p14="http://schemas.microsoft.com/office/powerpoint/2010/main" val="3251820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Important points: We see a portion of reality depending</a:t>
            </a:r>
            <a:r>
              <a:rPr lang="en-AU" baseline="0" dirty="0" smtClean="0"/>
              <a:t> on what we attend to</a:t>
            </a:r>
          </a:p>
          <a:p>
            <a:r>
              <a:rPr lang="en-AU" baseline="0" dirty="0" smtClean="0"/>
              <a:t>We cannot attend to everything</a:t>
            </a:r>
          </a:p>
          <a:p>
            <a:r>
              <a:rPr lang="en-AU" baseline="0" dirty="0" smtClean="0"/>
              <a:t>We are all seeing the world differently</a:t>
            </a:r>
          </a:p>
          <a:p>
            <a:r>
              <a:rPr lang="en-AU" baseline="0" dirty="0" smtClean="0"/>
              <a:t>This is normal and it is the way the brain copes with living in a world with a huge amount of information</a:t>
            </a:r>
          </a:p>
          <a:p>
            <a:r>
              <a:rPr lang="en-AU" baseline="0" dirty="0" smtClean="0"/>
              <a:t>When we do not know the gorilla is there, we may look at the gorilla but we do not ‘see ‘ it. When we know it is there, the information passes through to the Perceived world because see it, know of it and value it because we want to be successful at the test. </a:t>
            </a:r>
          </a:p>
          <a:p>
            <a:endParaRPr lang="en-AU" baseline="0" dirty="0" smtClean="0"/>
          </a:p>
          <a:p>
            <a:r>
              <a:rPr lang="en-AU" baseline="0" dirty="0" smtClean="0"/>
              <a:t>Takes about 10 mins</a:t>
            </a:r>
            <a:endParaRPr lang="en-AU" dirty="0"/>
          </a:p>
        </p:txBody>
      </p:sp>
      <p:sp>
        <p:nvSpPr>
          <p:cNvPr id="4" name="Slide Number Placeholder 3"/>
          <p:cNvSpPr>
            <a:spLocks noGrp="1"/>
          </p:cNvSpPr>
          <p:nvPr>
            <p:ph type="sldNum" sz="quarter" idx="10"/>
          </p:nvPr>
        </p:nvSpPr>
        <p:spPr/>
        <p:txBody>
          <a:bodyPr/>
          <a:lstStyle/>
          <a:p>
            <a:fld id="{DAB23A5F-973E-48D2-B5CC-E0AB29CE937D}" type="slidenum">
              <a:rPr lang="en-AU" smtClean="0"/>
              <a:t>6</a:t>
            </a:fld>
            <a:endParaRPr lang="en-AU"/>
          </a:p>
        </p:txBody>
      </p:sp>
    </p:spTree>
    <p:extLst>
      <p:ext uri="{BB962C8B-B14F-4D97-AF65-F5344CB8AC3E}">
        <p14:creationId xmlns:p14="http://schemas.microsoft.com/office/powerpoint/2010/main" val="3120874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AB23A5F-973E-48D2-B5CC-E0AB29CE937D}" type="slidenum">
              <a:rPr lang="en-AU" smtClean="0"/>
              <a:t>7</a:t>
            </a:fld>
            <a:endParaRPr lang="en-AU"/>
          </a:p>
        </p:txBody>
      </p:sp>
    </p:spTree>
    <p:extLst>
      <p:ext uri="{BB962C8B-B14F-4D97-AF65-F5344CB8AC3E}">
        <p14:creationId xmlns:p14="http://schemas.microsoft.com/office/powerpoint/2010/main" val="2172051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AB23A5F-973E-48D2-B5CC-E0AB29CE937D}" type="slidenum">
              <a:rPr lang="en-AU" smtClean="0"/>
              <a:t>8</a:t>
            </a:fld>
            <a:endParaRPr lang="en-AU"/>
          </a:p>
        </p:txBody>
      </p:sp>
    </p:spTree>
    <p:extLst>
      <p:ext uri="{BB962C8B-B14F-4D97-AF65-F5344CB8AC3E}">
        <p14:creationId xmlns:p14="http://schemas.microsoft.com/office/powerpoint/2010/main" val="964459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AB23A5F-973E-48D2-B5CC-E0AB29CE937D}" type="slidenum">
              <a:rPr lang="en-AU" smtClean="0"/>
              <a:t>9</a:t>
            </a:fld>
            <a:endParaRPr lang="en-AU"/>
          </a:p>
        </p:txBody>
      </p:sp>
    </p:spTree>
    <p:extLst>
      <p:ext uri="{BB962C8B-B14F-4D97-AF65-F5344CB8AC3E}">
        <p14:creationId xmlns:p14="http://schemas.microsoft.com/office/powerpoint/2010/main" val="184526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D28433E7-4F03-4110-B860-DD80345994D9}" type="datetimeFigureOut">
              <a:rPr lang="en-AU" smtClean="0">
                <a:solidFill>
                  <a:prstClr val="black">
                    <a:tint val="75000"/>
                  </a:prstClr>
                </a:solidFill>
              </a:rPr>
              <a:pPr/>
              <a:t>30/01/2016</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879938DB-FE09-4CCD-8366-A41DB2598172}"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2031170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28433E7-4F03-4110-B860-DD80345994D9}" type="datetimeFigureOut">
              <a:rPr lang="en-AU" smtClean="0">
                <a:solidFill>
                  <a:prstClr val="black">
                    <a:tint val="75000"/>
                  </a:prstClr>
                </a:solidFill>
              </a:rPr>
              <a:pPr/>
              <a:t>30/01/2016</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879938DB-FE09-4CCD-8366-A41DB2598172}"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3539030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28433E7-4F03-4110-B860-DD80345994D9}" type="datetimeFigureOut">
              <a:rPr lang="en-AU" smtClean="0">
                <a:solidFill>
                  <a:prstClr val="black">
                    <a:tint val="75000"/>
                  </a:prstClr>
                </a:solidFill>
              </a:rPr>
              <a:pPr/>
              <a:t>30/01/2016</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879938DB-FE09-4CCD-8366-A41DB2598172}"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3544099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28433E7-4F03-4110-B860-DD80345994D9}" type="datetimeFigureOut">
              <a:rPr lang="en-AU" smtClean="0">
                <a:solidFill>
                  <a:prstClr val="black">
                    <a:tint val="75000"/>
                  </a:prstClr>
                </a:solidFill>
              </a:rPr>
              <a:pPr/>
              <a:t>30/01/2016</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879938DB-FE09-4CCD-8366-A41DB2598172}"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3077028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8433E7-4F03-4110-B860-DD80345994D9}" type="datetimeFigureOut">
              <a:rPr lang="en-AU" smtClean="0">
                <a:solidFill>
                  <a:prstClr val="black">
                    <a:tint val="75000"/>
                  </a:prstClr>
                </a:solidFill>
              </a:rPr>
              <a:pPr/>
              <a:t>30/01/2016</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879938DB-FE09-4CCD-8366-A41DB2598172}"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2901170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D28433E7-4F03-4110-B860-DD80345994D9}" type="datetimeFigureOut">
              <a:rPr lang="en-AU" smtClean="0">
                <a:solidFill>
                  <a:prstClr val="black">
                    <a:tint val="75000"/>
                  </a:prstClr>
                </a:solidFill>
              </a:rPr>
              <a:pPr/>
              <a:t>30/01/2016</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879938DB-FE09-4CCD-8366-A41DB2598172}"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095211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D28433E7-4F03-4110-B860-DD80345994D9}" type="datetimeFigureOut">
              <a:rPr lang="en-AU" smtClean="0">
                <a:solidFill>
                  <a:prstClr val="black">
                    <a:tint val="75000"/>
                  </a:prstClr>
                </a:solidFill>
              </a:rPr>
              <a:pPr/>
              <a:t>30/01/2016</a:t>
            </a:fld>
            <a:endParaRPr lang="en-AU">
              <a:solidFill>
                <a:prstClr val="black">
                  <a:tint val="75000"/>
                </a:prstClr>
              </a:solidFill>
            </a:endParaRPr>
          </a:p>
        </p:txBody>
      </p:sp>
      <p:sp>
        <p:nvSpPr>
          <p:cNvPr id="8" name="Footer Placeholder 7"/>
          <p:cNvSpPr>
            <a:spLocks noGrp="1"/>
          </p:cNvSpPr>
          <p:nvPr>
            <p:ph type="ftr" sz="quarter" idx="11"/>
          </p:nvPr>
        </p:nvSpPr>
        <p:spPr/>
        <p:txBody>
          <a:bodyPr/>
          <a:lstStyle/>
          <a:p>
            <a:endParaRPr lang="en-AU">
              <a:solidFill>
                <a:prstClr val="black">
                  <a:tint val="75000"/>
                </a:prstClr>
              </a:solidFill>
            </a:endParaRPr>
          </a:p>
        </p:txBody>
      </p:sp>
      <p:sp>
        <p:nvSpPr>
          <p:cNvPr id="9" name="Slide Number Placeholder 8"/>
          <p:cNvSpPr>
            <a:spLocks noGrp="1"/>
          </p:cNvSpPr>
          <p:nvPr>
            <p:ph type="sldNum" sz="quarter" idx="12"/>
          </p:nvPr>
        </p:nvSpPr>
        <p:spPr/>
        <p:txBody>
          <a:bodyPr/>
          <a:lstStyle/>
          <a:p>
            <a:fld id="{879938DB-FE09-4CCD-8366-A41DB2598172}"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2822017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D28433E7-4F03-4110-B860-DD80345994D9}" type="datetimeFigureOut">
              <a:rPr lang="en-AU" smtClean="0">
                <a:solidFill>
                  <a:prstClr val="black">
                    <a:tint val="75000"/>
                  </a:prstClr>
                </a:solidFill>
              </a:rPr>
              <a:pPr/>
              <a:t>30/01/2016</a:t>
            </a:fld>
            <a:endParaRPr lang="en-AU">
              <a:solidFill>
                <a:prstClr val="black">
                  <a:tint val="75000"/>
                </a:prstClr>
              </a:solidFill>
            </a:endParaRPr>
          </a:p>
        </p:txBody>
      </p:sp>
      <p:sp>
        <p:nvSpPr>
          <p:cNvPr id="4" name="Footer Placeholder 3"/>
          <p:cNvSpPr>
            <a:spLocks noGrp="1"/>
          </p:cNvSpPr>
          <p:nvPr>
            <p:ph type="ftr" sz="quarter" idx="11"/>
          </p:nvPr>
        </p:nvSpPr>
        <p:spPr/>
        <p:txBody>
          <a:bodyPr/>
          <a:lstStyle/>
          <a:p>
            <a:endParaRPr lang="en-AU">
              <a:solidFill>
                <a:prstClr val="black">
                  <a:tint val="75000"/>
                </a:prstClr>
              </a:solidFill>
            </a:endParaRPr>
          </a:p>
        </p:txBody>
      </p:sp>
      <p:sp>
        <p:nvSpPr>
          <p:cNvPr id="5" name="Slide Number Placeholder 4"/>
          <p:cNvSpPr>
            <a:spLocks noGrp="1"/>
          </p:cNvSpPr>
          <p:nvPr>
            <p:ph type="sldNum" sz="quarter" idx="12"/>
          </p:nvPr>
        </p:nvSpPr>
        <p:spPr/>
        <p:txBody>
          <a:bodyPr/>
          <a:lstStyle/>
          <a:p>
            <a:fld id="{879938DB-FE09-4CCD-8366-A41DB2598172}"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3506168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8433E7-4F03-4110-B860-DD80345994D9}" type="datetimeFigureOut">
              <a:rPr lang="en-AU" smtClean="0">
                <a:solidFill>
                  <a:prstClr val="black">
                    <a:tint val="75000"/>
                  </a:prstClr>
                </a:solidFill>
              </a:rPr>
              <a:pPr/>
              <a:t>30/01/2016</a:t>
            </a:fld>
            <a:endParaRPr lang="en-AU">
              <a:solidFill>
                <a:prstClr val="black">
                  <a:tint val="75000"/>
                </a:prstClr>
              </a:solidFill>
            </a:endParaRPr>
          </a:p>
        </p:txBody>
      </p:sp>
      <p:sp>
        <p:nvSpPr>
          <p:cNvPr id="3" name="Footer Placeholder 2"/>
          <p:cNvSpPr>
            <a:spLocks noGrp="1"/>
          </p:cNvSpPr>
          <p:nvPr>
            <p:ph type="ftr" sz="quarter" idx="11"/>
          </p:nvPr>
        </p:nvSpPr>
        <p:spPr/>
        <p:txBody>
          <a:bodyPr/>
          <a:lstStyle/>
          <a:p>
            <a:endParaRPr lang="en-AU">
              <a:solidFill>
                <a:prstClr val="black">
                  <a:tint val="75000"/>
                </a:prstClr>
              </a:solidFill>
            </a:endParaRPr>
          </a:p>
        </p:txBody>
      </p:sp>
      <p:sp>
        <p:nvSpPr>
          <p:cNvPr id="4" name="Slide Number Placeholder 3"/>
          <p:cNvSpPr>
            <a:spLocks noGrp="1"/>
          </p:cNvSpPr>
          <p:nvPr>
            <p:ph type="sldNum" sz="quarter" idx="12"/>
          </p:nvPr>
        </p:nvSpPr>
        <p:spPr/>
        <p:txBody>
          <a:bodyPr/>
          <a:lstStyle/>
          <a:p>
            <a:fld id="{879938DB-FE09-4CCD-8366-A41DB2598172}"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918522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8433E7-4F03-4110-B860-DD80345994D9}" type="datetimeFigureOut">
              <a:rPr lang="en-AU" smtClean="0">
                <a:solidFill>
                  <a:prstClr val="black">
                    <a:tint val="75000"/>
                  </a:prstClr>
                </a:solidFill>
              </a:rPr>
              <a:pPr/>
              <a:t>30/01/2016</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879938DB-FE09-4CCD-8366-A41DB2598172}"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100859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8433E7-4F03-4110-B860-DD80345994D9}" type="datetimeFigureOut">
              <a:rPr lang="en-AU" smtClean="0">
                <a:solidFill>
                  <a:prstClr val="black">
                    <a:tint val="75000"/>
                  </a:prstClr>
                </a:solidFill>
              </a:rPr>
              <a:pPr/>
              <a:t>30/01/2016</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879938DB-FE09-4CCD-8366-A41DB2598172}"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716887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8433E7-4F03-4110-B860-DD80345994D9}" type="datetimeFigureOut">
              <a:rPr lang="en-AU" smtClean="0">
                <a:solidFill>
                  <a:prstClr val="black">
                    <a:tint val="75000"/>
                  </a:prstClr>
                </a:solidFill>
              </a:rPr>
              <a:pPr/>
              <a:t>30/01/2016</a:t>
            </a:fld>
            <a:endParaRPr lang="en-AU">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9938DB-FE09-4CCD-8366-A41DB2598172}"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995159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Tribute%20Course/Showercurtain.MP4"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theinvisiblegorilla.com/video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9901" y="1076008"/>
            <a:ext cx="7556235" cy="5441490"/>
          </a:xfrm>
          <a:prstGeom prst="rect">
            <a:avLst/>
          </a:prstGeom>
        </p:spPr>
        <p:txBody>
          <a:bodyPr wrap="square">
            <a:spAutoFit/>
          </a:bodyPr>
          <a:lstStyle/>
          <a:p>
            <a:pPr algn="ctr">
              <a:lnSpc>
                <a:spcPct val="110000"/>
              </a:lnSpc>
            </a:pPr>
            <a:r>
              <a:rPr lang="en-AU" sz="2800" dirty="0" smtClean="0"/>
              <a:t>We feel </a:t>
            </a:r>
            <a:r>
              <a:rPr lang="en-AU" sz="4400" b="1" i="1" dirty="0" smtClean="0">
                <a:solidFill>
                  <a:srgbClr val="FFC000"/>
                </a:solidFill>
              </a:rPr>
              <a:t>good</a:t>
            </a:r>
            <a:r>
              <a:rPr lang="en-AU" sz="2800" dirty="0" smtClean="0"/>
              <a:t> when we are </a:t>
            </a:r>
          </a:p>
          <a:p>
            <a:pPr algn="ctr">
              <a:lnSpc>
                <a:spcPct val="110000"/>
              </a:lnSpc>
            </a:pPr>
            <a:r>
              <a:rPr lang="en-AU" sz="2800" dirty="0" smtClean="0"/>
              <a:t>meeting our </a:t>
            </a:r>
            <a:r>
              <a:rPr lang="en-AU" sz="2800" b="1" dirty="0" smtClean="0"/>
              <a:t>basic needs – </a:t>
            </a:r>
          </a:p>
          <a:p>
            <a:pPr algn="ctr">
              <a:lnSpc>
                <a:spcPct val="110000"/>
              </a:lnSpc>
            </a:pPr>
            <a:r>
              <a:rPr lang="en-AU" sz="2800" dirty="0" smtClean="0"/>
              <a:t>we have our </a:t>
            </a:r>
            <a:r>
              <a:rPr lang="en-AU" sz="2800" b="1" dirty="0" smtClean="0"/>
              <a:t>Quality World </a:t>
            </a:r>
            <a:r>
              <a:rPr lang="en-AU" sz="2800" dirty="0" smtClean="0"/>
              <a:t>pictures</a:t>
            </a:r>
          </a:p>
          <a:p>
            <a:pPr>
              <a:lnSpc>
                <a:spcPct val="110000"/>
              </a:lnSpc>
            </a:pPr>
            <a:endParaRPr lang="en-AU" sz="2400" dirty="0"/>
          </a:p>
          <a:p>
            <a:pPr>
              <a:lnSpc>
                <a:spcPct val="110000"/>
              </a:lnSpc>
            </a:pPr>
            <a:endParaRPr lang="en-AU" sz="2400" dirty="0" smtClean="0"/>
          </a:p>
          <a:p>
            <a:pPr>
              <a:lnSpc>
                <a:spcPct val="110000"/>
              </a:lnSpc>
            </a:pPr>
            <a:endParaRPr lang="en-AU" sz="2400" dirty="0"/>
          </a:p>
          <a:p>
            <a:pPr>
              <a:lnSpc>
                <a:spcPct val="110000"/>
              </a:lnSpc>
            </a:pPr>
            <a:endParaRPr lang="en-AU" sz="2400" dirty="0" smtClean="0"/>
          </a:p>
          <a:p>
            <a:pPr>
              <a:lnSpc>
                <a:spcPct val="110000"/>
              </a:lnSpc>
            </a:pPr>
            <a:endParaRPr lang="en-AU" sz="2400" dirty="0"/>
          </a:p>
          <a:p>
            <a:pPr>
              <a:lnSpc>
                <a:spcPct val="110000"/>
              </a:lnSpc>
            </a:pPr>
            <a:endParaRPr lang="en-AU" sz="2400" dirty="0" smtClean="0"/>
          </a:p>
          <a:p>
            <a:pPr>
              <a:lnSpc>
                <a:spcPct val="110000"/>
              </a:lnSpc>
            </a:pPr>
            <a:endParaRPr lang="en-AU" sz="2400" dirty="0"/>
          </a:p>
          <a:p>
            <a:pPr>
              <a:lnSpc>
                <a:spcPct val="110000"/>
              </a:lnSpc>
            </a:pPr>
            <a:endParaRPr lang="en-AU" sz="2400" dirty="0" smtClean="0"/>
          </a:p>
          <a:p>
            <a:pPr>
              <a:lnSpc>
                <a:spcPct val="110000"/>
              </a:lnSpc>
            </a:pPr>
            <a:endParaRPr lang="en-AU" sz="2400" dirty="0"/>
          </a:p>
        </p:txBody>
      </p:sp>
      <p:sp>
        <p:nvSpPr>
          <p:cNvPr id="5" name="Rectangle 4"/>
          <p:cNvSpPr/>
          <p:nvPr/>
        </p:nvSpPr>
        <p:spPr>
          <a:xfrm>
            <a:off x="1164331" y="4258293"/>
            <a:ext cx="6629130" cy="478272"/>
          </a:xfrm>
          <a:prstGeom prst="rect">
            <a:avLst/>
          </a:prstGeom>
        </p:spPr>
        <p:txBody>
          <a:bodyPr wrap="square">
            <a:spAutoFit/>
          </a:bodyPr>
          <a:lstStyle/>
          <a:p>
            <a:pPr algn="ctr">
              <a:lnSpc>
                <a:spcPct val="110000"/>
              </a:lnSpc>
            </a:pPr>
            <a:endParaRPr lang="en-AU" sz="2400" i="1" dirty="0">
              <a:solidFill>
                <a:srgbClr val="C00000"/>
              </a:solidFill>
            </a:endParaRPr>
          </a:p>
        </p:txBody>
      </p:sp>
      <p:sp>
        <p:nvSpPr>
          <p:cNvPr id="8" name="AutoShape 6" descr="data:image/jpeg;base64,/9j/4AAQSkZJRgABAQAAAQABAAD/2wCEAAkGBw8QEBAQDxIQDw8QEBAUDxAPDxAPDg0QFBEWFxQVFBQYHCggGBolGxYUIjEiJTUsLi8uFx8zODQtNygtLysBCgoKDg0OGxAQGzQmICQsLCw3LzIsLCwsNCwsLCwsLCwsLCwtLCw0MDctLC4sLCwsLCwsLCw0LCwsLCwsLCwsN//AABEIAOEA4QMBEQACEQEDEQH/xAAcAAEAAQUBAQAAAAAAAAAAAAAAAQIDBQYHBAj/xABFEAABAwIDBAcEBwUFCQAAAAABAAIDBBEFEiEGMUFRBxMiYXGBkRQyQqEjUmJykrHBFYKTstEzQ3Oi4RYkRFNjs8Lw8f/EABsBAQACAwEBAAAAAAAAAAAAAAADBAECBQYH/8QANREBAAIBAgQDBgYCAQUBAAAAAAECAwQRBRIhMUFRoSJhcYGR4RMUscHR8AYy8SNCUmKyFf/aAAwDAQACEQMRAD8A7igICAgICAgICAgICAgICAgICAgICAgICAgICAgICAgICAgICAgIIc4DU6AbydwCDWsV29wynJaZxK8fDADL5Zh2QfNQW1GOvi6mDg+syxvFNo9/T07+jAy9LdJ8NPUuH2uqaf5iovzlfJfr/jefxvHr/EJi6WqP44Klv3RE7/yCRrK+MMW/xvP4Xr6/wzWH9IWFzEDr+qceE7HRj8RGX5qWupxz4qWXgusx9eTf4Tv6d/RssE7JGh8bmvYdzmODmnwIU0TE9nMtS1J2tG0riy1EBAQEBAQEBAQEBAQEBAQEBAQEBAQYHavaqnw+PNKc8rv7KFpGeQ8/st5k/PcosuauOOq/oOH5dZbavSI7z4R9/c4vtJtbWV7j1ryyG/ZgjJbEBwzfXPefKy5mTNbJ3e10fDsGlj2I6+c9/t8mBUS8ICMiD2YZilRSuz08skLuOR1mu+83c7zW1b2rO8SgzafFnry5KxLpey3Si1xbFiDQwmwFRGOwT/1GfD4jTuCvYtXv0v8AV5rXf4/NYm+nnf8A9Z7/ACn9p+sulRSNe0OaQ5rgC1zSC1wO4gjeFdid3mZiaztPdWjAgICAgICAgICAgICAgICAgICDA7YbSxYdAZHWdK64givrI/v5NGlz/UKLLljHXdf4foL6zJyx0rHefL7+X8OB4niMtTK+edxfI83JO4DgAOAHALk2tNp3l77DhphpGOkbRDyrVKICAgICAg27YTbSSgeIpS59G49pu90BJ1fH3c28fHfYwZ5xztPZx+KcLrq689Ol49fdP7T+zuVPOyRjXxuD2PaHMc03a5pFwQV1IneN4eHtS1LTW0bTC4stRAQEBAQEBAQEBAQEBAQEBB4MbxWKkgfPKeywaAe89x91re8laZLxSvNKxpNLk1OWMWPvPpHjMvn/AGmxuWtqHTSnuY0HsxtG5re4fM3PFci95vPNL6FptLj0uOMWPtHj5z5sStU4sMiCzPVMZ7xseW8reuO1uytm1eHD/vLz/tWL7XopPy91T/8AWwe/6PTT1LJNGG55cfRaWx2r3haxazDl6Vt+y6o1pKAg6R0S7UGN/sEx+jkJNMSfck3uZ4O1I7781d0uXaeSXm+PaDnr+Zp3jv8ADz+X6fB1xdB5EQEBAQEBAQEBAQEBAQEBAQcY6UdoDPUmBh+hpSW6HR8+558vd8nc1y9Vk5r8sdo/V7rgWjjBp/xbR7V//nw+vf6NBVd1xAQemkwPEKvs0VNLNzkADIm93WPIbfuurODDNus9nG4nxKuD/p1n2v0VzdFeO2zeyhxO8Cppi4f59fJXeSYeZnVUmd5lrGL4FWUjstVTzQEmwMkbmsefsu3O8isTGySt627S8cbTf8u5apYZ6inc4WfqeDuJ7nc/FVsuKJ6w7Wi11q+xknp+j0qq7ggqikc1zXNJa5pDmuGha4G4I807dmLRFomJ7S+jtlsXFZSQVA3vZ2wPhkacrx4ZgfKy7GK/PWJfOdbpp0+e2Lynp8PD0ZVSKogICAgICAgICAgICAgIMftBiPstLPUaXiic5oO5z7dgebrDzWmS3LWbLGkwfj56YvOYj5ePo+Y8QxYB5Bu83Je6+uYm537zzXMphm0by9xqeJUxX/DrG8R6e6EQ1kbtzhfkdD81i2K0N8Wvw5PHb4r6iXInfs9uDYa+qqIaaP3pnht9+Ru9zrdzQT5Lelee0VQ6rURgw2yz4R/x6vpHD6KOCKOGIZY4mNawcgBbU8T3rsRERG0PnOTJbJeb27z1ehZaLNXSxzMdHKxksbxZ7JGh7HDkWnQoROziXSP0bNo71dED7KT9NDcuNKSdHNO8x8NdW9492C9dusOppM8X9i3dowswKKXRrCqCTNfuKp5Y2s9Bosk2x7T4LijWxB1voUryYqqnP93IyRvhI0tIHmweqv6O3SYeT/yPFtkpk84mPp/y6WrrzYgICAgICAgICAgICAgIMFtpgUlfRyUscwp3PLDnLOsFmuDrWuLaga8FpekWjaVjTai2DJ+JXv19ejgmPdF+LUlz1PtUY+OlJlP8Owf8io5pMLtNVjt7mmSMLSWuBa5ps5rgQ5p5EHctViJiey5DVPZ7riByOo9CtJpFu8JcefJj/wBZ2dx6GtmKhl8Qq2CPPHlpmEESFriCZSD7oIFhzBJ3WvvhwRWeZW4jxO+fHGGfPfd1ZWXGEBBbnhbIxzHgOY9pa9pFw5rhYgjkQjMTMTvD5d2qw11JWVFKSSIZXBpJ1MZ7UZPflLVSv0nZ6fBb8SkX820bE9HlVWME0p9mp32LHOaXSyt5sZpofrHyBWsYJydZ6Q2txXHpN61jmt6fOf2dFpOjTC2Cz2zTHi58zmk+TMoU8aXHDnZOO6u07xMR8I/ndbr+jHDZB9EZoHcC2TrG+Yfe/kQsW0mOe3Rti4/qqz7W1vlt+mzzbBbLVWHYhM15EtPLTOyTMBDXPbKyzXN+F1i429CbFa4MNsd537bJeJ8Qw6zS1mvS0W7e6Yn6ujK28+ICAgICAgICAgICAgICAgIMXjWztFWjLV08U+lg57B1jR9l47TfIrExEtq3tXtLVcO6JcLgqm1LRK9rNWU8rxJA1+ljqMxA5OJ1WvJG6W2pvNdm/LdAICAgIOU4ns5HWbQVL5Wh0FOymdM0i4llMTerY7mLAE9zbcVXmnNkl141E4dFWI7zM7fDfq6F1ysOQjrkDrkFTZ7IMhDIHAEf+lBWgICAgICAgICAgICAgICAgICAgICAgolkaxrnOIa1oJc4mwa0C5JPKyMxEzO0NB2axBs7airH/FVUr230PVstHGD+6wepUWKeaJt5yu6/HOK9cU/9tY+s9Z9ZZn2lSqKPaUD2hBUKhBlMGmzZxysfz/0QZNAQEBAQEBAQEBAQEBAQEBAQEBAQEFueZkbXPkc1jGglznENa0DeSTuCxMxHWW1a2tMVrG8y410hbf8AteampCRTX+kk1Dqm3ADgzu48dNDQz6jm9mvZ63hnCYwbZc3W3hHhH39IXdgq69KWX1jkeD4O7QPzPop9LO9NvJyuPY5rqef/AMoj06Nk9pVlxT2lBIqEFYqEGf2YuRI7h2QPHUn8wgzqAgICAgICAgICAgICAgICAgICAgxO0W0NNQR9ZUPtcHJG2xllI4Nb6a7hdR5MlaRvK1pNHl1V+XHHxnwj4/3dxDa/bSpxFxa49VTA9iBp0PJzz8R+Q4Bc/Lmtkn3PYaLh+LSR7PW3n/HlHr5taUK+y2zeKezzXd/ZyANf3a9l3lr5EqfBk5Lde0ubxTR/mcPs/wC1esfvH98W+e08ium8RPR6MPq4cxE2Y3tlyuy+KDLyYW2RuamkufqSG3o4D80FwYDLlv1jQ7kWm3qCg2fBqdscLWAgkavPN53/ANPJB7kBAQEBAQEBAQEBAQEBAQEBAQEGsba7Xx4ewNaBLVSD6KK+jRuzycm7+82sOJEGbNGOPe6nDeGX1lt56UjvP7R7/wBHCsZxWaqldLM8yPdvcePIAfC0cAFzrWm07y9jjxY8NIx442iP7u8Cw3FgFkZnBMVma5kIa6YOIaxjAXS3O4MHHwVjDntX2e8ONxLhuLLE5Ynlt4z4T8f5/Vt1Zh08bi2RhY4WuCRpcX3g2Pkui8g9GGV0sYOt8tuOpHFBsuGY4H2BKDZsLaCXvudQ0W+Eb9fH+iDIoCAgICAgICAgICAgICAgICAgxO0+NsoaaSofqRpGy9utlPut/U9wKjy5IpXmWtFpbarNGOPnPlHjP98Xz3jGIyTySSyuL5ZXEvcfyHIAWAHJcqZm07y9/XHTDjjHSNohjUaiAgyOA4HU10ohpmZ3aZnHSOJv1nu4D5ngCt6Y7XnaFbU6vHp682Sfl4y7lsZsTT4c3MPpqpws+dw3Di2MfC35njwA6OPDWnxeQ1vEMmqnr0r5JrnMkkc42N9B4AWClUGNqMChk1acjjy3HyQRhuAmF93NBb9YEkX7wdyDYpZjCGvbuBAcOBaUGWhlD2hzdQUFaAgICAgICAgICAgICAgICAg450v4wZKplK09inYHPHOWQX18GZfxFc/V33ty+T1/ANPyYZyz3tPpH3/RzmZ1yq0Ozeeq2stS6DN7JbNzYjUCGPssaA6aUi7YWX+bjwHHXgCRJixTedlLW6yulx80957R/fB9AYDglPQwtgpmZWDVzjrJK7i57uJ/+Cw0XSrWKxtDxmfPkz358k7y98wJa62/KbeNlshc6diFjvQXI8S70HoZjLhuKCv9tXBDzcEWQZPA8Qy6HVp393eg2UFBKAgICAgICAgICAgICAgIBQfNGOV/tFTUT3v1s0jm/cLjkHk2w8lx7zzWmX0TTY/wsNMflER8/H1YklGZlCG5dGH0D0X4Q2mw6E2+kqR18h4nOOwPAMy6c7810sFeWkPF8Uzzl1NvKOn0+7bVM54g57jWEsE8osdX3FiR73at80GOfgjt4Jb4k39EFDMKdfVzvVBmKGiiY0gtzZhZxdqSOXcgyUVVCwWDWi3IBBsOFSF0TXHjmt4ZjZB60BAQEBAQEBAQEBAQEBAQY/aKp6mjqpRvjp5nDxbGSPmtbztWZT6anPmpXzmI9XzMTYa6WHkuQ+g2tEdZWgVlFExPYRlVDEXuaxvvPc1rfFxsPzWYjedmtrRWJtPg+qKeIMY1jdGsa1re4AWC68Pn0zvO8riMCDUsWnAme/gTa/gAP0+aDxmVBadI0IIdU30ZqePIeJQZjCtnoZWMlkdI4m92BwbHcOI4C/Dmg2VjA0BrQAAAABoABuAQVICAgICAgICAgICAgICAgxu0mGuqqSenY8RumjLA9zS4NvvuARwutb15qzCbT5vwctcm2+07uIYv0O4vclklLUNHutbI+J34XNsPVRVwxXsvZeI2zT7f2atXbA4zT6voqjT/AJIbUf8AaLkmksV1FfCWGkbVRvEb2yskcQGxvjcHuJNgA0i5N1pOOs+C3TW5Yjpd03YDo7xOSaCpq2tpIY5YpMkrT7TKGODsvVg9i9iO1YjkVmunjfdpl4veaTTvvEw7srLiCC1UuIY8jeGOI8QNEGnPaHjXigx0uGuvpI8DlcIKBhw+NzneJt+SCt8obZrbAcgg3XZ0/wC7Rnnn/nKDJICAgICAgICAgICAgICAgICC3UVDI2l8jmsY0Xc97g1rRzJOgWJmI6y2rS155axvMtMxDpTwuJ2VpmqLEgugiBYLd7y2/ldQTqaR73Ux8F1N43navxn+Il7cE2/wyse2NkvVyk9hk7ercSdLNd7pOu4G62pnpZDn4ZqMMc0xvHnHX7+jalM54gIBQafJHkc9g3Nc4DwBICCw9yDxVc2UEncBqgxEL3PdfhwQdRwqLJBE3lG2/iRc/NB6kBAQEBAQEBAQEBAQEBAQEGqbc7ZMw9oYwNkqpG3Yx3uRt3Z321tcGw42O5V8+eMfSO7rcL4XbWTzWnakePn7o/vRxTaPaGqrHXqJXSWNw33Y2dzWDQeO/vVGb2v1tL1VNPh00cmGu3nPjPxnv+zCrDKEY3dr6Itq31Ub6OocXzQNDonuN3SQ3tZx4lpIF+ThyV7T5JtHLLzHF9HXFaMtI6T3+P3dGVlxhAQalXn6WT77vzQeKQoMNi0m5vM6+AQKOPcBxQdSaLADkglAQEBAQEBAQEBAQEBAQEBB83bZ4m6evq3uP9/IxvcyNxYwejR81y8m9rzL3WimuLTUrHlE/OessC4rTZPvv1QghZYbj0SveMWgDdzmTiT7nVOP8waptPvzw5vFtvytt/d+v8bvoBdB5EQEGoVx+ll/xH/zFB4ZigwNS7NKeQsEGTwtl5Ixzewf5gg6QgICAgICAgICCm6BdAugXQLoF0C6BdB859IeGOpMRqWuBDZZHTxE7nMlcXaeDi5v7qpXptaXp9JqefBX3Rt9GuRvDrgbxrbiR3KK9PFewZ4n2ZFGtiMOu9DOzb4w+vmaW9azJTNcLExkguktyNmgdwJ3EK5p8e3tS83xjVxeYw1nt3+Pk6jmVpxDMgh8gAJO4C5QafVvu97vrOcfC5ug8E8gQYeMdo95QZvAmXnhA+u0/h1P5IN+ugXQLoF0C6BdBKBdAugt5kEZkEZ0DOgZ0EZ0EdYgjrEGv7Y7MU2Jw9VNdkjLmGdgBkhcd/3mmwu3jYbiARrasW7psOa2Kd4cYxXoqxeJ/wBC2OqbfsvimZGbcCWyFpB8L+Kj/DldjWVn3PfgnRZistjVSQUjOOYiom/Cw5T+Jafl4lLHFslI2jr8XQsC6OcOpi18gfVytNwZyOrB7om6H97Mt64KVV83E9RljbfaPd/d26dapnPOuQOtQeDGaqzA0b3HXwH+tkGqVk5QMLpHSNnld7kUUlvtSZDYeW/0QYmMaoNl2XZ9MD9Vjj+n6oNvzoGZBIcgkOQTmQLoJugXQLoLN0EEoKS5BSXIKS9BS6RBbMyC26oQeeSutz9EHnfituDvRBb/AGwOTvRBUMUvwd6ILra8ngfRBcbVFBdbOUGPxJxcb8AEGAla57srRckgDzPFBss7GQ0rox9RzRze5w1P5lBqMcJvuQbFgcgie5z9OwQNLkm45IM5DiDXcx42Qetr0FQcgnMgnMgnMgkOQTdAzIKbIIsgpIQQWoKSxBTkQQY0FBiCCkwjkgpMA5D0QUGAcggpMQ5IIyBBSbILM7xlIBDTwJ3IPEMTjb2X2DvEEHwKC43FmAWblHhYIMdjFdnYC0Fzmn3W6kg79PRBiI6943xS/wANx/RB6Bi/OOX+E/8AogvxYxwDJSf8N/8ARBs+H1B6tt99te65vZB7BKgqEiCsPQVByCQ5BVmQTdBcIQRZAsgjKgjKgZUEFqCksQRkQQY0EGNBT1SCDCgo9mQWpKFrt4ug8FRs1TP96MeIJafkg8/+x9Nw60eErv1QXqbZiCM3bnJ5ueXIPa3CmBBcbQBBcbRhBUKZBWIEEiFBPVoKhGgkMQTkQTlQXrIFkCyCLIFkCyBZBGVAyoGVALUEZUDIgZUEZUDIgZEE5EDKgZUE5UDKgnKgZUDKgZUDKgnKgZUFSAgIFkEIJsgiyBZAsgWQLIFkCyBZAsgWQLIFkCyBZBNkCyBZAQLICAgWQLIJQEBBCAgICAgICAgICAgFAQEBAQEBAQSgICAgICAg/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solidFill>
                <a:prstClr val="black"/>
              </a:solidFill>
            </a:endParaRPr>
          </a:p>
        </p:txBody>
      </p:sp>
      <p:sp>
        <p:nvSpPr>
          <p:cNvPr id="6" name="Title 1"/>
          <p:cNvSpPr txBox="1">
            <a:spLocks/>
          </p:cNvSpPr>
          <p:nvPr/>
        </p:nvSpPr>
        <p:spPr>
          <a:xfrm>
            <a:off x="216537" y="274638"/>
            <a:ext cx="8229600" cy="77809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AU" b="1" dirty="0" smtClean="0">
                <a:solidFill>
                  <a:srgbClr val="006600"/>
                </a:solidFill>
              </a:rPr>
              <a:t>Recapping last week…</a:t>
            </a:r>
            <a:endParaRPr lang="en-AU" b="1" dirty="0">
              <a:solidFill>
                <a:srgbClr val="006600"/>
              </a:solidFill>
            </a:endParaRPr>
          </a:p>
        </p:txBody>
      </p:sp>
      <p:grpSp>
        <p:nvGrpSpPr>
          <p:cNvPr id="43" name="Group 42"/>
          <p:cNvGrpSpPr/>
          <p:nvPr/>
        </p:nvGrpSpPr>
        <p:grpSpPr>
          <a:xfrm>
            <a:off x="2404367" y="3164546"/>
            <a:ext cx="4388798" cy="3006858"/>
            <a:chOff x="4410211" y="2294208"/>
            <a:chExt cx="4392784" cy="3454685"/>
          </a:xfrm>
        </p:grpSpPr>
        <p:grpSp>
          <p:nvGrpSpPr>
            <p:cNvPr id="2" name="Group 2"/>
            <p:cNvGrpSpPr>
              <a:grpSpLocks/>
            </p:cNvGrpSpPr>
            <p:nvPr/>
          </p:nvGrpSpPr>
          <p:grpSpPr bwMode="auto">
            <a:xfrm>
              <a:off x="4410211" y="2294208"/>
              <a:ext cx="4392784" cy="3454685"/>
              <a:chOff x="105003600" y="106512360"/>
              <a:chExt cx="10332720" cy="7398240"/>
            </a:xfrm>
          </p:grpSpPr>
          <p:sp>
            <p:nvSpPr>
              <p:cNvPr id="3" name="Rectangle 3"/>
              <p:cNvSpPr>
                <a:spLocks noChangeArrowheads="1"/>
              </p:cNvSpPr>
              <p:nvPr/>
            </p:nvSpPr>
            <p:spPr bwMode="auto">
              <a:xfrm>
                <a:off x="105003600" y="106512360"/>
                <a:ext cx="10332720" cy="7330440"/>
              </a:xfrm>
              <a:prstGeom prst="rect">
                <a:avLst/>
              </a:prstGeom>
              <a:solidFill>
                <a:srgbClr val="FFFFFF"/>
              </a:solidFill>
              <a:ln w="28575" algn="in">
                <a:solidFill>
                  <a:srgbClr val="7F7F7F"/>
                </a:solidFill>
                <a:miter lim="800000"/>
                <a:headEnd/>
                <a:tailEnd/>
              </a:ln>
              <a:effectLst>
                <a:outerShdw dist="107763" dir="13500000" algn="ctr" rotWithShape="0">
                  <a:srgbClr val="868686">
                    <a:alpha val="50000"/>
                  </a:srgbClr>
                </a:outerShdw>
              </a:effectLst>
            </p:spPr>
            <p:txBody>
              <a:bodyPr vert="horz" wrap="square" lIns="36576" tIns="36576" rIns="36576" bIns="36576" numCol="1" anchor="t" anchorCtr="0" compatLnSpc="1">
                <a:prstTxWarp prst="textNoShape">
                  <a:avLst/>
                </a:prstTxWarp>
              </a:bodyPr>
              <a:lstStyle/>
              <a:p>
                <a:endParaRPr lang="en-AU"/>
              </a:p>
            </p:txBody>
          </p:sp>
          <p:grpSp>
            <p:nvGrpSpPr>
              <p:cNvPr id="7" name="Group 4"/>
              <p:cNvGrpSpPr>
                <a:grpSpLocks/>
              </p:cNvGrpSpPr>
              <p:nvPr/>
            </p:nvGrpSpPr>
            <p:grpSpPr bwMode="auto">
              <a:xfrm>
                <a:off x="105099885" y="106855575"/>
                <a:ext cx="10053555" cy="7055025"/>
                <a:chOff x="105099885" y="106855575"/>
                <a:chExt cx="10053555" cy="7055025"/>
              </a:xfrm>
            </p:grpSpPr>
            <p:sp>
              <p:nvSpPr>
                <p:cNvPr id="9" name="AutoShape 5"/>
                <p:cNvSpPr>
                  <a:spLocks noChangeArrowheads="1"/>
                </p:cNvSpPr>
                <p:nvPr/>
              </p:nvSpPr>
              <p:spPr bwMode="auto">
                <a:xfrm>
                  <a:off x="105506520" y="106855575"/>
                  <a:ext cx="716280" cy="6096000"/>
                </a:xfrm>
                <a:prstGeom prst="can">
                  <a:avLst>
                    <a:gd name="adj" fmla="val 31009"/>
                  </a:avLst>
                </a:prstGeom>
                <a:solidFill>
                  <a:srgbClr val="92D05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AU"/>
                </a:p>
              </p:txBody>
            </p:sp>
            <p:sp>
              <p:nvSpPr>
                <p:cNvPr id="15" name="AutoShape 6"/>
                <p:cNvSpPr>
                  <a:spLocks noChangeArrowheads="1"/>
                </p:cNvSpPr>
                <p:nvPr/>
              </p:nvSpPr>
              <p:spPr bwMode="auto">
                <a:xfrm>
                  <a:off x="109845390" y="106855575"/>
                  <a:ext cx="716280" cy="6096000"/>
                </a:xfrm>
                <a:prstGeom prst="can">
                  <a:avLst>
                    <a:gd name="adj" fmla="val 31009"/>
                  </a:avLst>
                </a:prstGeom>
                <a:solidFill>
                  <a:srgbClr val="95B4D8"/>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AU"/>
                </a:p>
              </p:txBody>
            </p:sp>
            <p:sp>
              <p:nvSpPr>
                <p:cNvPr id="16" name="AutoShape 7"/>
                <p:cNvSpPr>
                  <a:spLocks noChangeArrowheads="1"/>
                </p:cNvSpPr>
                <p:nvPr/>
              </p:nvSpPr>
              <p:spPr bwMode="auto">
                <a:xfrm>
                  <a:off x="107666550" y="106855575"/>
                  <a:ext cx="716280" cy="6096000"/>
                </a:xfrm>
                <a:prstGeom prst="can">
                  <a:avLst>
                    <a:gd name="adj" fmla="val 31009"/>
                  </a:avLst>
                </a:prstGeom>
                <a:solidFill>
                  <a:srgbClr val="FFFF00"/>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AU"/>
                </a:p>
              </p:txBody>
            </p:sp>
            <p:sp>
              <p:nvSpPr>
                <p:cNvPr id="17" name="AutoShape 8"/>
                <p:cNvSpPr>
                  <a:spLocks noChangeArrowheads="1"/>
                </p:cNvSpPr>
                <p:nvPr/>
              </p:nvSpPr>
              <p:spPr bwMode="auto">
                <a:xfrm>
                  <a:off x="112025790" y="106855575"/>
                  <a:ext cx="716280" cy="6096000"/>
                </a:xfrm>
                <a:prstGeom prst="can">
                  <a:avLst>
                    <a:gd name="adj" fmla="val 31009"/>
                  </a:avLst>
                </a:prstGeom>
                <a:solidFill>
                  <a:srgbClr val="B366B3"/>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AU"/>
                </a:p>
              </p:txBody>
            </p:sp>
            <p:sp>
              <p:nvSpPr>
                <p:cNvPr id="18" name="AutoShape 9"/>
                <p:cNvSpPr>
                  <a:spLocks noChangeArrowheads="1"/>
                </p:cNvSpPr>
                <p:nvPr/>
              </p:nvSpPr>
              <p:spPr bwMode="auto">
                <a:xfrm>
                  <a:off x="114170190" y="106855575"/>
                  <a:ext cx="716280" cy="6096000"/>
                </a:xfrm>
                <a:prstGeom prst="can">
                  <a:avLst>
                    <a:gd name="adj" fmla="val 31009"/>
                  </a:avLst>
                </a:prstGeom>
                <a:solidFill>
                  <a:srgbClr val="FF0000"/>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AU"/>
                </a:p>
              </p:txBody>
            </p:sp>
            <p:sp>
              <p:nvSpPr>
                <p:cNvPr id="19" name="Text Box 10"/>
                <p:cNvSpPr txBox="1">
                  <a:spLocks noChangeArrowheads="1"/>
                </p:cNvSpPr>
                <p:nvPr/>
              </p:nvSpPr>
              <p:spPr bwMode="auto">
                <a:xfrm>
                  <a:off x="113919000" y="113065560"/>
                  <a:ext cx="1234440" cy="5029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altLang="en-US" sz="800" b="1" i="0" u="none" strike="noStrike" cap="none" normalizeH="0" baseline="0" dirty="0" smtClean="0">
                      <a:ln>
                        <a:noFill/>
                      </a:ln>
                      <a:solidFill>
                        <a:srgbClr val="000000"/>
                      </a:solidFill>
                      <a:effectLst/>
                      <a:latin typeface="Jokerman" pitchFamily="82" charset="0"/>
                      <a:cs typeface="Arial" pitchFamily="34" charset="0"/>
                    </a:rPr>
                    <a:t>FUN</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Text Box 11"/>
                <p:cNvSpPr txBox="1">
                  <a:spLocks noChangeArrowheads="1"/>
                </p:cNvSpPr>
                <p:nvPr/>
              </p:nvSpPr>
              <p:spPr bwMode="auto">
                <a:xfrm>
                  <a:off x="109339260" y="113058945"/>
                  <a:ext cx="1720215" cy="5657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altLang="en-US" sz="800" b="1" i="0" u="none" strike="noStrike" cap="none" normalizeH="0" baseline="0" smtClean="0">
                      <a:ln>
                        <a:noFill/>
                      </a:ln>
                      <a:solidFill>
                        <a:srgbClr val="000000"/>
                      </a:solidFill>
                      <a:effectLst/>
                      <a:latin typeface="Impact" pitchFamily="34" charset="0"/>
                      <a:cs typeface="Arial" pitchFamily="34" charset="0"/>
                    </a:rPr>
                    <a:t>POWER</a:t>
                  </a:r>
                  <a:endParaRPr kumimoji="0" lang="en-US" altLang="en-US" sz="800" b="0" i="0" u="none" strike="noStrike" cap="none" normalizeH="0" baseline="0" smtClean="0">
                    <a:ln>
                      <a:noFill/>
                    </a:ln>
                    <a:solidFill>
                      <a:schemeClr val="tx1"/>
                    </a:solidFill>
                    <a:effectLst/>
                    <a:latin typeface="Arial" pitchFamily="34" charset="0"/>
                    <a:cs typeface="Arial" pitchFamily="34" charset="0"/>
                  </a:endParaRPr>
                </a:p>
              </p:txBody>
            </p:sp>
            <p:sp>
              <p:nvSpPr>
                <p:cNvPr id="21" name="Text Box 12"/>
                <p:cNvSpPr txBox="1">
                  <a:spLocks noChangeArrowheads="1"/>
                </p:cNvSpPr>
                <p:nvPr/>
              </p:nvSpPr>
              <p:spPr bwMode="auto">
                <a:xfrm>
                  <a:off x="105099885" y="113063820"/>
                  <a:ext cx="1710690" cy="4419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800" b="1" i="0" u="none" strike="noStrike" cap="none" normalizeH="0" baseline="0" smtClean="0">
                      <a:ln>
                        <a:noFill/>
                      </a:ln>
                      <a:solidFill>
                        <a:srgbClr val="000000"/>
                      </a:solidFill>
                      <a:effectLst/>
                      <a:latin typeface="Arial Black" pitchFamily="34" charset="0"/>
                      <a:cs typeface="Arial" pitchFamily="34" charset="0"/>
                    </a:rPr>
                    <a:t>Survival</a:t>
                  </a:r>
                  <a:endParaRPr kumimoji="0" lang="en-US" altLang="en-US" sz="800" b="0" i="0" u="none" strike="noStrike" cap="none" normalizeH="0" baseline="0" smtClean="0">
                    <a:ln>
                      <a:noFill/>
                    </a:ln>
                    <a:solidFill>
                      <a:schemeClr val="tx1"/>
                    </a:solidFill>
                    <a:effectLst/>
                    <a:latin typeface="Arial" pitchFamily="34" charset="0"/>
                    <a:cs typeface="Arial" pitchFamily="34" charset="0"/>
                  </a:endParaRPr>
                </a:p>
              </p:txBody>
            </p:sp>
            <p:sp>
              <p:nvSpPr>
                <p:cNvPr id="22" name="Text Box 13"/>
                <p:cNvSpPr txBox="1">
                  <a:spLocks noChangeArrowheads="1"/>
                </p:cNvSpPr>
                <p:nvPr/>
              </p:nvSpPr>
              <p:spPr bwMode="auto">
                <a:xfrm>
                  <a:off x="111256410" y="113050545"/>
                  <a:ext cx="2301240" cy="5086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altLang="en-US" sz="800" b="1" i="0" u="none" strike="noStrike" cap="none" normalizeH="0" baseline="0" smtClean="0">
                      <a:ln>
                        <a:noFill/>
                      </a:ln>
                      <a:solidFill>
                        <a:srgbClr val="000000"/>
                      </a:solidFill>
                      <a:effectLst/>
                      <a:latin typeface="MV Boli" pitchFamily="2" charset="0"/>
                      <a:cs typeface="Arial" pitchFamily="34" charset="0"/>
                    </a:rPr>
                    <a:t>FREEDOM</a:t>
                  </a:r>
                  <a:endParaRPr kumimoji="0" lang="en-US" altLang="en-US" sz="800" b="0" i="0" u="none" strike="noStrike" cap="none" normalizeH="0" baseline="0" smtClean="0">
                    <a:ln>
                      <a:noFill/>
                    </a:ln>
                    <a:solidFill>
                      <a:schemeClr val="tx1"/>
                    </a:solidFill>
                    <a:effectLst/>
                    <a:latin typeface="Arial" pitchFamily="34" charset="0"/>
                    <a:cs typeface="Arial" pitchFamily="34" charset="0"/>
                  </a:endParaRPr>
                </a:p>
              </p:txBody>
            </p:sp>
            <p:sp>
              <p:nvSpPr>
                <p:cNvPr id="23" name="Text Box 14"/>
                <p:cNvSpPr txBox="1">
                  <a:spLocks noChangeArrowheads="1"/>
                </p:cNvSpPr>
                <p:nvPr/>
              </p:nvSpPr>
              <p:spPr bwMode="auto">
                <a:xfrm>
                  <a:off x="107172315" y="112963815"/>
                  <a:ext cx="1767840" cy="9467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altLang="en-US" sz="800" b="0" i="0" u="none" strike="noStrike" cap="none" normalizeH="0" baseline="0" smtClean="0">
                      <a:ln>
                        <a:noFill/>
                      </a:ln>
                      <a:solidFill>
                        <a:srgbClr val="000000"/>
                      </a:solidFill>
                      <a:effectLst/>
                      <a:latin typeface="Ravie" pitchFamily="82" charset="0"/>
                      <a:cs typeface="Arial" pitchFamily="34" charset="0"/>
                    </a:rPr>
                    <a:t>Love &amp; Belonging</a:t>
                  </a:r>
                  <a:endParaRPr kumimoji="0" lang="en-US" altLang="en-US" sz="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24" name="Rectangle 23"/>
            <p:cNvSpPr/>
            <p:nvPr/>
          </p:nvSpPr>
          <p:spPr>
            <a:xfrm flipV="1">
              <a:off x="4550257" y="2623644"/>
              <a:ext cx="452038" cy="19038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8" name="Rectangle 37"/>
            <p:cNvSpPr/>
            <p:nvPr/>
          </p:nvSpPr>
          <p:spPr>
            <a:xfrm>
              <a:off x="5494692" y="2636914"/>
              <a:ext cx="399769" cy="17711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9" name="Rectangle 38"/>
            <p:cNvSpPr/>
            <p:nvPr/>
          </p:nvSpPr>
          <p:spPr>
            <a:xfrm>
              <a:off x="8244408" y="2623644"/>
              <a:ext cx="432047" cy="16335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0" name="Rectangle 39"/>
            <p:cNvSpPr/>
            <p:nvPr/>
          </p:nvSpPr>
          <p:spPr>
            <a:xfrm>
              <a:off x="7341881" y="2623644"/>
              <a:ext cx="398472" cy="17711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1" name="Rectangle 40"/>
            <p:cNvSpPr/>
            <p:nvPr/>
          </p:nvSpPr>
          <p:spPr>
            <a:xfrm>
              <a:off x="6417696" y="2636914"/>
              <a:ext cx="402818" cy="17711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pic>
        <p:nvPicPr>
          <p:cNvPr id="26" name="Picture 25" descr="http://thebrainlady.com/wp-content/uploads/2012/07/12jun-smiley-medita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340768"/>
            <a:ext cx="1729404" cy="108012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23959">
            <a:off x="7820008" y="91369"/>
            <a:ext cx="1056797" cy="1632544"/>
          </a:xfrm>
          <a:prstGeom prst="rect">
            <a:avLst/>
          </a:prstGeom>
        </p:spPr>
      </p:pic>
    </p:spTree>
    <p:extLst>
      <p:ext uri="{BB962C8B-B14F-4D97-AF65-F5344CB8AC3E}">
        <p14:creationId xmlns:p14="http://schemas.microsoft.com/office/powerpoint/2010/main" val="41061436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Mystery Object</a:t>
            </a:r>
            <a:endParaRPr lang="en-AU" dirty="0"/>
          </a:p>
        </p:txBody>
      </p:sp>
      <p:pic>
        <p:nvPicPr>
          <p:cNvPr id="1026" name="Picture 2" descr="C:\Users\Sue\AppData\Local\Microsoft\Windows\Temporary Internet Files\Content.IE5\T1PYIFB3\question_mark[1].pn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450455" y="1600200"/>
            <a:ext cx="4243090" cy="452596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670027">
            <a:off x="7793079" y="106021"/>
            <a:ext cx="1275615" cy="1970574"/>
          </a:xfrm>
          <a:prstGeom prst="rect">
            <a:avLst/>
          </a:prstGeom>
        </p:spPr>
      </p:pic>
    </p:spTree>
    <p:extLst>
      <p:ext uri="{BB962C8B-B14F-4D97-AF65-F5344CB8AC3E}">
        <p14:creationId xmlns:p14="http://schemas.microsoft.com/office/powerpoint/2010/main" val="18119608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217" y="247189"/>
            <a:ext cx="8229600" cy="1143000"/>
          </a:xfrm>
        </p:spPr>
        <p:txBody>
          <a:bodyPr/>
          <a:lstStyle/>
          <a:p>
            <a:r>
              <a:rPr lang="en-AU" dirty="0" smtClean="0">
                <a:solidFill>
                  <a:srgbClr val="006600"/>
                </a:solidFill>
              </a:rPr>
              <a:t>The filters</a:t>
            </a:r>
            <a:endParaRPr lang="en-AU" dirty="0">
              <a:solidFill>
                <a:srgbClr val="006600"/>
              </a:solidFill>
            </a:endParaRPr>
          </a:p>
        </p:txBody>
      </p:sp>
      <p:sp>
        <p:nvSpPr>
          <p:cNvPr id="5" name="Rectangle 4"/>
          <p:cNvSpPr/>
          <p:nvPr/>
        </p:nvSpPr>
        <p:spPr>
          <a:xfrm>
            <a:off x="877888" y="1158447"/>
            <a:ext cx="7340119" cy="5780044"/>
          </a:xfrm>
          <a:prstGeom prst="rect">
            <a:avLst/>
          </a:prstGeom>
        </p:spPr>
        <p:txBody>
          <a:bodyPr wrap="square">
            <a:spAutoFit/>
          </a:bodyPr>
          <a:lstStyle/>
          <a:p>
            <a:pPr>
              <a:lnSpc>
                <a:spcPct val="110000"/>
              </a:lnSpc>
            </a:pPr>
            <a:r>
              <a:rPr lang="en-AU" sz="3600" b="1" dirty="0" smtClean="0">
                <a:ln w="1905"/>
                <a:solidFill>
                  <a:schemeClr val="bg1">
                    <a:lumMod val="50000"/>
                  </a:schemeClr>
                </a:solidFill>
                <a:effectLst>
                  <a:innerShdw blurRad="69850" dist="43180" dir="5400000">
                    <a:srgbClr val="000000">
                      <a:alpha val="65000"/>
                    </a:srgbClr>
                  </a:innerShdw>
                </a:effectLst>
              </a:rPr>
              <a:t>Sensory filter</a:t>
            </a:r>
          </a:p>
          <a:p>
            <a:pPr>
              <a:lnSpc>
                <a:spcPct val="110000"/>
              </a:lnSpc>
            </a:pPr>
            <a:r>
              <a:rPr lang="en-AU" sz="2400" dirty="0" smtClean="0"/>
              <a:t>Takes information in from the ‘real world’ through the senses – sight, hearing, touch, smell, taste</a:t>
            </a:r>
          </a:p>
          <a:p>
            <a:pPr>
              <a:lnSpc>
                <a:spcPct val="110000"/>
              </a:lnSpc>
            </a:pPr>
            <a:endParaRPr lang="en-AU" sz="2400" b="1" dirty="0" smtClean="0">
              <a:ln w="1905"/>
              <a:effectLst>
                <a:innerShdw blurRad="69850" dist="43180" dir="5400000">
                  <a:srgbClr val="000000">
                    <a:alpha val="65000"/>
                  </a:srgbClr>
                </a:innerShdw>
              </a:effectLst>
            </a:endParaRPr>
          </a:p>
          <a:p>
            <a:pPr>
              <a:lnSpc>
                <a:spcPct val="110000"/>
              </a:lnSpc>
            </a:pPr>
            <a:r>
              <a:rPr lang="en-AU" sz="3600" b="1" dirty="0" smtClean="0">
                <a:ln w="1905"/>
                <a:solidFill>
                  <a:srgbClr val="006600"/>
                </a:solidFill>
                <a:effectLst>
                  <a:innerShdw blurRad="69850" dist="43180" dir="5400000">
                    <a:srgbClr val="000000">
                      <a:alpha val="65000"/>
                    </a:srgbClr>
                  </a:innerShdw>
                </a:effectLst>
              </a:rPr>
              <a:t>Knowledge filter</a:t>
            </a:r>
          </a:p>
          <a:p>
            <a:pPr>
              <a:lnSpc>
                <a:spcPct val="110000"/>
              </a:lnSpc>
            </a:pPr>
            <a:r>
              <a:rPr lang="en-AU" sz="2400" dirty="0" smtClean="0"/>
              <a:t>Allows information through that we can link to existing knowledge</a:t>
            </a:r>
          </a:p>
          <a:p>
            <a:pPr>
              <a:lnSpc>
                <a:spcPct val="110000"/>
              </a:lnSpc>
            </a:pPr>
            <a:endParaRPr lang="en-AU" sz="2400" dirty="0" smtClean="0"/>
          </a:p>
          <a:p>
            <a:pPr>
              <a:lnSpc>
                <a:spcPct val="110000"/>
              </a:lnSpc>
            </a:pPr>
            <a:r>
              <a:rPr lang="en-AU" sz="3600" b="1" dirty="0" smtClean="0">
                <a:ln w="1905"/>
                <a:solidFill>
                  <a:srgbClr val="FFC000"/>
                </a:solidFill>
                <a:effectLst>
                  <a:innerShdw blurRad="69850" dist="43180" dir="5400000">
                    <a:srgbClr val="000000">
                      <a:alpha val="65000"/>
                    </a:srgbClr>
                  </a:innerShdw>
                </a:effectLst>
              </a:rPr>
              <a:t>Valuing filter</a:t>
            </a:r>
            <a:endParaRPr lang="en-AU" sz="3600" dirty="0" smtClean="0">
              <a:solidFill>
                <a:srgbClr val="FFC000"/>
              </a:solidFill>
            </a:endParaRPr>
          </a:p>
          <a:p>
            <a:pPr lvl="0">
              <a:lnSpc>
                <a:spcPct val="110000"/>
              </a:lnSpc>
            </a:pPr>
            <a:r>
              <a:rPr lang="en-AU" sz="2400" dirty="0" smtClean="0">
                <a:solidFill>
                  <a:prstClr val="black"/>
                </a:solidFill>
              </a:rPr>
              <a:t>Allows information through which we put either a positive, neutral or negative value on</a:t>
            </a:r>
            <a:endParaRPr lang="en-AU" sz="2400" b="1" dirty="0">
              <a:ln w="1905"/>
              <a:solidFill>
                <a:prstClr val="black"/>
              </a:solidFill>
              <a:effectLst>
                <a:innerShdw blurRad="69850" dist="43180" dir="5400000">
                  <a:srgbClr val="000000">
                    <a:alpha val="65000"/>
                  </a:srgbClr>
                </a:innerShdw>
              </a:effectLst>
            </a:endParaRPr>
          </a:p>
          <a:p>
            <a:pPr algn="ctr">
              <a:lnSpc>
                <a:spcPct val="110000"/>
              </a:lnSpc>
            </a:pPr>
            <a:endParaRPr lang="en-AU" sz="3600" dirty="0" smtClean="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82128">
            <a:off x="7793079" y="106021"/>
            <a:ext cx="1275615" cy="1970574"/>
          </a:xfrm>
          <a:prstGeom prst="rect">
            <a:avLst/>
          </a:prstGeom>
        </p:spPr>
      </p:pic>
    </p:spTree>
    <p:extLst>
      <p:ext uri="{BB962C8B-B14F-4D97-AF65-F5344CB8AC3E}">
        <p14:creationId xmlns:p14="http://schemas.microsoft.com/office/powerpoint/2010/main" val="37744597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5558"/>
            <a:ext cx="8564913" cy="6220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57478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584" y="978130"/>
            <a:ext cx="7899468" cy="5040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11463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733" y="620688"/>
            <a:ext cx="8229600" cy="1143000"/>
          </a:xfrm>
        </p:spPr>
        <p:txBody>
          <a:bodyPr/>
          <a:lstStyle/>
          <a:p>
            <a:r>
              <a:rPr lang="en-AU" dirty="0" smtClean="0">
                <a:solidFill>
                  <a:srgbClr val="006600"/>
                </a:solidFill>
              </a:rPr>
              <a:t>Word Association</a:t>
            </a:r>
            <a:endParaRPr lang="en-AU" dirty="0">
              <a:solidFill>
                <a:srgbClr val="006600"/>
              </a:solidFill>
            </a:endParaRPr>
          </a:p>
        </p:txBody>
      </p:sp>
      <p:sp>
        <p:nvSpPr>
          <p:cNvPr id="5" name="Rectangle 4"/>
          <p:cNvSpPr/>
          <p:nvPr/>
        </p:nvSpPr>
        <p:spPr>
          <a:xfrm>
            <a:off x="256217" y="1988840"/>
            <a:ext cx="8432632" cy="2462213"/>
          </a:xfrm>
          <a:prstGeom prst="rect">
            <a:avLst/>
          </a:prstGeom>
        </p:spPr>
        <p:txBody>
          <a:bodyPr wrap="square">
            <a:spAutoFit/>
          </a:bodyPr>
          <a:lstStyle/>
          <a:p>
            <a:pPr>
              <a:lnSpc>
                <a:spcPct val="110000"/>
              </a:lnSpc>
            </a:pPr>
            <a:r>
              <a:rPr lang="en-AU" sz="2800" dirty="0" smtClean="0"/>
              <a:t>When I show the picture or say the word hold up a</a:t>
            </a:r>
          </a:p>
          <a:p>
            <a:pPr>
              <a:lnSpc>
                <a:spcPct val="110000"/>
              </a:lnSpc>
            </a:pPr>
            <a:endParaRPr lang="en-AU" sz="2800" dirty="0" smtClean="0"/>
          </a:p>
          <a:p>
            <a:pPr marL="571500" indent="-571500">
              <a:lnSpc>
                <a:spcPct val="110000"/>
              </a:lnSpc>
              <a:buFont typeface="Arial" panose="020B0604020202020204" pitchFamily="34" charset="0"/>
              <a:buChar char="•"/>
            </a:pPr>
            <a:r>
              <a:rPr lang="en-AU" sz="2800" b="1" dirty="0" smtClean="0">
                <a:ln w="1905"/>
                <a:solidFill>
                  <a:srgbClr val="FF0000"/>
                </a:solidFill>
                <a:effectLst>
                  <a:innerShdw blurRad="69850" dist="43180" dir="5400000">
                    <a:srgbClr val="000000">
                      <a:alpha val="65000"/>
                    </a:srgbClr>
                  </a:innerShdw>
                </a:effectLst>
              </a:rPr>
              <a:t>Red</a:t>
            </a:r>
            <a:r>
              <a:rPr lang="en-AU" sz="2800" dirty="0" smtClean="0"/>
              <a:t> card if this information is </a:t>
            </a:r>
            <a:r>
              <a:rPr lang="en-AU" sz="2800" b="1" dirty="0" smtClean="0">
                <a:ln w="1905"/>
                <a:solidFill>
                  <a:srgbClr val="FF0000"/>
                </a:solidFill>
                <a:effectLst>
                  <a:innerShdw blurRad="69850" dist="43180" dir="5400000">
                    <a:srgbClr val="000000">
                      <a:alpha val="65000"/>
                    </a:srgbClr>
                  </a:innerShdw>
                </a:effectLst>
              </a:rPr>
              <a:t>negative</a:t>
            </a:r>
            <a:r>
              <a:rPr lang="en-AU" sz="2800" dirty="0" smtClean="0"/>
              <a:t> for you</a:t>
            </a:r>
          </a:p>
          <a:p>
            <a:pPr marL="571500" indent="-571500">
              <a:lnSpc>
                <a:spcPct val="110000"/>
              </a:lnSpc>
              <a:buFont typeface="Arial" panose="020B0604020202020204" pitchFamily="34" charset="0"/>
              <a:buChar char="•"/>
            </a:pPr>
            <a:r>
              <a:rPr lang="en-AU" sz="2800" b="1" spc="50" dirty="0">
                <a:ln w="12700" cmpd="sng">
                  <a:solidFill>
                    <a:schemeClr val="accent6">
                      <a:satMod val="120000"/>
                      <a:shade val="80000"/>
                    </a:schemeClr>
                  </a:solidFill>
                  <a:prstDash val="solid"/>
                </a:ln>
                <a:solidFill>
                  <a:srgbClr val="FFFF00"/>
                </a:solidFill>
                <a:effectLst>
                  <a:glow rad="53100">
                    <a:schemeClr val="accent6">
                      <a:satMod val="180000"/>
                      <a:alpha val="30000"/>
                    </a:schemeClr>
                  </a:glow>
                </a:effectLst>
              </a:rPr>
              <a:t>Yellow</a:t>
            </a:r>
            <a:r>
              <a:rPr lang="en-AU" sz="2800" dirty="0" smtClean="0"/>
              <a:t>  card for </a:t>
            </a:r>
            <a:r>
              <a:rPr lang="en-AU" sz="2800" b="1" spc="50" dirty="0" smtClean="0">
                <a:ln w="12700" cmpd="sng">
                  <a:solidFill>
                    <a:schemeClr val="accent6">
                      <a:satMod val="120000"/>
                      <a:shade val="80000"/>
                    </a:schemeClr>
                  </a:solidFill>
                  <a:prstDash val="solid"/>
                </a:ln>
                <a:solidFill>
                  <a:srgbClr val="FFFF00"/>
                </a:solidFill>
                <a:effectLst>
                  <a:glow rad="53100">
                    <a:schemeClr val="accent6">
                      <a:satMod val="180000"/>
                      <a:alpha val="30000"/>
                    </a:schemeClr>
                  </a:glow>
                </a:effectLst>
              </a:rPr>
              <a:t>positive</a:t>
            </a:r>
            <a:endParaRPr lang="en-AU" sz="2800" dirty="0" smtClean="0"/>
          </a:p>
          <a:p>
            <a:pPr marL="571500" indent="-571500">
              <a:lnSpc>
                <a:spcPct val="110000"/>
              </a:lnSpc>
              <a:buFont typeface="Arial" panose="020B0604020202020204" pitchFamily="34" charset="0"/>
              <a:buChar char="•"/>
            </a:pPr>
            <a:r>
              <a:rPr lang="en-AU" sz="2800" b="1" dirty="0" smtClean="0">
                <a:ln w="25400">
                  <a:solidFill>
                    <a:schemeClr val="tx2">
                      <a:tint val="1000"/>
                    </a:schemeClr>
                  </a:solidFill>
                  <a:prstDash val="solid"/>
                </a:ln>
                <a:solidFill>
                  <a:srgbClr val="008000"/>
                </a:solidFill>
                <a:effectLst>
                  <a:outerShdw blurRad="50000" dist="50800" dir="7500000" algn="tl">
                    <a:srgbClr val="000000">
                      <a:shade val="5000"/>
                      <a:alpha val="35000"/>
                    </a:srgbClr>
                  </a:outerShdw>
                </a:effectLst>
              </a:rPr>
              <a:t>Green</a:t>
            </a:r>
            <a:r>
              <a:rPr lang="en-AU" sz="2800" b="1" dirty="0" smtClean="0">
                <a:ln w="19050">
                  <a:solidFill>
                    <a:schemeClr val="tx2">
                      <a:tint val="1000"/>
                    </a:schemeClr>
                  </a:solidFill>
                  <a:prstDash val="solid"/>
                </a:ln>
                <a:solidFill>
                  <a:srgbClr val="008000"/>
                </a:solidFill>
                <a:effectLst>
                  <a:outerShdw blurRad="50000" dist="50800" dir="7500000" algn="tl">
                    <a:srgbClr val="000000">
                      <a:shade val="5000"/>
                      <a:alpha val="35000"/>
                    </a:srgbClr>
                  </a:outerShdw>
                </a:effectLst>
              </a:rPr>
              <a:t> </a:t>
            </a:r>
            <a:r>
              <a:rPr lang="en-AU" sz="2800" dirty="0" smtClean="0"/>
              <a:t>card for </a:t>
            </a:r>
            <a:r>
              <a:rPr lang="en-AU" sz="2800" b="1" dirty="0" smtClean="0">
                <a:ln w="19050">
                  <a:solidFill>
                    <a:schemeClr val="tx2">
                      <a:tint val="1000"/>
                    </a:schemeClr>
                  </a:solidFill>
                  <a:prstDash val="solid"/>
                </a:ln>
                <a:solidFill>
                  <a:srgbClr val="008000"/>
                </a:solidFill>
                <a:effectLst>
                  <a:outerShdw blurRad="50000" dist="50800" dir="7500000" algn="tl">
                    <a:srgbClr val="000000">
                      <a:shade val="5000"/>
                      <a:alpha val="35000"/>
                    </a:srgbClr>
                  </a:outerShdw>
                </a:effectLst>
              </a:rPr>
              <a:t>neutral</a:t>
            </a:r>
            <a:endParaRPr lang="en-AU" sz="3600" dirty="0" smtClean="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904446">
            <a:off x="7793079" y="106021"/>
            <a:ext cx="1275615" cy="1970574"/>
          </a:xfrm>
          <a:prstGeom prst="rect">
            <a:avLst/>
          </a:prstGeom>
        </p:spPr>
      </p:pic>
    </p:spTree>
    <p:extLst>
      <p:ext uri="{BB962C8B-B14F-4D97-AF65-F5344CB8AC3E}">
        <p14:creationId xmlns:p14="http://schemas.microsoft.com/office/powerpoint/2010/main" val="23960486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ue\AppData\Local\Microsoft\Windows\Temporary Internet Files\Content.IE5\KN67YFE6\41MZxb-OGRL[1].jpg">
            <a:hlinkClick r:id="rId3" action="ppaction://hlinkfile"/>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32770" y="2348880"/>
            <a:ext cx="2664296" cy="266429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808028" y="884469"/>
            <a:ext cx="5299849" cy="769441"/>
          </a:xfrm>
          <a:prstGeom prst="rect">
            <a:avLst/>
          </a:prstGeom>
        </p:spPr>
        <p:txBody>
          <a:bodyPr wrap="none">
            <a:spAutoFit/>
          </a:bodyPr>
          <a:lstStyle/>
          <a:p>
            <a:r>
              <a:rPr lang="en-AU" sz="4400" dirty="0" smtClean="0">
                <a:solidFill>
                  <a:srgbClr val="006600"/>
                </a:solidFill>
              </a:rPr>
              <a:t>“The shower curtain”</a:t>
            </a:r>
            <a:endParaRPr lang="en-AU" dirty="0"/>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25896">
            <a:off x="7793079" y="106021"/>
            <a:ext cx="1275615" cy="1970574"/>
          </a:xfrm>
          <a:prstGeom prst="rect">
            <a:avLst/>
          </a:prstGeom>
        </p:spPr>
      </p:pic>
    </p:spTree>
    <p:extLst>
      <p:ext uri="{BB962C8B-B14F-4D97-AF65-F5344CB8AC3E}">
        <p14:creationId xmlns:p14="http://schemas.microsoft.com/office/powerpoint/2010/main" val="13462187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2204864"/>
            <a:ext cx="7342064" cy="1584176"/>
          </a:xfrm>
        </p:spPr>
        <p:txBody>
          <a:bodyPr>
            <a:normAutofit fontScale="92500"/>
          </a:bodyPr>
          <a:lstStyle/>
          <a:p>
            <a:pPr marL="0" indent="0">
              <a:buNone/>
            </a:pPr>
            <a:r>
              <a:rPr lang="en-AU" sz="4000" dirty="0" smtClean="0"/>
              <a:t>The only way to change perception is to give significant information</a:t>
            </a:r>
          </a:p>
          <a:p>
            <a:endParaRPr lang="en-AU" dirty="0" smtClean="0"/>
          </a:p>
          <a:p>
            <a:endParaRPr lang="en-AU" dirty="0"/>
          </a:p>
        </p:txBody>
      </p:sp>
      <p:sp>
        <p:nvSpPr>
          <p:cNvPr id="5" name="Title 1"/>
          <p:cNvSpPr>
            <a:spLocks noGrp="1"/>
          </p:cNvSpPr>
          <p:nvPr>
            <p:ph type="title"/>
          </p:nvPr>
        </p:nvSpPr>
        <p:spPr>
          <a:xfrm>
            <a:off x="395536" y="509722"/>
            <a:ext cx="7653536" cy="1143000"/>
          </a:xfrm>
        </p:spPr>
        <p:txBody>
          <a:bodyPr/>
          <a:lstStyle/>
          <a:p>
            <a:r>
              <a:rPr lang="en-US" dirty="0" smtClean="0">
                <a:solidFill>
                  <a:srgbClr val="006600"/>
                </a:solidFill>
              </a:rPr>
              <a:t>Perceptual System</a:t>
            </a:r>
            <a:endParaRPr lang="en-US" dirty="0">
              <a:solidFill>
                <a:srgbClr val="006600"/>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81336">
            <a:off x="7793079" y="106021"/>
            <a:ext cx="1275615" cy="1970574"/>
          </a:xfrm>
          <a:prstGeom prst="rect">
            <a:avLst/>
          </a:prstGeom>
        </p:spPr>
      </p:pic>
    </p:spTree>
    <p:extLst>
      <p:ext uri="{BB962C8B-B14F-4D97-AF65-F5344CB8AC3E}">
        <p14:creationId xmlns:p14="http://schemas.microsoft.com/office/powerpoint/2010/main" val="41161460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7593" y="53605"/>
            <a:ext cx="5791200" cy="1371600"/>
          </a:xfrm>
        </p:spPr>
        <p:txBody>
          <a:bodyPr/>
          <a:lstStyle/>
          <a:p>
            <a:r>
              <a:rPr lang="en-AU" b="1" dirty="0" smtClean="0">
                <a:solidFill>
                  <a:srgbClr val="006600"/>
                </a:solidFill>
              </a:rPr>
              <a:t>Comparing Place</a:t>
            </a:r>
            <a:endParaRPr lang="en-AU" b="1" dirty="0">
              <a:solidFill>
                <a:srgbClr val="006600"/>
              </a:solidFill>
            </a:endParaRPr>
          </a:p>
        </p:txBody>
      </p:sp>
      <p:pic>
        <p:nvPicPr>
          <p:cNvPr id="4" name="Content Placeholder 3" descr="scales.gif"/>
          <p:cNvPicPr>
            <a:picLocks noGrp="1" noChangeAspect="1"/>
          </p:cNvPicPr>
          <p:nvPr>
            <p:ph idx="1"/>
          </p:nvPr>
        </p:nvPicPr>
        <p:blipFill>
          <a:blip r:embed="rId3" cstate="print"/>
          <a:stretch>
            <a:fillRect/>
          </a:stretch>
        </p:blipFill>
        <p:spPr>
          <a:xfrm>
            <a:off x="1598940" y="1954427"/>
            <a:ext cx="5462725" cy="4201284"/>
          </a:xfrm>
        </p:spPr>
      </p:pic>
      <p:sp>
        <p:nvSpPr>
          <p:cNvPr id="5" name="TextBox 4"/>
          <p:cNvSpPr txBox="1"/>
          <p:nvPr/>
        </p:nvSpPr>
        <p:spPr>
          <a:xfrm>
            <a:off x="1403648" y="4653136"/>
            <a:ext cx="1944216" cy="707886"/>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AU" sz="4000" b="1" dirty="0">
                <a:solidFill>
                  <a:srgbClr val="00B050"/>
                </a:solidFill>
              </a:rPr>
              <a:t>“got</a:t>
            </a:r>
            <a:r>
              <a:rPr lang="en-AU" sz="4000" b="1" dirty="0" smtClean="0">
                <a:solidFill>
                  <a:srgbClr val="00B050"/>
                </a:solidFill>
              </a:rPr>
              <a:t>”</a:t>
            </a:r>
            <a:endParaRPr lang="en-AU" sz="4000" dirty="0"/>
          </a:p>
        </p:txBody>
      </p:sp>
      <p:sp>
        <p:nvSpPr>
          <p:cNvPr id="6" name="TextBox 5"/>
          <p:cNvSpPr txBox="1"/>
          <p:nvPr/>
        </p:nvSpPr>
        <p:spPr>
          <a:xfrm>
            <a:off x="5072441" y="5389581"/>
            <a:ext cx="2016224" cy="707886"/>
          </a:xfrm>
          <a:prstGeom prst="rect">
            <a:avLst/>
          </a:prstGeom>
          <a:noFill/>
          <a:effectLst>
            <a:outerShdw blurRad="50800" dist="38100" dir="5400000" algn="t" rotWithShape="0">
              <a:prstClr val="black">
                <a:alpha val="40000"/>
              </a:prstClr>
            </a:outerShdw>
          </a:effectLst>
        </p:spPr>
        <p:txBody>
          <a:bodyPr wrap="square" rtlCol="0">
            <a:spAutoFit/>
          </a:bodyPr>
          <a:lstStyle/>
          <a:p>
            <a:r>
              <a:rPr lang="en-AU" sz="4000" b="1" dirty="0">
                <a:ln w="3175">
                  <a:noFill/>
                </a:ln>
                <a:solidFill>
                  <a:srgbClr val="FFC000"/>
                </a:solidFill>
              </a:rPr>
              <a:t>“want”</a:t>
            </a:r>
            <a:endParaRPr lang="en-AU" sz="4000" b="1" dirty="0">
              <a:ln w="3175">
                <a:noFill/>
              </a:ln>
            </a:endParaRPr>
          </a:p>
        </p:txBody>
      </p:sp>
      <p:sp>
        <p:nvSpPr>
          <p:cNvPr id="8" name="Curved Up Arrow 7"/>
          <p:cNvSpPr/>
          <p:nvPr/>
        </p:nvSpPr>
        <p:spPr>
          <a:xfrm flipH="1" flipV="1">
            <a:off x="539552" y="1196752"/>
            <a:ext cx="3680392" cy="792088"/>
          </a:xfrm>
          <a:prstGeom prst="curved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9" name="TextBox 8"/>
          <p:cNvSpPr txBox="1"/>
          <p:nvPr/>
        </p:nvSpPr>
        <p:spPr>
          <a:xfrm>
            <a:off x="1115616" y="1404195"/>
            <a:ext cx="2232248" cy="646331"/>
          </a:xfrm>
          <a:prstGeom prst="rect">
            <a:avLst/>
          </a:prstGeom>
          <a:noFill/>
        </p:spPr>
        <p:txBody>
          <a:bodyPr wrap="square" rtlCol="0">
            <a:spAutoFit/>
          </a:bodyPr>
          <a:lstStyle/>
          <a:p>
            <a:pPr algn="ctr"/>
            <a:r>
              <a:rPr lang="en-AU" b="1" i="1" dirty="0" smtClean="0">
                <a:solidFill>
                  <a:srgbClr val="FF0000"/>
                </a:solidFill>
              </a:rPr>
              <a:t>Frustration signal and urge to behave</a:t>
            </a:r>
            <a:endParaRPr lang="en-AU" b="1" i="1" dirty="0">
              <a:solidFill>
                <a:srgbClr val="FF0000"/>
              </a:solidFill>
            </a:endParaRP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430308">
            <a:off x="7793079" y="106021"/>
            <a:ext cx="1275615" cy="1970574"/>
          </a:xfrm>
          <a:prstGeom prst="rect">
            <a:avLst/>
          </a:prstGeom>
        </p:spPr>
      </p:pic>
    </p:spTree>
    <p:extLst>
      <p:ext uri="{BB962C8B-B14F-4D97-AF65-F5344CB8AC3E}">
        <p14:creationId xmlns:p14="http://schemas.microsoft.com/office/powerpoint/2010/main" val="4241953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09722"/>
            <a:ext cx="7653536" cy="1143000"/>
          </a:xfrm>
        </p:spPr>
        <p:txBody>
          <a:bodyPr/>
          <a:lstStyle/>
          <a:p>
            <a:r>
              <a:rPr lang="en-US" dirty="0" smtClean="0">
                <a:solidFill>
                  <a:srgbClr val="006600"/>
                </a:solidFill>
              </a:rPr>
              <a:t>Perceptual System</a:t>
            </a:r>
            <a:endParaRPr lang="en-US" dirty="0">
              <a:solidFill>
                <a:srgbClr val="006600"/>
              </a:solidFill>
            </a:endParaRPr>
          </a:p>
        </p:txBody>
      </p:sp>
      <p:sp>
        <p:nvSpPr>
          <p:cNvPr id="3" name="Content Placeholder 2"/>
          <p:cNvSpPr>
            <a:spLocks noGrp="1"/>
          </p:cNvSpPr>
          <p:nvPr>
            <p:ph idx="1"/>
          </p:nvPr>
        </p:nvSpPr>
        <p:spPr>
          <a:xfrm>
            <a:off x="467544" y="1973804"/>
            <a:ext cx="8229600" cy="4525963"/>
          </a:xfrm>
        </p:spPr>
        <p:txBody>
          <a:bodyPr>
            <a:normAutofit/>
          </a:bodyPr>
          <a:lstStyle/>
          <a:p>
            <a:pPr marL="0" indent="0">
              <a:buNone/>
            </a:pPr>
            <a:r>
              <a:rPr lang="en-US" sz="2800" i="1" dirty="0"/>
              <a:t>“One of the most difficult lessons to master as we struggle to create effective change is to learn not to label something as bad just because it is different from what we want.</a:t>
            </a:r>
            <a:r>
              <a:rPr lang="en-US" sz="2800" i="1" dirty="0" smtClean="0"/>
              <a:t>”</a:t>
            </a:r>
          </a:p>
          <a:p>
            <a:pPr marL="0" indent="0">
              <a:buNone/>
            </a:pPr>
            <a:endParaRPr lang="en-US" sz="2800" dirty="0"/>
          </a:p>
          <a:p>
            <a:pPr marL="0" indent="0">
              <a:buNone/>
            </a:pPr>
            <a:r>
              <a:rPr lang="en-US" sz="2800" i="1" dirty="0" smtClean="0"/>
              <a:t>“When we label anyone ‘bad’ we will have more trouble dealing with him than if we could have settled for a lesser label.”</a:t>
            </a:r>
          </a:p>
          <a:p>
            <a:pPr marL="0" indent="0" algn="r">
              <a:buNone/>
            </a:pPr>
            <a:r>
              <a:rPr lang="en-US" sz="2000" i="1" dirty="0" smtClean="0"/>
              <a:t>William </a:t>
            </a:r>
            <a:r>
              <a:rPr lang="en-US" sz="2000" i="1" dirty="0" err="1" smtClean="0"/>
              <a:t>Glasser</a:t>
            </a:r>
            <a:endParaRPr lang="en-US" i="1"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844474">
            <a:off x="7818557" y="93661"/>
            <a:ext cx="1150011" cy="1776541"/>
          </a:xfrm>
          <a:prstGeom prst="rect">
            <a:avLst/>
          </a:prstGeom>
        </p:spPr>
      </p:pic>
    </p:spTree>
    <p:extLst>
      <p:ext uri="{BB962C8B-B14F-4D97-AF65-F5344CB8AC3E}">
        <p14:creationId xmlns:p14="http://schemas.microsoft.com/office/powerpoint/2010/main" val="1776617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700808"/>
            <a:ext cx="7848872" cy="4516920"/>
          </a:xfrm>
        </p:spPr>
        <p:txBody>
          <a:bodyPr>
            <a:noAutofit/>
          </a:bodyPr>
          <a:lstStyle/>
          <a:p>
            <a:r>
              <a:rPr lang="en-AU" sz="2800" dirty="0" smtClean="0"/>
              <a:t>What benefit do you see from being more aware that your perception is not the “whole story” of what is happening at a particular time?</a:t>
            </a:r>
          </a:p>
          <a:p>
            <a:r>
              <a:rPr lang="en-AU" sz="2800" dirty="0" smtClean="0"/>
              <a:t>How can our perception influence our communication with one another? Our relationships? Our behaviour?</a:t>
            </a:r>
          </a:p>
          <a:p>
            <a:r>
              <a:rPr lang="en-AU" sz="2800" dirty="0"/>
              <a:t>What happens when what we want doesn’t match what we’ve got? How do we feel</a:t>
            </a:r>
            <a:r>
              <a:rPr lang="en-AU" sz="2800" dirty="0" smtClean="0"/>
              <a:t>?</a:t>
            </a:r>
          </a:p>
          <a:p>
            <a:pPr marL="0" indent="0">
              <a:buNone/>
            </a:pPr>
            <a:endParaRPr lang="en-AU" sz="2800" dirty="0"/>
          </a:p>
          <a:p>
            <a:endParaRPr lang="en-AU" sz="2400" dirty="0" smtClean="0"/>
          </a:p>
          <a:p>
            <a:endParaRPr lang="en-AU" sz="2400" dirty="0" smtClean="0"/>
          </a:p>
        </p:txBody>
      </p:sp>
      <p:sp>
        <p:nvSpPr>
          <p:cNvPr id="5" name="Title 1"/>
          <p:cNvSpPr txBox="1">
            <a:spLocks/>
          </p:cNvSpPr>
          <p:nvPr/>
        </p:nvSpPr>
        <p:spPr>
          <a:xfrm>
            <a:off x="457200" y="274638"/>
            <a:ext cx="7499176"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AU" sz="4400" b="0" i="0" u="none" strike="noStrike" kern="1200" cap="none" spc="0" normalizeH="0" baseline="0" noProof="0" smtClean="0">
                <a:ln>
                  <a:noFill/>
                </a:ln>
                <a:solidFill>
                  <a:srgbClr val="008000"/>
                </a:solidFill>
                <a:effectLst/>
                <a:uLnTx/>
                <a:uFillTx/>
                <a:latin typeface="Candara"/>
              </a:rPr>
              <a:t>So…What’s this got to do with our mental health?</a:t>
            </a:r>
            <a:endParaRPr kumimoji="0" lang="en-AU" sz="4400" b="0" i="0" u="none" strike="noStrike" kern="1200" cap="none" spc="0" normalizeH="0" baseline="0" noProof="0" dirty="0">
              <a:ln>
                <a:noFill/>
              </a:ln>
              <a:solidFill>
                <a:srgbClr val="008000"/>
              </a:solidFill>
              <a:effectLst/>
              <a:uLnTx/>
              <a:uFillTx/>
              <a:latin typeface="Candara"/>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224916">
            <a:off x="7611932" y="4525697"/>
            <a:ext cx="1275615" cy="1970574"/>
          </a:xfrm>
          <a:prstGeom prst="rect">
            <a:avLst/>
          </a:prstGeom>
        </p:spPr>
      </p:pic>
    </p:spTree>
    <p:extLst>
      <p:ext uri="{BB962C8B-B14F-4D97-AF65-F5344CB8AC3E}">
        <p14:creationId xmlns:p14="http://schemas.microsoft.com/office/powerpoint/2010/main" val="1468170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C:\Users\Sue\AppData\Local\Microsoft\Windows\Temporary Internet Files\Content.IE5\R3Y0VTDS\smiley_emoticon_scared_sticker[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081" t="4136" r="10585" b="6379"/>
          <a:stretch/>
        </p:blipFill>
        <p:spPr bwMode="auto">
          <a:xfrm>
            <a:off x="8105373" y="4872897"/>
            <a:ext cx="722431" cy="86967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91286" y="692696"/>
            <a:ext cx="7302175" cy="5823133"/>
          </a:xfrm>
          <a:prstGeom prst="rect">
            <a:avLst/>
          </a:prstGeom>
        </p:spPr>
        <p:txBody>
          <a:bodyPr wrap="square">
            <a:spAutoFit/>
          </a:bodyPr>
          <a:lstStyle/>
          <a:p>
            <a:pPr algn="ctr">
              <a:lnSpc>
                <a:spcPct val="110000"/>
              </a:lnSpc>
            </a:pPr>
            <a:r>
              <a:rPr lang="en-AU" sz="2800" b="1" dirty="0" smtClean="0"/>
              <a:t>When </a:t>
            </a:r>
            <a:r>
              <a:rPr lang="en-AU" sz="2800" dirty="0" smtClean="0">
                <a:solidFill>
                  <a:prstClr val="black"/>
                </a:solidFill>
              </a:rPr>
              <a:t>we are </a:t>
            </a:r>
            <a:r>
              <a:rPr lang="en-AU" sz="2800" b="1" u="sng" dirty="0" smtClean="0">
                <a:solidFill>
                  <a:prstClr val="black"/>
                </a:solidFill>
              </a:rPr>
              <a:t>not</a:t>
            </a:r>
            <a:r>
              <a:rPr lang="en-AU" sz="2800" dirty="0" smtClean="0">
                <a:solidFill>
                  <a:prstClr val="black"/>
                </a:solidFill>
              </a:rPr>
              <a:t> meeting our </a:t>
            </a:r>
            <a:r>
              <a:rPr lang="en-AU" sz="2800" b="1" dirty="0" smtClean="0">
                <a:solidFill>
                  <a:prstClr val="black"/>
                </a:solidFill>
              </a:rPr>
              <a:t>basic needs </a:t>
            </a:r>
          </a:p>
          <a:p>
            <a:pPr algn="ctr">
              <a:lnSpc>
                <a:spcPct val="110000"/>
              </a:lnSpc>
            </a:pPr>
            <a:r>
              <a:rPr lang="en-AU" sz="2800" dirty="0" smtClean="0">
                <a:solidFill>
                  <a:prstClr val="black"/>
                </a:solidFill>
              </a:rPr>
              <a:t>- we do </a:t>
            </a:r>
            <a:r>
              <a:rPr lang="en-AU" sz="2800" b="1" dirty="0" smtClean="0">
                <a:solidFill>
                  <a:prstClr val="black"/>
                </a:solidFill>
              </a:rPr>
              <a:t>not have our QW pictures</a:t>
            </a:r>
            <a:endParaRPr lang="en-AU" sz="2800" b="1" dirty="0" smtClean="0">
              <a:solidFill>
                <a:srgbClr val="008000"/>
              </a:solidFill>
            </a:endParaRPr>
          </a:p>
          <a:p>
            <a:pPr>
              <a:lnSpc>
                <a:spcPct val="110000"/>
              </a:lnSpc>
            </a:pPr>
            <a:endParaRPr lang="en-AU" sz="2400" b="1" dirty="0" smtClean="0"/>
          </a:p>
          <a:p>
            <a:pPr>
              <a:lnSpc>
                <a:spcPct val="110000"/>
              </a:lnSpc>
            </a:pPr>
            <a:endParaRPr lang="en-AU" sz="2400" dirty="0"/>
          </a:p>
          <a:p>
            <a:pPr>
              <a:lnSpc>
                <a:spcPct val="110000"/>
              </a:lnSpc>
            </a:pPr>
            <a:endParaRPr lang="en-AU" sz="2400" dirty="0" smtClean="0"/>
          </a:p>
          <a:p>
            <a:pPr>
              <a:lnSpc>
                <a:spcPct val="110000"/>
              </a:lnSpc>
            </a:pPr>
            <a:endParaRPr lang="en-AU" sz="2400" dirty="0"/>
          </a:p>
          <a:p>
            <a:pPr>
              <a:lnSpc>
                <a:spcPct val="110000"/>
              </a:lnSpc>
            </a:pPr>
            <a:endParaRPr lang="en-AU" sz="2400" dirty="0" smtClean="0"/>
          </a:p>
          <a:p>
            <a:pPr>
              <a:lnSpc>
                <a:spcPct val="110000"/>
              </a:lnSpc>
            </a:pPr>
            <a:endParaRPr lang="en-AU" sz="2400" dirty="0"/>
          </a:p>
          <a:p>
            <a:pPr>
              <a:lnSpc>
                <a:spcPct val="110000"/>
              </a:lnSpc>
            </a:pPr>
            <a:endParaRPr lang="en-AU" sz="2400" dirty="0" smtClean="0"/>
          </a:p>
          <a:p>
            <a:pPr>
              <a:lnSpc>
                <a:spcPct val="50000"/>
              </a:lnSpc>
            </a:pPr>
            <a:endParaRPr lang="en-AU" sz="2400" b="1" dirty="0" smtClean="0"/>
          </a:p>
          <a:p>
            <a:pPr>
              <a:lnSpc>
                <a:spcPct val="50000"/>
              </a:lnSpc>
            </a:pPr>
            <a:endParaRPr lang="en-AU" sz="2400" b="1" dirty="0"/>
          </a:p>
          <a:p>
            <a:pPr>
              <a:lnSpc>
                <a:spcPct val="50000"/>
              </a:lnSpc>
            </a:pPr>
            <a:endParaRPr lang="en-AU" sz="2400" b="1" dirty="0" smtClean="0"/>
          </a:p>
          <a:p>
            <a:pPr>
              <a:lnSpc>
                <a:spcPct val="50000"/>
              </a:lnSpc>
            </a:pPr>
            <a:endParaRPr lang="en-AU" sz="2400" b="1" dirty="0"/>
          </a:p>
          <a:p>
            <a:pPr algn="ctr">
              <a:lnSpc>
                <a:spcPct val="50000"/>
              </a:lnSpc>
            </a:pPr>
            <a:endParaRPr lang="en-AU" sz="2400" b="1" dirty="0" smtClean="0"/>
          </a:p>
          <a:p>
            <a:pPr algn="ctr">
              <a:lnSpc>
                <a:spcPct val="50000"/>
              </a:lnSpc>
            </a:pPr>
            <a:r>
              <a:rPr lang="en-AU" sz="2400" b="1" dirty="0" smtClean="0"/>
              <a:t>THEN</a:t>
            </a:r>
            <a:r>
              <a:rPr lang="en-AU" sz="2400" dirty="0" smtClean="0"/>
              <a:t> …</a:t>
            </a:r>
            <a:r>
              <a:rPr lang="en-AU" sz="4400" b="1" dirty="0" smtClean="0">
                <a:solidFill>
                  <a:srgbClr val="FF0000"/>
                </a:solidFill>
                <a:latin typeface="Boopee" panose="02000506020000020003" pitchFamily="2" charset="0"/>
              </a:rPr>
              <a:t>we feel out of balance</a:t>
            </a:r>
          </a:p>
          <a:p>
            <a:pPr algn="ctr">
              <a:lnSpc>
                <a:spcPct val="50000"/>
              </a:lnSpc>
            </a:pPr>
            <a:endParaRPr lang="en-AU" sz="4400" dirty="0" smtClean="0">
              <a:latin typeface="Boopee" panose="02000506020000020003" pitchFamily="2" charset="0"/>
            </a:endParaRPr>
          </a:p>
          <a:p>
            <a:pPr algn="ctr">
              <a:lnSpc>
                <a:spcPct val="50000"/>
              </a:lnSpc>
            </a:pPr>
            <a:r>
              <a:rPr lang="en-AU" sz="2400" b="1" dirty="0" smtClean="0"/>
              <a:t>We feel either </a:t>
            </a:r>
            <a:r>
              <a:rPr lang="en-AU" sz="2400" dirty="0" smtClean="0">
                <a:solidFill>
                  <a:srgbClr val="FF0000"/>
                </a:solidFill>
                <a:latin typeface="Baveuse" panose="02000700000000000000" pitchFamily="2" charset="0"/>
              </a:rPr>
              <a:t>angry</a:t>
            </a:r>
            <a:r>
              <a:rPr lang="en-AU" sz="2400" dirty="0" smtClean="0"/>
              <a:t>,</a:t>
            </a:r>
            <a:r>
              <a:rPr lang="en-AU" sz="2400" i="1" dirty="0" smtClean="0"/>
              <a:t> </a:t>
            </a:r>
            <a:r>
              <a:rPr lang="en-AU" sz="4400" b="1" i="1" dirty="0" smtClean="0">
                <a:latin typeface="Chiller" panose="04020404031007020602" pitchFamily="82" charset="0"/>
              </a:rPr>
              <a:t>worried</a:t>
            </a:r>
            <a:r>
              <a:rPr lang="en-AU" sz="4400" i="1" dirty="0" smtClean="0"/>
              <a:t> </a:t>
            </a:r>
            <a:r>
              <a:rPr lang="en-AU" sz="2400" dirty="0" smtClean="0"/>
              <a:t>or</a:t>
            </a:r>
            <a:r>
              <a:rPr lang="en-AU" sz="3600" dirty="0" smtClean="0"/>
              <a:t> </a:t>
            </a:r>
            <a:r>
              <a:rPr lang="en-AU" sz="4000" dirty="0" smtClean="0">
                <a:solidFill>
                  <a:schemeClr val="accent1">
                    <a:lumMod val="60000"/>
                    <a:lumOff val="40000"/>
                  </a:schemeClr>
                </a:solidFill>
                <a:latin typeface="Heavy Heap" panose="02000503000000020004" pitchFamily="2" charset="0"/>
              </a:rPr>
              <a:t>sad</a:t>
            </a:r>
            <a:r>
              <a:rPr lang="en-AU" sz="3600" dirty="0" smtClean="0"/>
              <a:t> </a:t>
            </a:r>
          </a:p>
        </p:txBody>
      </p:sp>
      <p:sp>
        <p:nvSpPr>
          <p:cNvPr id="5" name="Rectangle 4"/>
          <p:cNvSpPr/>
          <p:nvPr/>
        </p:nvSpPr>
        <p:spPr>
          <a:xfrm>
            <a:off x="1164331" y="4258293"/>
            <a:ext cx="6629130" cy="478272"/>
          </a:xfrm>
          <a:prstGeom prst="rect">
            <a:avLst/>
          </a:prstGeom>
        </p:spPr>
        <p:txBody>
          <a:bodyPr wrap="square">
            <a:spAutoFit/>
          </a:bodyPr>
          <a:lstStyle/>
          <a:p>
            <a:pPr algn="ctr">
              <a:lnSpc>
                <a:spcPct val="110000"/>
              </a:lnSpc>
            </a:pPr>
            <a:endParaRPr lang="en-AU" sz="2400" i="1" dirty="0">
              <a:solidFill>
                <a:srgbClr val="C00000"/>
              </a:solidFill>
            </a:endParaRPr>
          </a:p>
        </p:txBody>
      </p:sp>
      <p:sp>
        <p:nvSpPr>
          <p:cNvPr id="8" name="AutoShape 6" descr="data:image/jpeg;base64,/9j/4AAQSkZJRgABAQAAAQABAAD/2wCEAAkGBw8QEBAQDxIQDw8QEBAUDxAPDxAPDg0QFBEWFxQVFBQYHCggGBolGxYUIjEiJTUsLi8uFx8zODQtNygtLysBCgoKDg0OGxAQGzQmICQsLCw3LzIsLCwsNCwsLCwsLCwsLCwtLCw0MDctLC4sLCwsLCwsLCw0LCwsLCwsLCwsN//AABEIAOEA4QMBEQACEQEDEQH/xAAcAAEAAQUBAQAAAAAAAAAAAAAAAQIDBQYHBAj/xABFEAABAwIDBAcEBwUFCQAAAAABAAIDBBEFEiEGMUFRBxMiYXGBkRQyQqEjUmJykrHBFYKTstEzQ3Oi4RYkRFNjs8Lw8f/EABsBAQACAwEBAAAAAAAAAAAAAAADBAECBQYH/8QANREBAAIBAgQDBgYCAQUBAAAAAAECAwQRBRIhMUFRoSJhcYGR4RMUscHR8AYy8SNCUmKyFf/aAAwDAQACEQMRAD8A7igICAgICAgICAgICAgICAgICAgICAgICAgICAgICAgICAgICAgIIc4DU6AbydwCDWsV29wynJaZxK8fDADL5Zh2QfNQW1GOvi6mDg+syxvFNo9/T07+jAy9LdJ8NPUuH2uqaf5iovzlfJfr/jefxvHr/EJi6WqP44Klv3RE7/yCRrK+MMW/xvP4Xr6/wzWH9IWFzEDr+qceE7HRj8RGX5qWupxz4qWXgusx9eTf4Tv6d/RssE7JGh8bmvYdzmODmnwIU0TE9nMtS1J2tG0riy1EBAQEBAQEBAQEBAQEBAQEBAQEBAQYHavaqnw+PNKc8rv7KFpGeQ8/st5k/PcosuauOOq/oOH5dZbavSI7z4R9/c4vtJtbWV7j1ryyG/ZgjJbEBwzfXPefKy5mTNbJ3e10fDsGlj2I6+c9/t8mBUS8ICMiD2YZilRSuz08skLuOR1mu+83c7zW1b2rO8SgzafFnry5KxLpey3Si1xbFiDQwmwFRGOwT/1GfD4jTuCvYtXv0v8AV5rXf4/NYm+nnf8A9Z7/ACn9p+sulRSNe0OaQ5rgC1zSC1wO4gjeFdid3mZiaztPdWjAgICAgICAgICAgICAgICAgICDA7YbSxYdAZHWdK64givrI/v5NGlz/UKLLljHXdf4foL6zJyx0rHefL7+X8OB4niMtTK+edxfI83JO4DgAOAHALk2tNp3l77DhphpGOkbRDyrVKICAgICAg27YTbSSgeIpS59G49pu90BJ1fH3c28fHfYwZ5xztPZx+KcLrq689Ol49fdP7T+zuVPOyRjXxuD2PaHMc03a5pFwQV1IneN4eHtS1LTW0bTC4stRAQEBAQEBAQEBAQEBAQEBB4MbxWKkgfPKeywaAe89x91re8laZLxSvNKxpNLk1OWMWPvPpHjMvn/AGmxuWtqHTSnuY0HsxtG5re4fM3PFci95vPNL6FptLj0uOMWPtHj5z5sStU4sMiCzPVMZ7xseW8reuO1uytm1eHD/vLz/tWL7XopPy91T/8AWwe/6PTT1LJNGG55cfRaWx2r3haxazDl6Vt+y6o1pKAg6R0S7UGN/sEx+jkJNMSfck3uZ4O1I7781d0uXaeSXm+PaDnr+Zp3jv8ADz+X6fB1xdB5EQEBAQEBAQEBAQEBAQEBAQcY6UdoDPUmBh+hpSW6HR8+558vd8nc1y9Vk5r8sdo/V7rgWjjBp/xbR7V//nw+vf6NBVd1xAQemkwPEKvs0VNLNzkADIm93WPIbfuurODDNus9nG4nxKuD/p1n2v0VzdFeO2zeyhxO8Cppi4f59fJXeSYeZnVUmd5lrGL4FWUjstVTzQEmwMkbmsefsu3O8isTGySt627S8cbTf8u5apYZ6inc4WfqeDuJ7nc/FVsuKJ6w7Wi11q+xknp+j0qq7ggqikc1zXNJa5pDmuGha4G4I807dmLRFomJ7S+jtlsXFZSQVA3vZ2wPhkacrx4ZgfKy7GK/PWJfOdbpp0+e2Lynp8PD0ZVSKogICAgICAgICAgICAgIMftBiPstLPUaXiic5oO5z7dgebrDzWmS3LWbLGkwfj56YvOYj5ePo+Y8QxYB5Bu83Je6+uYm537zzXMphm0by9xqeJUxX/DrG8R6e6EQ1kbtzhfkdD81i2K0N8Wvw5PHb4r6iXInfs9uDYa+qqIaaP3pnht9+Ru9zrdzQT5Lelee0VQ6rURgw2yz4R/x6vpHD6KOCKOGIZY4mNawcgBbU8T3rsRERG0PnOTJbJeb27z1ehZaLNXSxzMdHKxksbxZ7JGh7HDkWnQoROziXSP0bNo71dED7KT9NDcuNKSdHNO8x8NdW9492C9dusOppM8X9i3dowswKKXRrCqCTNfuKp5Y2s9Bosk2x7T4LijWxB1voUryYqqnP93IyRvhI0tIHmweqv6O3SYeT/yPFtkpk84mPp/y6WrrzYgICAgICAgICAgICAgIMFtpgUlfRyUscwp3PLDnLOsFmuDrWuLaga8FpekWjaVjTai2DJ+JXv19ejgmPdF+LUlz1PtUY+OlJlP8Owf8io5pMLtNVjt7mmSMLSWuBa5ps5rgQ5p5EHctViJiey5DVPZ7riByOo9CtJpFu8JcefJj/wBZ2dx6GtmKhl8Qq2CPPHlpmEESFriCZSD7oIFhzBJ3WvvhwRWeZW4jxO+fHGGfPfd1ZWXGEBBbnhbIxzHgOY9pa9pFw5rhYgjkQjMTMTvD5d2qw11JWVFKSSIZXBpJ1MZ7UZPflLVSv0nZ6fBb8SkX820bE9HlVWME0p9mp32LHOaXSyt5sZpofrHyBWsYJydZ6Q2txXHpN61jmt6fOf2dFpOjTC2Cz2zTHi58zmk+TMoU8aXHDnZOO6u07xMR8I/ndbr+jHDZB9EZoHcC2TrG+Yfe/kQsW0mOe3Rti4/qqz7W1vlt+mzzbBbLVWHYhM15EtPLTOyTMBDXPbKyzXN+F1i429CbFa4MNsd537bJeJ8Qw6zS1mvS0W7e6Yn6ujK28+ICAgICAgICAgICAgICAgIMXjWztFWjLV08U+lg57B1jR9l47TfIrExEtq3tXtLVcO6JcLgqm1LRK9rNWU8rxJA1+ljqMxA5OJ1WvJG6W2pvNdm/LdAICAgIOU4ns5HWbQVL5Wh0FOymdM0i4llMTerY7mLAE9zbcVXmnNkl141E4dFWI7zM7fDfq6F1ysOQjrkDrkFTZ7IMhDIHAEf+lBWgICAgICAgICAgICAgICAgICAgICAgolkaxrnOIa1oJc4mwa0C5JPKyMxEzO0NB2axBs7airH/FVUr230PVstHGD+6wepUWKeaJt5yu6/HOK9cU/9tY+s9Z9ZZn2lSqKPaUD2hBUKhBlMGmzZxysfz/0QZNAQEBAQEBAQEBAQEBAQEBAQEBAQEFueZkbXPkc1jGglznENa0DeSTuCxMxHWW1a2tMVrG8y410hbf8AteampCRTX+kk1Dqm3ADgzu48dNDQz6jm9mvZ63hnCYwbZc3W3hHhH39IXdgq69KWX1jkeD4O7QPzPop9LO9NvJyuPY5rqef/AMoj06Nk9pVlxT2lBIqEFYqEGf2YuRI7h2QPHUn8wgzqAgICAgICAgICAgICAgICAgICAgxO0W0NNQR9ZUPtcHJG2xllI4Nb6a7hdR5MlaRvK1pNHl1V+XHHxnwj4/3dxDa/bSpxFxa49VTA9iBp0PJzz8R+Q4Bc/Lmtkn3PYaLh+LSR7PW3n/HlHr5taUK+y2zeKezzXd/ZyANf3a9l3lr5EqfBk5Lde0ubxTR/mcPs/wC1esfvH98W+e08ium8RPR6MPq4cxE2Y3tlyuy+KDLyYW2RuamkufqSG3o4D80FwYDLlv1jQ7kWm3qCg2fBqdscLWAgkavPN53/ANPJB7kBAQEBAQEBAQEBAQEBAQEBAQEGsba7Xx4ewNaBLVSD6KK+jRuzycm7+82sOJEGbNGOPe6nDeGX1lt56UjvP7R7/wBHCsZxWaqldLM8yPdvcePIAfC0cAFzrWm07y9jjxY8NIx442iP7u8Cw3FgFkZnBMVma5kIa6YOIaxjAXS3O4MHHwVjDntX2e8ONxLhuLLE5Ynlt4z4T8f5/Vt1Zh08bi2RhY4WuCRpcX3g2Pkui8g9GGV0sYOt8tuOpHFBsuGY4H2BKDZsLaCXvudQ0W+Eb9fH+iDIoCAgICAgICAgICAgICAgICAgxO0+NsoaaSofqRpGy9utlPut/U9wKjy5IpXmWtFpbarNGOPnPlHjP98Xz3jGIyTySSyuL5ZXEvcfyHIAWAHJcqZm07y9/XHTDjjHSNohjUaiAgyOA4HU10ohpmZ3aZnHSOJv1nu4D5ngCt6Y7XnaFbU6vHp682Sfl4y7lsZsTT4c3MPpqpws+dw3Di2MfC35njwA6OPDWnxeQ1vEMmqnr0r5JrnMkkc42N9B4AWClUGNqMChk1acjjy3HyQRhuAmF93NBb9YEkX7wdyDYpZjCGvbuBAcOBaUGWhlD2hzdQUFaAgICAgICAgICAgICAgICAg450v4wZKplK09inYHPHOWQX18GZfxFc/V33ty+T1/ANPyYZyz3tPpH3/RzmZ1yq0Ozeeq2stS6DN7JbNzYjUCGPssaA6aUi7YWX+bjwHHXgCRJixTedlLW6yulx80957R/fB9AYDglPQwtgpmZWDVzjrJK7i57uJ/+Cw0XSrWKxtDxmfPkz358k7y98wJa62/KbeNlshc6diFjvQXI8S70HoZjLhuKCv9tXBDzcEWQZPA8Qy6HVp393eg2UFBKAgICAgICAgICAgICAgIBQfNGOV/tFTUT3v1s0jm/cLjkHk2w8lx7zzWmX0TTY/wsNMflER8/H1YklGZlCG5dGH0D0X4Q2mw6E2+kqR18h4nOOwPAMy6c7810sFeWkPF8Uzzl1NvKOn0+7bVM54g57jWEsE8osdX3FiR73at80GOfgjt4Jb4k39EFDMKdfVzvVBmKGiiY0gtzZhZxdqSOXcgyUVVCwWDWi3IBBsOFSF0TXHjmt4ZjZB60BAQEBAQEBAQEBAQEBAQY/aKp6mjqpRvjp5nDxbGSPmtbztWZT6anPmpXzmI9XzMTYa6WHkuQ+g2tEdZWgVlFExPYRlVDEXuaxvvPc1rfFxsPzWYjedmtrRWJtPg+qKeIMY1jdGsa1re4AWC68Pn0zvO8riMCDUsWnAme/gTa/gAP0+aDxmVBadI0IIdU30ZqePIeJQZjCtnoZWMlkdI4m92BwbHcOI4C/Dmg2VjA0BrQAAAABoABuAQVICAgICAgICAgICAgICAgxu0mGuqqSenY8RumjLA9zS4NvvuARwutb15qzCbT5vwctcm2+07uIYv0O4vclklLUNHutbI+J34XNsPVRVwxXsvZeI2zT7f2atXbA4zT6voqjT/AJIbUf8AaLkmksV1FfCWGkbVRvEb2yskcQGxvjcHuJNgA0i5N1pOOs+C3TW5Yjpd03YDo7xOSaCpq2tpIY5YpMkrT7TKGODsvVg9i9iO1YjkVmunjfdpl4veaTTvvEw7srLiCC1UuIY8jeGOI8QNEGnPaHjXigx0uGuvpI8DlcIKBhw+NzneJt+SCt8obZrbAcgg3XZ0/wC7Rnnn/nKDJICAgICAgICAgICAgICAgICC3UVDI2l8jmsY0Xc97g1rRzJOgWJmI6y2rS155axvMtMxDpTwuJ2VpmqLEgugiBYLd7y2/ldQTqaR73Ux8F1N43navxn+Il7cE2/wyse2NkvVyk9hk7ercSdLNd7pOu4G62pnpZDn4ZqMMc0xvHnHX7+jalM54gIBQafJHkc9g3Nc4DwBICCw9yDxVc2UEncBqgxEL3PdfhwQdRwqLJBE3lG2/iRc/NB6kBAQEBAQEBAQEBAQEBAQEGqbc7ZMw9oYwNkqpG3Yx3uRt3Z321tcGw42O5V8+eMfSO7rcL4XbWTzWnakePn7o/vRxTaPaGqrHXqJXSWNw33Y2dzWDQeO/vVGb2v1tL1VNPh00cmGu3nPjPxnv+zCrDKEY3dr6Itq31Ub6OocXzQNDonuN3SQ3tZx4lpIF+ThyV7T5JtHLLzHF9HXFaMtI6T3+P3dGVlxhAQalXn6WT77vzQeKQoMNi0m5vM6+AQKOPcBxQdSaLADkglAQEBAQEBAQEBAQEBAQEBB83bZ4m6evq3uP9/IxvcyNxYwejR81y8m9rzL3WimuLTUrHlE/OessC4rTZPvv1QghZYbj0SveMWgDdzmTiT7nVOP8waptPvzw5vFtvytt/d+v8bvoBdB5EQEGoVx+ll/xH/zFB4ZigwNS7NKeQsEGTwtl5Ixzewf5gg6QgICAgICAgICCm6BdAugXQLoF0C6BdB859IeGOpMRqWuBDZZHTxE7nMlcXaeDi5v7qpXptaXp9JqefBX3Rt9GuRvDrgbxrbiR3KK9PFewZ4n2ZFGtiMOu9DOzb4w+vmaW9azJTNcLExkguktyNmgdwJ3EK5p8e3tS83xjVxeYw1nt3+Pk6jmVpxDMgh8gAJO4C5QafVvu97vrOcfC5ug8E8gQYeMdo95QZvAmXnhA+u0/h1P5IN+ugXQLoF0C6BdBKBdAugt5kEZkEZ0DOgZ0EZ0EdYgjrEGv7Y7MU2Jw9VNdkjLmGdgBkhcd/3mmwu3jYbiARrasW7psOa2Kd4cYxXoqxeJ/wBC2OqbfsvimZGbcCWyFpB8L+Kj/DldjWVn3PfgnRZistjVSQUjOOYiom/Cw5T+Jafl4lLHFslI2jr8XQsC6OcOpi18gfVytNwZyOrB7om6H97Mt64KVV83E9RljbfaPd/d26dapnPOuQOtQeDGaqzA0b3HXwH+tkGqVk5QMLpHSNnld7kUUlvtSZDYeW/0QYmMaoNl2XZ9MD9Vjj+n6oNvzoGZBIcgkOQTmQLoJugXQLoLN0EEoKS5BSXIKS9BS6RBbMyC26oQeeSutz9EHnfituDvRBb/AGwOTvRBUMUvwd6ILra8ngfRBcbVFBdbOUGPxJxcb8AEGAla57srRckgDzPFBss7GQ0rox9RzRze5w1P5lBqMcJvuQbFgcgie5z9OwQNLkm45IM5DiDXcx42Qetr0FQcgnMgnMgnMgkOQTdAzIKbIIsgpIQQWoKSxBTkQQY0FBiCCkwjkgpMA5D0QUGAcggpMQ5IIyBBSbILM7xlIBDTwJ3IPEMTjb2X2DvEEHwKC43FmAWblHhYIMdjFdnYC0Fzmn3W6kg79PRBiI6943xS/wANx/RB6Bi/OOX+E/8AogvxYxwDJSf8N/8ARBs+H1B6tt99te65vZB7BKgqEiCsPQVByCQ5BVmQTdBcIQRZAsgjKgjKgZUEFqCksQRkQQY0EGNBT1SCDCgo9mQWpKFrt4ug8FRs1TP96MeIJafkg8/+x9Nw60eErv1QXqbZiCM3bnJ5ueXIPa3CmBBcbQBBcbRhBUKZBWIEEiFBPVoKhGgkMQTkQTlQXrIFkCyCLIFkCyBZBGVAyoGVALUEZUDIgZUEZUDIgZEE5EDKgZUE5UDKgnKgZUDKgZUDKgnKgZUFSAgIFkEIJsgiyBZAsgWQLIFkCyBZAsgWQLIFkCyBZBNkCyBZAQLICAgWQLIJQEBBCAgICAgICAgICAgFAQEBAQEBAQSgICAgICAg/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solidFill>
                <a:prstClr val="black"/>
              </a:solidFill>
            </a:endParaRPr>
          </a:p>
        </p:txBody>
      </p:sp>
      <p:grpSp>
        <p:nvGrpSpPr>
          <p:cNvPr id="7" name="Group 6"/>
          <p:cNvGrpSpPr/>
          <p:nvPr/>
        </p:nvGrpSpPr>
        <p:grpSpPr>
          <a:xfrm>
            <a:off x="2186682" y="1914229"/>
            <a:ext cx="4388798" cy="3006858"/>
            <a:chOff x="1236492" y="2009063"/>
            <a:chExt cx="4388798" cy="3006858"/>
          </a:xfrm>
        </p:grpSpPr>
        <p:grpSp>
          <p:nvGrpSpPr>
            <p:cNvPr id="16" name="Group 2"/>
            <p:cNvGrpSpPr>
              <a:grpSpLocks/>
            </p:cNvGrpSpPr>
            <p:nvPr/>
          </p:nvGrpSpPr>
          <p:grpSpPr bwMode="auto">
            <a:xfrm>
              <a:off x="1236492" y="2009063"/>
              <a:ext cx="4388798" cy="3006858"/>
              <a:chOff x="105003600" y="106512360"/>
              <a:chExt cx="10332720" cy="7398240"/>
            </a:xfrm>
          </p:grpSpPr>
          <p:sp>
            <p:nvSpPr>
              <p:cNvPr id="22" name="Rectangle 3"/>
              <p:cNvSpPr>
                <a:spLocks noChangeArrowheads="1"/>
              </p:cNvSpPr>
              <p:nvPr/>
            </p:nvSpPr>
            <p:spPr bwMode="auto">
              <a:xfrm>
                <a:off x="105003600" y="106512360"/>
                <a:ext cx="10332720" cy="7330440"/>
              </a:xfrm>
              <a:prstGeom prst="rect">
                <a:avLst/>
              </a:prstGeom>
              <a:solidFill>
                <a:srgbClr val="FFFFFF"/>
              </a:solidFill>
              <a:ln w="28575" algn="in">
                <a:solidFill>
                  <a:srgbClr val="7F7F7F"/>
                </a:solidFill>
                <a:miter lim="800000"/>
                <a:headEnd/>
                <a:tailEnd/>
              </a:ln>
              <a:effectLst>
                <a:outerShdw dist="107763" dir="13500000" algn="ctr" rotWithShape="0">
                  <a:srgbClr val="868686">
                    <a:alpha val="50000"/>
                  </a:srgbClr>
                </a:outerShdw>
              </a:effectLst>
            </p:spPr>
            <p:txBody>
              <a:bodyPr vert="horz" wrap="square" lIns="36576" tIns="36576" rIns="36576" bIns="36576" numCol="1" anchor="t" anchorCtr="0" compatLnSpc="1">
                <a:prstTxWarp prst="textNoShape">
                  <a:avLst/>
                </a:prstTxWarp>
              </a:bodyPr>
              <a:lstStyle/>
              <a:p>
                <a:endParaRPr lang="en-AU"/>
              </a:p>
            </p:txBody>
          </p:sp>
          <p:grpSp>
            <p:nvGrpSpPr>
              <p:cNvPr id="23" name="Group 4"/>
              <p:cNvGrpSpPr>
                <a:grpSpLocks/>
              </p:cNvGrpSpPr>
              <p:nvPr/>
            </p:nvGrpSpPr>
            <p:grpSpPr bwMode="auto">
              <a:xfrm>
                <a:off x="105099885" y="106855575"/>
                <a:ext cx="10053555" cy="7055025"/>
                <a:chOff x="105099885" y="106855575"/>
                <a:chExt cx="10053555" cy="7055025"/>
              </a:xfrm>
            </p:grpSpPr>
            <p:sp>
              <p:nvSpPr>
                <p:cNvPr id="24" name="AutoShape 5"/>
                <p:cNvSpPr>
                  <a:spLocks noChangeArrowheads="1"/>
                </p:cNvSpPr>
                <p:nvPr/>
              </p:nvSpPr>
              <p:spPr bwMode="auto">
                <a:xfrm>
                  <a:off x="105506520" y="106855575"/>
                  <a:ext cx="716280" cy="6096000"/>
                </a:xfrm>
                <a:prstGeom prst="can">
                  <a:avLst>
                    <a:gd name="adj" fmla="val 31009"/>
                  </a:avLst>
                </a:prstGeom>
                <a:solidFill>
                  <a:srgbClr val="92D05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AU"/>
                </a:p>
              </p:txBody>
            </p:sp>
            <p:sp>
              <p:nvSpPr>
                <p:cNvPr id="25" name="AutoShape 6"/>
                <p:cNvSpPr>
                  <a:spLocks noChangeArrowheads="1"/>
                </p:cNvSpPr>
                <p:nvPr/>
              </p:nvSpPr>
              <p:spPr bwMode="auto">
                <a:xfrm>
                  <a:off x="109845390" y="106855575"/>
                  <a:ext cx="716280" cy="6096000"/>
                </a:xfrm>
                <a:prstGeom prst="can">
                  <a:avLst>
                    <a:gd name="adj" fmla="val 31009"/>
                  </a:avLst>
                </a:prstGeom>
                <a:solidFill>
                  <a:srgbClr val="95B4D8"/>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AU"/>
                </a:p>
              </p:txBody>
            </p:sp>
            <p:sp>
              <p:nvSpPr>
                <p:cNvPr id="26" name="AutoShape 7"/>
                <p:cNvSpPr>
                  <a:spLocks noChangeArrowheads="1"/>
                </p:cNvSpPr>
                <p:nvPr/>
              </p:nvSpPr>
              <p:spPr bwMode="auto">
                <a:xfrm>
                  <a:off x="107666550" y="106855575"/>
                  <a:ext cx="716280" cy="6096000"/>
                </a:xfrm>
                <a:prstGeom prst="can">
                  <a:avLst>
                    <a:gd name="adj" fmla="val 31009"/>
                  </a:avLst>
                </a:prstGeom>
                <a:solidFill>
                  <a:srgbClr val="FFFF00"/>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AU"/>
                </a:p>
              </p:txBody>
            </p:sp>
            <p:sp>
              <p:nvSpPr>
                <p:cNvPr id="27" name="AutoShape 8"/>
                <p:cNvSpPr>
                  <a:spLocks noChangeArrowheads="1"/>
                </p:cNvSpPr>
                <p:nvPr/>
              </p:nvSpPr>
              <p:spPr bwMode="auto">
                <a:xfrm>
                  <a:off x="112025790" y="106855575"/>
                  <a:ext cx="716280" cy="6096000"/>
                </a:xfrm>
                <a:prstGeom prst="can">
                  <a:avLst>
                    <a:gd name="adj" fmla="val 31009"/>
                  </a:avLst>
                </a:prstGeom>
                <a:solidFill>
                  <a:srgbClr val="B366B3"/>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AU"/>
                </a:p>
              </p:txBody>
            </p:sp>
            <p:sp>
              <p:nvSpPr>
                <p:cNvPr id="28" name="AutoShape 9"/>
                <p:cNvSpPr>
                  <a:spLocks noChangeArrowheads="1"/>
                </p:cNvSpPr>
                <p:nvPr/>
              </p:nvSpPr>
              <p:spPr bwMode="auto">
                <a:xfrm>
                  <a:off x="114170190" y="106855575"/>
                  <a:ext cx="716280" cy="6096000"/>
                </a:xfrm>
                <a:prstGeom prst="can">
                  <a:avLst>
                    <a:gd name="adj" fmla="val 31009"/>
                  </a:avLst>
                </a:prstGeom>
                <a:solidFill>
                  <a:srgbClr val="FF0000"/>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AU"/>
                </a:p>
              </p:txBody>
            </p:sp>
            <p:sp>
              <p:nvSpPr>
                <p:cNvPr id="29" name="Text Box 10"/>
                <p:cNvSpPr txBox="1">
                  <a:spLocks noChangeArrowheads="1"/>
                </p:cNvSpPr>
                <p:nvPr/>
              </p:nvSpPr>
              <p:spPr bwMode="auto">
                <a:xfrm>
                  <a:off x="113919000" y="113065560"/>
                  <a:ext cx="1234440" cy="5029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altLang="en-US" sz="800" b="1" i="0" u="none" strike="noStrike" cap="none" normalizeH="0" baseline="0" dirty="0" smtClean="0">
                      <a:ln>
                        <a:noFill/>
                      </a:ln>
                      <a:solidFill>
                        <a:srgbClr val="000000"/>
                      </a:solidFill>
                      <a:effectLst/>
                      <a:latin typeface="Jokerman" pitchFamily="82" charset="0"/>
                      <a:cs typeface="Arial" pitchFamily="34" charset="0"/>
                    </a:rPr>
                    <a:t>FUN</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Text Box 11"/>
                <p:cNvSpPr txBox="1">
                  <a:spLocks noChangeArrowheads="1"/>
                </p:cNvSpPr>
                <p:nvPr/>
              </p:nvSpPr>
              <p:spPr bwMode="auto">
                <a:xfrm>
                  <a:off x="109339260" y="113058945"/>
                  <a:ext cx="1720215" cy="5657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altLang="en-US" sz="800" b="1" i="0" u="none" strike="noStrike" cap="none" normalizeH="0" baseline="0" smtClean="0">
                      <a:ln>
                        <a:noFill/>
                      </a:ln>
                      <a:solidFill>
                        <a:srgbClr val="000000"/>
                      </a:solidFill>
                      <a:effectLst/>
                      <a:latin typeface="Impact" pitchFamily="34" charset="0"/>
                      <a:cs typeface="Arial" pitchFamily="34" charset="0"/>
                    </a:rPr>
                    <a:t>POWER</a:t>
                  </a:r>
                  <a:endParaRPr kumimoji="0" lang="en-US" altLang="en-US" sz="800" b="0" i="0" u="none" strike="noStrike" cap="none" normalizeH="0" baseline="0" smtClean="0">
                    <a:ln>
                      <a:noFill/>
                    </a:ln>
                    <a:solidFill>
                      <a:schemeClr val="tx1"/>
                    </a:solidFill>
                    <a:effectLst/>
                    <a:latin typeface="Arial" pitchFamily="34" charset="0"/>
                    <a:cs typeface="Arial" pitchFamily="34" charset="0"/>
                  </a:endParaRPr>
                </a:p>
              </p:txBody>
            </p:sp>
            <p:sp>
              <p:nvSpPr>
                <p:cNvPr id="31" name="Text Box 12"/>
                <p:cNvSpPr txBox="1">
                  <a:spLocks noChangeArrowheads="1"/>
                </p:cNvSpPr>
                <p:nvPr/>
              </p:nvSpPr>
              <p:spPr bwMode="auto">
                <a:xfrm>
                  <a:off x="105099885" y="113063820"/>
                  <a:ext cx="1710690" cy="4419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800" b="1" i="0" u="none" strike="noStrike" cap="none" normalizeH="0" baseline="0" smtClean="0">
                      <a:ln>
                        <a:noFill/>
                      </a:ln>
                      <a:solidFill>
                        <a:srgbClr val="000000"/>
                      </a:solidFill>
                      <a:effectLst/>
                      <a:latin typeface="Arial Black" pitchFamily="34" charset="0"/>
                      <a:cs typeface="Arial" pitchFamily="34" charset="0"/>
                    </a:rPr>
                    <a:t>Survival</a:t>
                  </a:r>
                  <a:endParaRPr kumimoji="0" lang="en-US" altLang="en-US" sz="800" b="0" i="0" u="none" strike="noStrike" cap="none" normalizeH="0" baseline="0" smtClean="0">
                    <a:ln>
                      <a:noFill/>
                    </a:ln>
                    <a:solidFill>
                      <a:schemeClr val="tx1"/>
                    </a:solidFill>
                    <a:effectLst/>
                    <a:latin typeface="Arial" pitchFamily="34" charset="0"/>
                    <a:cs typeface="Arial" pitchFamily="34" charset="0"/>
                  </a:endParaRPr>
                </a:p>
              </p:txBody>
            </p:sp>
            <p:sp>
              <p:nvSpPr>
                <p:cNvPr id="32" name="Text Box 13"/>
                <p:cNvSpPr txBox="1">
                  <a:spLocks noChangeArrowheads="1"/>
                </p:cNvSpPr>
                <p:nvPr/>
              </p:nvSpPr>
              <p:spPr bwMode="auto">
                <a:xfrm>
                  <a:off x="111256410" y="113050545"/>
                  <a:ext cx="2301240" cy="5086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altLang="en-US" sz="800" b="1" i="0" u="none" strike="noStrike" cap="none" normalizeH="0" baseline="0" smtClean="0">
                      <a:ln>
                        <a:noFill/>
                      </a:ln>
                      <a:solidFill>
                        <a:srgbClr val="000000"/>
                      </a:solidFill>
                      <a:effectLst/>
                      <a:latin typeface="MV Boli" pitchFamily="2" charset="0"/>
                      <a:cs typeface="Arial" pitchFamily="34" charset="0"/>
                    </a:rPr>
                    <a:t>FREEDOM</a:t>
                  </a:r>
                  <a:endParaRPr kumimoji="0" lang="en-US" altLang="en-US" sz="800" b="0" i="0" u="none" strike="noStrike" cap="none" normalizeH="0" baseline="0" smtClean="0">
                    <a:ln>
                      <a:noFill/>
                    </a:ln>
                    <a:solidFill>
                      <a:schemeClr val="tx1"/>
                    </a:solidFill>
                    <a:effectLst/>
                    <a:latin typeface="Arial" pitchFamily="34" charset="0"/>
                    <a:cs typeface="Arial" pitchFamily="34" charset="0"/>
                  </a:endParaRPr>
                </a:p>
              </p:txBody>
            </p:sp>
            <p:sp>
              <p:nvSpPr>
                <p:cNvPr id="33" name="Text Box 14"/>
                <p:cNvSpPr txBox="1">
                  <a:spLocks noChangeArrowheads="1"/>
                </p:cNvSpPr>
                <p:nvPr/>
              </p:nvSpPr>
              <p:spPr bwMode="auto">
                <a:xfrm>
                  <a:off x="107172315" y="112963815"/>
                  <a:ext cx="1767840" cy="9467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altLang="en-US" sz="800" b="0" i="0" u="none" strike="noStrike" cap="none" normalizeH="0" baseline="0" smtClean="0">
                      <a:ln>
                        <a:noFill/>
                      </a:ln>
                      <a:solidFill>
                        <a:srgbClr val="000000"/>
                      </a:solidFill>
                      <a:effectLst/>
                      <a:latin typeface="Ravie" pitchFamily="82" charset="0"/>
                      <a:cs typeface="Arial" pitchFamily="34" charset="0"/>
                    </a:rPr>
                    <a:t>Love &amp; Belonging</a:t>
                  </a:r>
                  <a:endParaRPr kumimoji="0" lang="en-US" altLang="en-US" sz="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17" name="Rectangle 16"/>
            <p:cNvSpPr/>
            <p:nvPr/>
          </p:nvSpPr>
          <p:spPr>
            <a:xfrm flipV="1">
              <a:off x="1378436" y="3965907"/>
              <a:ext cx="451628" cy="1657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Rectangle 17"/>
            <p:cNvSpPr/>
            <p:nvPr/>
          </p:nvSpPr>
          <p:spPr>
            <a:xfrm>
              <a:off x="2319990" y="4126143"/>
              <a:ext cx="399406" cy="15415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Rectangle 18"/>
            <p:cNvSpPr/>
            <p:nvPr/>
          </p:nvSpPr>
          <p:spPr>
            <a:xfrm>
              <a:off x="5069621" y="4203220"/>
              <a:ext cx="431655" cy="1421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Rectangle 19"/>
            <p:cNvSpPr/>
            <p:nvPr/>
          </p:nvSpPr>
          <p:spPr>
            <a:xfrm>
              <a:off x="4182026" y="4280298"/>
              <a:ext cx="398110" cy="15415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Rectangle 20"/>
            <p:cNvSpPr/>
            <p:nvPr/>
          </p:nvSpPr>
          <p:spPr>
            <a:xfrm>
              <a:off x="3242155" y="4126144"/>
              <a:ext cx="402452" cy="15415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pic>
        <p:nvPicPr>
          <p:cNvPr id="1026" name="Picture 2" descr="https://encrypted-tbn2.gstatic.com/images?q=tbn:ANd9GcQC7yDpxex6Sg7MvfxpOqtY5GOZyaNOA9F4vF5AUuCjB3Cq6LerNhtyb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920835">
            <a:off x="8274704" y="5740679"/>
            <a:ext cx="707337" cy="707337"/>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4" descr="Image result for angry face image carto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3" name="AutoShape 6" descr="Image result for angry face image cartoo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pic>
        <p:nvPicPr>
          <p:cNvPr id="1031" name="Picture 7" descr="C:\Users\Sue\AppData\Local\Microsoft\Windows\Temporary Internet Files\Content.IE5\GHLJGDSR\angry-birds-red-bird-mask[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0935320">
            <a:off x="7480087" y="5402881"/>
            <a:ext cx="688880" cy="984115"/>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3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395016">
            <a:off x="7805681" y="98855"/>
            <a:ext cx="1138429" cy="1758649"/>
          </a:xfrm>
          <a:prstGeom prst="rect">
            <a:avLst/>
          </a:prstGeom>
        </p:spPr>
      </p:pic>
    </p:spTree>
    <p:extLst>
      <p:ext uri="{BB962C8B-B14F-4D97-AF65-F5344CB8AC3E}">
        <p14:creationId xmlns:p14="http://schemas.microsoft.com/office/powerpoint/2010/main" val="1367714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09722"/>
            <a:ext cx="7653536" cy="1143000"/>
          </a:xfrm>
        </p:spPr>
        <p:txBody>
          <a:bodyPr/>
          <a:lstStyle/>
          <a:p>
            <a:r>
              <a:rPr lang="en-US" dirty="0" smtClean="0">
                <a:solidFill>
                  <a:srgbClr val="006600"/>
                </a:solidFill>
              </a:rPr>
              <a:t>Perceptual System</a:t>
            </a:r>
            <a:endParaRPr lang="en-US" dirty="0">
              <a:solidFill>
                <a:srgbClr val="006600"/>
              </a:solidFill>
            </a:endParaRPr>
          </a:p>
        </p:txBody>
      </p:sp>
      <p:sp>
        <p:nvSpPr>
          <p:cNvPr id="3" name="Content Placeholder 2"/>
          <p:cNvSpPr>
            <a:spLocks noGrp="1"/>
          </p:cNvSpPr>
          <p:nvPr>
            <p:ph idx="1"/>
          </p:nvPr>
        </p:nvSpPr>
        <p:spPr>
          <a:xfrm>
            <a:off x="467544" y="1973804"/>
            <a:ext cx="8229600" cy="4525963"/>
          </a:xfrm>
        </p:spPr>
        <p:txBody>
          <a:bodyPr>
            <a:normAutofit/>
          </a:bodyPr>
          <a:lstStyle/>
          <a:p>
            <a:pPr marL="0" indent="0">
              <a:buNone/>
            </a:pPr>
            <a:r>
              <a:rPr lang="en-US" sz="2800" i="1" dirty="0"/>
              <a:t>“One of the most difficult lessons to master as we struggle to create effective change is to learn not to label something as bad just because it is different from what we want.</a:t>
            </a:r>
            <a:r>
              <a:rPr lang="en-US" sz="2800" i="1" dirty="0" smtClean="0"/>
              <a:t>”</a:t>
            </a:r>
          </a:p>
          <a:p>
            <a:pPr marL="0" indent="0">
              <a:buNone/>
            </a:pPr>
            <a:endParaRPr lang="en-US" sz="2800" dirty="0"/>
          </a:p>
          <a:p>
            <a:pPr marL="0" indent="0">
              <a:buNone/>
            </a:pPr>
            <a:r>
              <a:rPr lang="en-US" sz="2800" i="1" dirty="0" smtClean="0"/>
              <a:t>“When we label anyone ‘bad’ we will have more trouble dealing with him than if we could have settled for a lesser label.”</a:t>
            </a:r>
          </a:p>
          <a:p>
            <a:pPr marL="0" indent="0" algn="r">
              <a:buNone/>
            </a:pPr>
            <a:r>
              <a:rPr lang="en-US" sz="2000" i="1" dirty="0" smtClean="0"/>
              <a:t>William </a:t>
            </a:r>
            <a:r>
              <a:rPr lang="en-US" sz="2000" i="1" dirty="0" err="1" smtClean="0"/>
              <a:t>Glasser</a:t>
            </a:r>
            <a:endParaRPr lang="en-US" i="1"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68508">
            <a:off x="7810390" y="96748"/>
            <a:ext cx="1146410" cy="1770977"/>
          </a:xfrm>
          <a:prstGeom prst="rect">
            <a:avLst/>
          </a:prstGeom>
        </p:spPr>
      </p:pic>
    </p:spTree>
    <p:extLst>
      <p:ext uri="{BB962C8B-B14F-4D97-AF65-F5344CB8AC3E}">
        <p14:creationId xmlns:p14="http://schemas.microsoft.com/office/powerpoint/2010/main" val="13266829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11227"/>
            <a:ext cx="7653536" cy="1143000"/>
          </a:xfrm>
        </p:spPr>
        <p:txBody>
          <a:bodyPr/>
          <a:lstStyle/>
          <a:p>
            <a:r>
              <a:rPr lang="en-US" dirty="0" smtClean="0">
                <a:solidFill>
                  <a:srgbClr val="006600"/>
                </a:solidFill>
              </a:rPr>
              <a:t>Implications</a:t>
            </a:r>
            <a:endParaRPr lang="en-US" dirty="0">
              <a:solidFill>
                <a:srgbClr val="006600"/>
              </a:solidFill>
            </a:endParaRPr>
          </a:p>
        </p:txBody>
      </p:sp>
      <p:sp>
        <p:nvSpPr>
          <p:cNvPr id="3" name="Content Placeholder 2"/>
          <p:cNvSpPr>
            <a:spLocks noGrp="1"/>
          </p:cNvSpPr>
          <p:nvPr>
            <p:ph idx="1"/>
          </p:nvPr>
        </p:nvSpPr>
        <p:spPr>
          <a:xfrm>
            <a:off x="971600" y="1196752"/>
            <a:ext cx="7344816" cy="5256584"/>
          </a:xfrm>
          <a:effectLst/>
        </p:spPr>
        <p:txBody>
          <a:bodyPr>
            <a:noAutofit/>
          </a:bodyPr>
          <a:lstStyle/>
          <a:p>
            <a:r>
              <a:rPr lang="en-AU" sz="2400" dirty="0" smtClean="0"/>
              <a:t>We </a:t>
            </a:r>
            <a:r>
              <a:rPr lang="en-AU" sz="2400" dirty="0"/>
              <a:t>all see things differently </a:t>
            </a:r>
            <a:endParaRPr lang="en-AU" sz="2400" dirty="0" smtClean="0"/>
          </a:p>
          <a:p>
            <a:r>
              <a:rPr lang="en-AU" sz="2400" dirty="0" smtClean="0"/>
              <a:t>Changes in our </a:t>
            </a:r>
            <a:r>
              <a:rPr lang="en-AU" sz="2400" b="1" dirty="0" smtClean="0">
                <a:solidFill>
                  <a:srgbClr val="00B050"/>
                </a:solidFill>
              </a:rPr>
              <a:t>knowledge</a:t>
            </a:r>
            <a:r>
              <a:rPr lang="en-AU" sz="2400" dirty="0" smtClean="0"/>
              <a:t> and </a:t>
            </a:r>
            <a:r>
              <a:rPr lang="en-AU" sz="2400" b="1" dirty="0" smtClean="0">
                <a:solidFill>
                  <a:srgbClr val="FFCC00"/>
                </a:solidFill>
              </a:rPr>
              <a:t>values</a:t>
            </a:r>
            <a:r>
              <a:rPr lang="en-AU" sz="2400" dirty="0" smtClean="0"/>
              <a:t> bring about changes our</a:t>
            </a:r>
            <a:r>
              <a:rPr lang="en-AU" sz="2400" b="1" dirty="0" smtClean="0">
                <a:solidFill>
                  <a:srgbClr val="00B050"/>
                </a:solidFill>
              </a:rPr>
              <a:t> </a:t>
            </a:r>
            <a:r>
              <a:rPr lang="en-AU" sz="2400" b="1" dirty="0" smtClean="0">
                <a:solidFill>
                  <a:srgbClr val="D60093"/>
                </a:solidFill>
              </a:rPr>
              <a:t>perception</a:t>
            </a:r>
          </a:p>
          <a:p>
            <a:r>
              <a:rPr lang="en-AU" sz="2400" dirty="0" smtClean="0"/>
              <a:t>Our </a:t>
            </a:r>
            <a:r>
              <a:rPr lang="en-AU" sz="2400" b="1" dirty="0" smtClean="0">
                <a:solidFill>
                  <a:srgbClr val="D60093"/>
                </a:solidFill>
              </a:rPr>
              <a:t>perception</a:t>
            </a:r>
            <a:r>
              <a:rPr lang="en-AU" sz="2400" dirty="0" smtClean="0"/>
              <a:t> is what we’ve </a:t>
            </a:r>
            <a:r>
              <a:rPr lang="en-AU" sz="2400" b="1" dirty="0" smtClean="0">
                <a:solidFill>
                  <a:srgbClr val="00B050"/>
                </a:solidFill>
              </a:rPr>
              <a:t>“GOT” </a:t>
            </a:r>
          </a:p>
          <a:p>
            <a:pPr marL="0" indent="0">
              <a:buNone/>
            </a:pPr>
            <a:endParaRPr lang="en-AU" sz="2400" dirty="0" smtClean="0"/>
          </a:p>
          <a:p>
            <a:pPr marL="0" indent="0">
              <a:buNone/>
            </a:pPr>
            <a:endParaRPr lang="en-AU" sz="2400" dirty="0"/>
          </a:p>
          <a:p>
            <a:pPr marL="0" indent="0">
              <a:buNone/>
            </a:pPr>
            <a:endParaRPr lang="en-AU" sz="2400" dirty="0" smtClean="0"/>
          </a:p>
          <a:p>
            <a:pPr marL="0" indent="0">
              <a:buNone/>
            </a:pPr>
            <a:endParaRPr lang="en-AU" sz="2400" dirty="0"/>
          </a:p>
          <a:p>
            <a:pPr marL="0" indent="0">
              <a:buNone/>
            </a:pPr>
            <a:endParaRPr lang="en-AU" sz="2400" i="1" dirty="0" smtClean="0"/>
          </a:p>
          <a:p>
            <a:pPr marL="0" indent="0" algn="ctr">
              <a:buNone/>
            </a:pPr>
            <a:r>
              <a:rPr lang="en-AU" sz="2400" b="1" i="1" dirty="0" smtClean="0"/>
              <a:t>Next week we will look at our </a:t>
            </a:r>
            <a:r>
              <a:rPr lang="en-AU" sz="2400" b="1" i="1" dirty="0" smtClean="0">
                <a:solidFill>
                  <a:srgbClr val="0000FF"/>
                </a:solidFill>
              </a:rPr>
              <a:t>behaviour</a:t>
            </a:r>
            <a:r>
              <a:rPr lang="en-AU" sz="2400" b="1" i="1" dirty="0" smtClean="0"/>
              <a:t>, </a:t>
            </a:r>
          </a:p>
          <a:p>
            <a:pPr marL="0" indent="0" algn="ctr">
              <a:buNone/>
            </a:pPr>
            <a:r>
              <a:rPr lang="en-AU" sz="2400" b="1" i="1" dirty="0" smtClean="0"/>
              <a:t>which is our attempt to balance our scales</a:t>
            </a:r>
            <a:r>
              <a:rPr lang="en-AU" sz="2400" i="1" dirty="0" smtClean="0"/>
              <a:t>.</a:t>
            </a:r>
            <a:endParaRPr lang="en-AU" sz="2400" i="1" dirty="0"/>
          </a:p>
        </p:txBody>
      </p:sp>
      <p:sp>
        <p:nvSpPr>
          <p:cNvPr id="9" name="TextBox 8"/>
          <p:cNvSpPr txBox="1"/>
          <p:nvPr/>
        </p:nvSpPr>
        <p:spPr>
          <a:xfrm>
            <a:off x="1024786" y="3399800"/>
            <a:ext cx="2088232" cy="954107"/>
          </a:xfrm>
          <a:prstGeom prst="rect">
            <a:avLst/>
          </a:prstGeom>
          <a:noFill/>
        </p:spPr>
        <p:txBody>
          <a:bodyPr wrap="square" rtlCol="0">
            <a:spAutoFit/>
          </a:bodyPr>
          <a:lstStyle/>
          <a:p>
            <a:pPr algn="ctr"/>
            <a:r>
              <a:rPr lang="en-AU" sz="2800" b="1" dirty="0" smtClean="0"/>
              <a:t>Perceptual system</a:t>
            </a:r>
            <a:endParaRPr lang="en-AU" sz="2800" b="1" dirty="0"/>
          </a:p>
        </p:txBody>
      </p:sp>
      <p:sp>
        <p:nvSpPr>
          <p:cNvPr id="14" name="Right Arrow 13"/>
          <p:cNvSpPr/>
          <p:nvPr/>
        </p:nvSpPr>
        <p:spPr>
          <a:xfrm>
            <a:off x="2987292" y="4005136"/>
            <a:ext cx="432048" cy="1723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 name="Group 12"/>
          <p:cNvGrpSpPr/>
          <p:nvPr/>
        </p:nvGrpSpPr>
        <p:grpSpPr>
          <a:xfrm>
            <a:off x="3713996" y="2977384"/>
            <a:ext cx="3909778" cy="1891520"/>
            <a:chOff x="3713996" y="2977384"/>
            <a:chExt cx="3909778" cy="1891520"/>
          </a:xfrm>
        </p:grpSpPr>
        <p:grpSp>
          <p:nvGrpSpPr>
            <p:cNvPr id="5" name="Group 4"/>
            <p:cNvGrpSpPr/>
            <p:nvPr/>
          </p:nvGrpSpPr>
          <p:grpSpPr>
            <a:xfrm>
              <a:off x="3713996" y="2977384"/>
              <a:ext cx="2801687" cy="1891520"/>
              <a:chOff x="5517987" y="3015562"/>
              <a:chExt cx="3909407" cy="2887576"/>
            </a:xfrm>
          </p:grpSpPr>
          <p:pic>
            <p:nvPicPr>
              <p:cNvPr id="6" name="Content Placeholder 3" descr="scales.gif"/>
              <p:cNvPicPr>
                <a:picLocks noChangeAspect="1"/>
              </p:cNvPicPr>
              <p:nvPr/>
            </p:nvPicPr>
            <p:blipFill>
              <a:blip r:embed="rId3" cstate="print"/>
              <a:stretch>
                <a:fillRect/>
              </a:stretch>
            </p:blipFill>
            <p:spPr>
              <a:xfrm>
                <a:off x="5517987" y="3015562"/>
                <a:ext cx="3518509" cy="2706022"/>
              </a:xfrm>
              <a:prstGeom prst="rect">
                <a:avLst/>
              </a:prstGeom>
            </p:spPr>
          </p:pic>
          <p:sp>
            <p:nvSpPr>
              <p:cNvPr id="7" name="TextBox 6"/>
              <p:cNvSpPr txBox="1"/>
              <p:nvPr/>
            </p:nvSpPr>
            <p:spPr>
              <a:xfrm>
                <a:off x="5523749" y="4840643"/>
                <a:ext cx="1592645" cy="704773"/>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AU" sz="2400" b="1" dirty="0" smtClean="0">
                    <a:solidFill>
                      <a:srgbClr val="00B050"/>
                    </a:solidFill>
                  </a:rPr>
                  <a:t>“got”</a:t>
                </a:r>
                <a:endParaRPr lang="en-AU" sz="2400" dirty="0"/>
              </a:p>
            </p:txBody>
          </p:sp>
          <p:sp>
            <p:nvSpPr>
              <p:cNvPr id="8" name="TextBox 7"/>
              <p:cNvSpPr txBox="1"/>
              <p:nvPr/>
            </p:nvSpPr>
            <p:spPr>
              <a:xfrm>
                <a:off x="7684878" y="5198365"/>
                <a:ext cx="1742516" cy="704773"/>
              </a:xfrm>
              <a:prstGeom prst="rect">
                <a:avLst/>
              </a:prstGeom>
              <a:noFill/>
              <a:ln>
                <a:noFill/>
              </a:ln>
              <a:effectLst>
                <a:glow rad="139700">
                  <a:schemeClr val="accent4">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AU" sz="2400" b="1" dirty="0" smtClean="0">
                    <a:solidFill>
                      <a:srgbClr val="FFC000"/>
                    </a:solidFill>
                  </a:rPr>
                  <a:t>“want”</a:t>
                </a:r>
                <a:endParaRPr lang="en-AU" sz="2400" dirty="0"/>
              </a:p>
            </p:txBody>
          </p:sp>
        </p:grpSp>
        <p:grpSp>
          <p:nvGrpSpPr>
            <p:cNvPr id="12" name="Group 11"/>
            <p:cNvGrpSpPr/>
            <p:nvPr/>
          </p:nvGrpSpPr>
          <p:grpSpPr>
            <a:xfrm>
              <a:off x="6284359" y="3565803"/>
              <a:ext cx="1339415" cy="607109"/>
              <a:chOff x="6284359" y="3565803"/>
              <a:chExt cx="1339415" cy="607109"/>
            </a:xfrm>
          </p:grpSpPr>
          <p:sp>
            <p:nvSpPr>
              <p:cNvPr id="10" name="Rectangle 9"/>
              <p:cNvSpPr/>
              <p:nvPr/>
            </p:nvSpPr>
            <p:spPr>
              <a:xfrm>
                <a:off x="6860423" y="3565803"/>
                <a:ext cx="763351" cy="523220"/>
              </a:xfrm>
              <a:prstGeom prst="rect">
                <a:avLst/>
              </a:prstGeom>
            </p:spPr>
            <p:txBody>
              <a:bodyPr wrap="none">
                <a:spAutoFit/>
              </a:bodyPr>
              <a:lstStyle/>
              <a:p>
                <a:r>
                  <a:rPr lang="en-AU" sz="2800" b="1" dirty="0" smtClean="0"/>
                  <a:t>QW</a:t>
                </a:r>
                <a:endParaRPr lang="en-AU" sz="2800" b="1" dirty="0"/>
              </a:p>
            </p:txBody>
          </p:sp>
          <p:sp>
            <p:nvSpPr>
              <p:cNvPr id="15" name="Right Arrow 14"/>
              <p:cNvSpPr/>
              <p:nvPr/>
            </p:nvSpPr>
            <p:spPr>
              <a:xfrm rot="9501359">
                <a:off x="6284359" y="4005135"/>
                <a:ext cx="381675" cy="1677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232555">
            <a:off x="7793079" y="106021"/>
            <a:ext cx="985743" cy="1522779"/>
          </a:xfrm>
          <a:prstGeom prst="rect">
            <a:avLst/>
          </a:prstGeom>
        </p:spPr>
      </p:pic>
    </p:spTree>
    <p:extLst>
      <p:ext uri="{BB962C8B-B14F-4D97-AF65-F5344CB8AC3E}">
        <p14:creationId xmlns:p14="http://schemas.microsoft.com/office/powerpoint/2010/main" val="384135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6600"/>
                </a:solidFill>
              </a:rPr>
              <a:t>Geometric Close</a:t>
            </a:r>
            <a:endParaRPr lang="en-AU" dirty="0">
              <a:solidFill>
                <a:srgbClr val="006600"/>
              </a:solidFill>
            </a:endParaRPr>
          </a:p>
        </p:txBody>
      </p:sp>
      <p:sp>
        <p:nvSpPr>
          <p:cNvPr id="4" name="Rectangle 3"/>
          <p:cNvSpPr/>
          <p:nvPr/>
        </p:nvSpPr>
        <p:spPr>
          <a:xfrm>
            <a:off x="899592" y="1988840"/>
            <a:ext cx="1440160" cy="129614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Oval 4"/>
          <p:cNvSpPr/>
          <p:nvPr/>
        </p:nvSpPr>
        <p:spPr>
          <a:xfrm>
            <a:off x="3275856" y="2060848"/>
            <a:ext cx="1512168" cy="1512168"/>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Isosceles Triangle 5"/>
          <p:cNvSpPr/>
          <p:nvPr/>
        </p:nvSpPr>
        <p:spPr>
          <a:xfrm>
            <a:off x="6084168" y="2060848"/>
            <a:ext cx="1728192" cy="1368152"/>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Heart 6"/>
          <p:cNvSpPr/>
          <p:nvPr/>
        </p:nvSpPr>
        <p:spPr>
          <a:xfrm>
            <a:off x="1043608" y="4005064"/>
            <a:ext cx="1728192" cy="1440160"/>
          </a:xfrm>
          <a:prstGeom prst="heart">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ight Arrow 7"/>
          <p:cNvSpPr/>
          <p:nvPr/>
        </p:nvSpPr>
        <p:spPr>
          <a:xfrm>
            <a:off x="5004048" y="4005064"/>
            <a:ext cx="2160240" cy="165618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584551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2548" y="1196752"/>
            <a:ext cx="6365300" cy="5576911"/>
          </a:xfrm>
          <a:prstGeom prst="rect">
            <a:avLst/>
          </a:prstGeom>
        </p:spPr>
        <p:txBody>
          <a:bodyPr wrap="square">
            <a:spAutoFit/>
          </a:bodyPr>
          <a:lstStyle/>
          <a:p>
            <a:pPr>
              <a:lnSpc>
                <a:spcPct val="110000"/>
              </a:lnSpc>
            </a:pPr>
            <a:endParaRPr lang="en-AU" sz="2800" dirty="0" smtClean="0"/>
          </a:p>
          <a:p>
            <a:pPr>
              <a:lnSpc>
                <a:spcPct val="110000"/>
              </a:lnSpc>
            </a:pPr>
            <a:endParaRPr lang="en-AU" sz="2800" dirty="0"/>
          </a:p>
          <a:p>
            <a:pPr>
              <a:lnSpc>
                <a:spcPct val="110000"/>
              </a:lnSpc>
            </a:pPr>
            <a:endParaRPr lang="en-AU" sz="2800" dirty="0" smtClean="0"/>
          </a:p>
          <a:p>
            <a:pPr>
              <a:lnSpc>
                <a:spcPct val="110000"/>
              </a:lnSpc>
            </a:pPr>
            <a:endParaRPr lang="en-AU" sz="2800" dirty="0"/>
          </a:p>
          <a:p>
            <a:pPr>
              <a:lnSpc>
                <a:spcPct val="110000"/>
              </a:lnSpc>
            </a:pPr>
            <a:endParaRPr lang="en-AU" sz="2800" dirty="0" smtClean="0"/>
          </a:p>
          <a:p>
            <a:pPr>
              <a:lnSpc>
                <a:spcPct val="110000"/>
              </a:lnSpc>
            </a:pPr>
            <a:endParaRPr lang="en-AU" sz="2800" dirty="0"/>
          </a:p>
          <a:p>
            <a:pPr>
              <a:lnSpc>
                <a:spcPct val="110000"/>
              </a:lnSpc>
            </a:pPr>
            <a:endParaRPr lang="en-AU" sz="2400" dirty="0" smtClean="0"/>
          </a:p>
          <a:p>
            <a:pPr>
              <a:lnSpc>
                <a:spcPct val="110000"/>
              </a:lnSpc>
            </a:pPr>
            <a:endParaRPr lang="en-AU" sz="2400" dirty="0"/>
          </a:p>
          <a:p>
            <a:pPr>
              <a:lnSpc>
                <a:spcPct val="110000"/>
              </a:lnSpc>
            </a:pPr>
            <a:endParaRPr lang="en-AU" sz="2400" dirty="0" smtClean="0"/>
          </a:p>
          <a:p>
            <a:pPr>
              <a:lnSpc>
                <a:spcPct val="110000"/>
              </a:lnSpc>
            </a:pPr>
            <a:endParaRPr lang="en-AU" sz="2400" dirty="0"/>
          </a:p>
          <a:p>
            <a:pPr>
              <a:lnSpc>
                <a:spcPct val="110000"/>
              </a:lnSpc>
            </a:pPr>
            <a:endParaRPr lang="en-AU" sz="2400" dirty="0" smtClean="0"/>
          </a:p>
          <a:p>
            <a:pPr>
              <a:lnSpc>
                <a:spcPct val="110000"/>
              </a:lnSpc>
            </a:pPr>
            <a:r>
              <a:rPr lang="en-AU" sz="3600" dirty="0" smtClean="0"/>
              <a:t>. </a:t>
            </a:r>
          </a:p>
        </p:txBody>
      </p:sp>
      <p:sp>
        <p:nvSpPr>
          <p:cNvPr id="5" name="Rectangle 4"/>
          <p:cNvSpPr/>
          <p:nvPr/>
        </p:nvSpPr>
        <p:spPr>
          <a:xfrm>
            <a:off x="1164331" y="4258293"/>
            <a:ext cx="6629130" cy="478272"/>
          </a:xfrm>
          <a:prstGeom prst="rect">
            <a:avLst/>
          </a:prstGeom>
        </p:spPr>
        <p:txBody>
          <a:bodyPr wrap="square">
            <a:spAutoFit/>
          </a:bodyPr>
          <a:lstStyle/>
          <a:p>
            <a:pPr algn="ctr">
              <a:lnSpc>
                <a:spcPct val="110000"/>
              </a:lnSpc>
            </a:pPr>
            <a:endParaRPr lang="en-AU" sz="2400" i="1" dirty="0">
              <a:solidFill>
                <a:srgbClr val="C00000"/>
              </a:solidFill>
            </a:endParaRPr>
          </a:p>
        </p:txBody>
      </p:sp>
      <p:sp>
        <p:nvSpPr>
          <p:cNvPr id="8" name="AutoShape 6" descr="data:image/jpeg;base64,/9j/4AAQSkZJRgABAQAAAQABAAD/2wCEAAkGBw8QEBAQDxIQDw8QEBAUDxAPDxAPDg0QFBEWFxQVFBQYHCggGBolGxYUIjEiJTUsLi8uFx8zODQtNygtLysBCgoKDg0OGxAQGzQmICQsLCw3LzIsLCwsNCwsLCwsLCwsLCwtLCw0MDctLC4sLCwsLCwsLCw0LCwsLCwsLCwsN//AABEIAOEA4QMBEQACEQEDEQH/xAAcAAEAAQUBAQAAAAAAAAAAAAAAAQIDBQYHBAj/xABFEAABAwIDBAcEBwUFCQAAAAABAAIDBBEFEiEGMUFRBxMiYXGBkRQyQqEjUmJykrHBFYKTstEzQ3Oi4RYkRFNjs8Lw8f/EABsBAQACAwEBAAAAAAAAAAAAAAADBAECBQYH/8QANREBAAIBAgQDBgYCAQUBAAAAAAECAwQRBRIhMUFRoSJhcYGR4RMUscHR8AYy8SNCUmKyFf/aAAwDAQACEQMRAD8A7igICAgICAgICAgICAgICAgICAgICAgICAgICAgICAgICAgICAgIIc4DU6AbydwCDWsV29wynJaZxK8fDADL5Zh2QfNQW1GOvi6mDg+syxvFNo9/T07+jAy9LdJ8NPUuH2uqaf5iovzlfJfr/jefxvHr/EJi6WqP44Klv3RE7/yCRrK+MMW/xvP4Xr6/wzWH9IWFzEDr+qceE7HRj8RGX5qWupxz4qWXgusx9eTf4Tv6d/RssE7JGh8bmvYdzmODmnwIU0TE9nMtS1J2tG0riy1EBAQEBAQEBAQEBAQEBAQEBAQEBAQYHavaqnw+PNKc8rv7KFpGeQ8/st5k/PcosuauOOq/oOH5dZbavSI7z4R9/c4vtJtbWV7j1ryyG/ZgjJbEBwzfXPefKy5mTNbJ3e10fDsGlj2I6+c9/t8mBUS8ICMiD2YZilRSuz08skLuOR1mu+83c7zW1b2rO8SgzafFnry5KxLpey3Si1xbFiDQwmwFRGOwT/1GfD4jTuCvYtXv0v8AV5rXf4/NYm+nnf8A9Z7/ACn9p+sulRSNe0OaQ5rgC1zSC1wO4gjeFdid3mZiaztPdWjAgICAgICAgICAgICAgICAgICDA7YbSxYdAZHWdK64givrI/v5NGlz/UKLLljHXdf4foL6zJyx0rHefL7+X8OB4niMtTK+edxfI83JO4DgAOAHALk2tNp3l77DhphpGOkbRDyrVKICAgICAg27YTbSSgeIpS59G49pu90BJ1fH3c28fHfYwZ5xztPZx+KcLrq689Ol49fdP7T+zuVPOyRjXxuD2PaHMc03a5pFwQV1IneN4eHtS1LTW0bTC4stRAQEBAQEBAQEBAQEBAQEBB4MbxWKkgfPKeywaAe89x91re8laZLxSvNKxpNLk1OWMWPvPpHjMvn/AGmxuWtqHTSnuY0HsxtG5re4fM3PFci95vPNL6FptLj0uOMWPtHj5z5sStU4sMiCzPVMZ7xseW8reuO1uytm1eHD/vLz/tWL7XopPy91T/8AWwe/6PTT1LJNGG55cfRaWx2r3haxazDl6Vt+y6o1pKAg6R0S7UGN/sEx+jkJNMSfck3uZ4O1I7781d0uXaeSXm+PaDnr+Zp3jv8ADz+X6fB1xdB5EQEBAQEBAQEBAQEBAQEBAQcY6UdoDPUmBh+hpSW6HR8+558vd8nc1y9Vk5r8sdo/V7rgWjjBp/xbR7V//nw+vf6NBVd1xAQemkwPEKvs0VNLNzkADIm93WPIbfuurODDNus9nG4nxKuD/p1n2v0VzdFeO2zeyhxO8Cppi4f59fJXeSYeZnVUmd5lrGL4FWUjstVTzQEmwMkbmsefsu3O8isTGySt627S8cbTf8u5apYZ6inc4WfqeDuJ7nc/FVsuKJ6w7Wi11q+xknp+j0qq7ggqikc1zXNJa5pDmuGha4G4I807dmLRFomJ7S+jtlsXFZSQVA3vZ2wPhkacrx4ZgfKy7GK/PWJfOdbpp0+e2Lynp8PD0ZVSKogICAgICAgICAgICAgIMftBiPstLPUaXiic5oO5z7dgebrDzWmS3LWbLGkwfj56YvOYj5ePo+Y8QxYB5Bu83Je6+uYm537zzXMphm0by9xqeJUxX/DrG8R6e6EQ1kbtzhfkdD81i2K0N8Wvw5PHb4r6iXInfs9uDYa+qqIaaP3pnht9+Ru9zrdzQT5Lelee0VQ6rURgw2yz4R/x6vpHD6KOCKOGIZY4mNawcgBbU8T3rsRERG0PnOTJbJeb27z1ehZaLNXSxzMdHKxksbxZ7JGh7HDkWnQoROziXSP0bNo71dED7KT9NDcuNKSdHNO8x8NdW9492C9dusOppM8X9i3dowswKKXRrCqCTNfuKp5Y2s9Bosk2x7T4LijWxB1voUryYqqnP93IyRvhI0tIHmweqv6O3SYeT/yPFtkpk84mPp/y6WrrzYgICAgICAgICAgICAgIMFtpgUlfRyUscwp3PLDnLOsFmuDrWuLaga8FpekWjaVjTai2DJ+JXv19ejgmPdF+LUlz1PtUY+OlJlP8Owf8io5pMLtNVjt7mmSMLSWuBa5ps5rgQ5p5EHctViJiey5DVPZ7riByOo9CtJpFu8JcefJj/wBZ2dx6GtmKhl8Qq2CPPHlpmEESFriCZSD7oIFhzBJ3WvvhwRWeZW4jxO+fHGGfPfd1ZWXGEBBbnhbIxzHgOY9pa9pFw5rhYgjkQjMTMTvD5d2qw11JWVFKSSIZXBpJ1MZ7UZPflLVSv0nZ6fBb8SkX820bE9HlVWME0p9mp32LHOaXSyt5sZpofrHyBWsYJydZ6Q2txXHpN61jmt6fOf2dFpOjTC2Cz2zTHi58zmk+TMoU8aXHDnZOO6u07xMR8I/ndbr+jHDZB9EZoHcC2TrG+Yfe/kQsW0mOe3Rti4/qqz7W1vlt+mzzbBbLVWHYhM15EtPLTOyTMBDXPbKyzXN+F1i429CbFa4MNsd537bJeJ8Qw6zS1mvS0W7e6Yn6ujK28+ICAgICAgICAgICAgICAgIMXjWztFWjLV08U+lg57B1jR9l47TfIrExEtq3tXtLVcO6JcLgqm1LRK9rNWU8rxJA1+ljqMxA5OJ1WvJG6W2pvNdm/LdAICAgIOU4ns5HWbQVL5Wh0FOymdM0i4llMTerY7mLAE9zbcVXmnNkl141E4dFWI7zM7fDfq6F1ysOQjrkDrkFTZ7IMhDIHAEf+lBWgICAgICAgICAgICAgICAgICAgICAgolkaxrnOIa1oJc4mwa0C5JPKyMxEzO0NB2axBs7airH/FVUr230PVstHGD+6wepUWKeaJt5yu6/HOK9cU/9tY+s9Z9ZZn2lSqKPaUD2hBUKhBlMGmzZxysfz/0QZNAQEBAQEBAQEBAQEBAQEBAQEBAQEFueZkbXPkc1jGglznENa0DeSTuCxMxHWW1a2tMVrG8y410hbf8AteampCRTX+kk1Dqm3ADgzu48dNDQz6jm9mvZ63hnCYwbZc3W3hHhH39IXdgq69KWX1jkeD4O7QPzPop9LO9NvJyuPY5rqef/AMoj06Nk9pVlxT2lBIqEFYqEGf2YuRI7h2QPHUn8wgzqAgICAgICAgICAgICAgICAgICAgxO0W0NNQR9ZUPtcHJG2xllI4Nb6a7hdR5MlaRvK1pNHl1V+XHHxnwj4/3dxDa/bSpxFxa49VTA9iBp0PJzz8R+Q4Bc/Lmtkn3PYaLh+LSR7PW3n/HlHr5taUK+y2zeKezzXd/ZyANf3a9l3lr5EqfBk5Lde0ubxTR/mcPs/wC1esfvH98W+e08ium8RPR6MPq4cxE2Y3tlyuy+KDLyYW2RuamkufqSG3o4D80FwYDLlv1jQ7kWm3qCg2fBqdscLWAgkavPN53/ANPJB7kBAQEBAQEBAQEBAQEBAQEBAQEGsba7Xx4ewNaBLVSD6KK+jRuzycm7+82sOJEGbNGOPe6nDeGX1lt56UjvP7R7/wBHCsZxWaqldLM8yPdvcePIAfC0cAFzrWm07y9jjxY8NIx442iP7u8Cw3FgFkZnBMVma5kIa6YOIaxjAXS3O4MHHwVjDntX2e8ONxLhuLLE5Ynlt4z4T8f5/Vt1Zh08bi2RhY4WuCRpcX3g2Pkui8g9GGV0sYOt8tuOpHFBsuGY4H2BKDZsLaCXvudQ0W+Eb9fH+iDIoCAgICAgICAgICAgICAgICAgxO0+NsoaaSofqRpGy9utlPut/U9wKjy5IpXmWtFpbarNGOPnPlHjP98Xz3jGIyTySSyuL5ZXEvcfyHIAWAHJcqZm07y9/XHTDjjHSNohjUaiAgyOA4HU10ohpmZ3aZnHSOJv1nu4D5ngCt6Y7XnaFbU6vHp682Sfl4y7lsZsTT4c3MPpqpws+dw3Di2MfC35njwA6OPDWnxeQ1vEMmqnr0r5JrnMkkc42N9B4AWClUGNqMChk1acjjy3HyQRhuAmF93NBb9YEkX7wdyDYpZjCGvbuBAcOBaUGWhlD2hzdQUFaAgICAgICAgICAgICAgICAg450v4wZKplK09inYHPHOWQX18GZfxFc/V33ty+T1/ANPyYZyz3tPpH3/RzmZ1yq0Ozeeq2stS6DN7JbNzYjUCGPssaA6aUi7YWX+bjwHHXgCRJixTedlLW6yulx80957R/fB9AYDglPQwtgpmZWDVzjrJK7i57uJ/+Cw0XSrWKxtDxmfPkz358k7y98wJa62/KbeNlshc6diFjvQXI8S70HoZjLhuKCv9tXBDzcEWQZPA8Qy6HVp393eg2UFBKAgICAgICAgICAgICAgIBQfNGOV/tFTUT3v1s0jm/cLjkHk2w8lx7zzWmX0TTY/wsNMflER8/H1YklGZlCG5dGH0D0X4Q2mw6E2+kqR18h4nOOwPAMy6c7810sFeWkPF8Uzzl1NvKOn0+7bVM54g57jWEsE8osdX3FiR73at80GOfgjt4Jb4k39EFDMKdfVzvVBmKGiiY0gtzZhZxdqSOXcgyUVVCwWDWi3IBBsOFSF0TXHjmt4ZjZB60BAQEBAQEBAQEBAQEBAQY/aKp6mjqpRvjp5nDxbGSPmtbztWZT6anPmpXzmI9XzMTYa6WHkuQ+g2tEdZWgVlFExPYRlVDEXuaxvvPc1rfFxsPzWYjedmtrRWJtPg+qKeIMY1jdGsa1re4AWC68Pn0zvO8riMCDUsWnAme/gTa/gAP0+aDxmVBadI0IIdU30ZqePIeJQZjCtnoZWMlkdI4m92BwbHcOI4C/Dmg2VjA0BrQAAAABoABuAQVICAgICAgICAgICAgICAgxu0mGuqqSenY8RumjLA9zS4NvvuARwutb15qzCbT5vwctcm2+07uIYv0O4vclklLUNHutbI+J34XNsPVRVwxXsvZeI2zT7f2atXbA4zT6voqjT/AJIbUf8AaLkmksV1FfCWGkbVRvEb2yskcQGxvjcHuJNgA0i5N1pOOs+C3TW5Yjpd03YDo7xOSaCpq2tpIY5YpMkrT7TKGODsvVg9i9iO1YjkVmunjfdpl4veaTTvvEw7srLiCC1UuIY8jeGOI8QNEGnPaHjXigx0uGuvpI8DlcIKBhw+NzneJt+SCt8obZrbAcgg3XZ0/wC7Rnnn/nKDJICAgICAgICAgICAgICAgICC3UVDI2l8jmsY0Xc97g1rRzJOgWJmI6y2rS155axvMtMxDpTwuJ2VpmqLEgugiBYLd7y2/ldQTqaR73Ux8F1N43navxn+Il7cE2/wyse2NkvVyk9hk7ercSdLNd7pOu4G62pnpZDn4ZqMMc0xvHnHX7+jalM54gIBQafJHkc9g3Nc4DwBICCw9yDxVc2UEncBqgxEL3PdfhwQdRwqLJBE3lG2/iRc/NB6kBAQEBAQEBAQEBAQEBAQEGqbc7ZMw9oYwNkqpG3Yx3uRt3Z321tcGw42O5V8+eMfSO7rcL4XbWTzWnakePn7o/vRxTaPaGqrHXqJXSWNw33Y2dzWDQeO/vVGb2v1tL1VNPh00cmGu3nPjPxnv+zCrDKEY3dr6Itq31Ub6OocXzQNDonuN3SQ3tZx4lpIF+ThyV7T5JtHLLzHF9HXFaMtI6T3+P3dGVlxhAQalXn6WT77vzQeKQoMNi0m5vM6+AQKOPcBxQdSaLADkglAQEBAQEBAQEBAQEBAQEBB83bZ4m6evq3uP9/IxvcyNxYwejR81y8m9rzL3WimuLTUrHlE/OessC4rTZPvv1QghZYbj0SveMWgDdzmTiT7nVOP8waptPvzw5vFtvytt/d+v8bvoBdB5EQEGoVx+ll/xH/zFB4ZigwNS7NKeQsEGTwtl5Ixzewf5gg6QgICAgICAgICCm6BdAugXQLoF0C6BdB859IeGOpMRqWuBDZZHTxE7nMlcXaeDi5v7qpXptaXp9JqefBX3Rt9GuRvDrgbxrbiR3KK9PFewZ4n2ZFGtiMOu9DOzb4w+vmaW9azJTNcLExkguktyNmgdwJ3EK5p8e3tS83xjVxeYw1nt3+Pk6jmVpxDMgh8gAJO4C5QafVvu97vrOcfC5ug8E8gQYeMdo95QZvAmXnhA+u0/h1P5IN+ugXQLoF0C6BdBKBdAugt5kEZkEZ0DOgZ0EZ0EdYgjrEGv7Y7MU2Jw9VNdkjLmGdgBkhcd/3mmwu3jYbiARrasW7psOa2Kd4cYxXoqxeJ/wBC2OqbfsvimZGbcCWyFpB8L+Kj/DldjWVn3PfgnRZistjVSQUjOOYiom/Cw5T+Jafl4lLHFslI2jr8XQsC6OcOpi18gfVytNwZyOrB7om6H97Mt64KVV83E9RljbfaPd/d26dapnPOuQOtQeDGaqzA0b3HXwH+tkGqVk5QMLpHSNnld7kUUlvtSZDYeW/0QYmMaoNl2XZ9MD9Vjj+n6oNvzoGZBIcgkOQTmQLoJugXQLoLN0EEoKS5BSXIKS9BS6RBbMyC26oQeeSutz9EHnfituDvRBb/AGwOTvRBUMUvwd6ILra8ngfRBcbVFBdbOUGPxJxcb8AEGAla57srRckgDzPFBss7GQ0rox9RzRze5w1P5lBqMcJvuQbFgcgie5z9OwQNLkm45IM5DiDXcx42Qetr0FQcgnMgnMgnMgkOQTdAzIKbIIsgpIQQWoKSxBTkQQY0FBiCCkwjkgpMA5D0QUGAcggpMQ5IIyBBSbILM7xlIBDTwJ3IPEMTjb2X2DvEEHwKC43FmAWblHhYIMdjFdnYC0Fzmn3W6kg79PRBiI6943xS/wANx/RB6Bi/OOX+E/8AogvxYxwDJSf8N/8ARBs+H1B6tt99te65vZB7BKgqEiCsPQVByCQ5BVmQTdBcIQRZAsgjKgjKgZUEFqCksQRkQQY0EGNBT1SCDCgo9mQWpKFrt4ug8FRs1TP96MeIJafkg8/+x9Nw60eErv1QXqbZiCM3bnJ5ueXIPa3CmBBcbQBBcbRhBUKZBWIEEiFBPVoKhGgkMQTkQTlQXrIFkCyCLIFkCyBZBGVAyoGVALUEZUDIgZUEZUDIgZEE5EDKgZUE5UDKgnKgZUDKgZUDKgnKgZUFSAgIFkEIJsgiyBZAsgWQLIFkCyBZAsgWQLIFkCyBZBNkCyBZAQLICAgWQLIJQEBBCAgICAgICAgICAgFAQEBAQEBAQSgICAgICAg/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solidFill>
                <a:prstClr val="black"/>
              </a:solidFill>
            </a:endParaRPr>
          </a:p>
        </p:txBody>
      </p:sp>
      <p:sp>
        <p:nvSpPr>
          <p:cNvPr id="6" name="Title 1"/>
          <p:cNvSpPr txBox="1">
            <a:spLocks/>
          </p:cNvSpPr>
          <p:nvPr/>
        </p:nvSpPr>
        <p:spPr>
          <a:xfrm>
            <a:off x="176602" y="773375"/>
            <a:ext cx="8229600" cy="77809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AU" b="1" dirty="0" smtClean="0">
                <a:solidFill>
                  <a:srgbClr val="006600"/>
                </a:solidFill>
              </a:rPr>
              <a:t>“The Scales”</a:t>
            </a:r>
          </a:p>
        </p:txBody>
      </p:sp>
      <p:pic>
        <p:nvPicPr>
          <p:cNvPr id="12" name="Content Placeholder 3" descr="scales.gif"/>
          <p:cNvPicPr>
            <a:picLocks noChangeAspect="1"/>
          </p:cNvPicPr>
          <p:nvPr/>
        </p:nvPicPr>
        <p:blipFill>
          <a:blip r:embed="rId3" cstate="print"/>
          <a:stretch>
            <a:fillRect/>
          </a:stretch>
        </p:blipFill>
        <p:spPr>
          <a:xfrm>
            <a:off x="2542655" y="2630075"/>
            <a:ext cx="3644578" cy="3073279"/>
          </a:xfrm>
          <a:prstGeom prst="rect">
            <a:avLst/>
          </a:prstGeom>
        </p:spPr>
      </p:pic>
      <p:sp>
        <p:nvSpPr>
          <p:cNvPr id="13" name="TextBox 12"/>
          <p:cNvSpPr txBox="1"/>
          <p:nvPr/>
        </p:nvSpPr>
        <p:spPr>
          <a:xfrm>
            <a:off x="2465160" y="4702853"/>
            <a:ext cx="1403212" cy="76531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AU" sz="3200" b="1" dirty="0" smtClean="0">
                <a:solidFill>
                  <a:srgbClr val="00B050"/>
                </a:solidFill>
              </a:rPr>
              <a:t>“got”</a:t>
            </a:r>
            <a:endParaRPr lang="en-AU" sz="3200" dirty="0"/>
          </a:p>
        </p:txBody>
      </p:sp>
      <p:sp>
        <p:nvSpPr>
          <p:cNvPr id="14" name="TextBox 13"/>
          <p:cNvSpPr txBox="1"/>
          <p:nvPr/>
        </p:nvSpPr>
        <p:spPr>
          <a:xfrm>
            <a:off x="4787186" y="5109123"/>
            <a:ext cx="1817098" cy="765310"/>
          </a:xfrm>
          <a:prstGeom prst="rect">
            <a:avLst/>
          </a:prstGeom>
          <a:noFill/>
          <a:ln>
            <a:noFill/>
          </a:ln>
          <a:effectLst>
            <a:glow rad="139700">
              <a:schemeClr val="accent4">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AU" sz="3200" b="1" dirty="0" smtClean="0">
                <a:solidFill>
                  <a:srgbClr val="FFC000"/>
                </a:solidFill>
              </a:rPr>
              <a:t>“want”</a:t>
            </a:r>
            <a:endParaRPr lang="en-AU" sz="3200" dirty="0"/>
          </a:p>
        </p:txBody>
      </p:sp>
      <p:sp>
        <p:nvSpPr>
          <p:cNvPr id="2" name="Left Arrow 1"/>
          <p:cNvSpPr/>
          <p:nvPr/>
        </p:nvSpPr>
        <p:spPr>
          <a:xfrm rot="20704018">
            <a:off x="6371502" y="4885591"/>
            <a:ext cx="988754" cy="256357"/>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TextBox 2"/>
          <p:cNvSpPr txBox="1"/>
          <p:nvPr/>
        </p:nvSpPr>
        <p:spPr>
          <a:xfrm>
            <a:off x="6865878" y="4121501"/>
            <a:ext cx="2052228" cy="830997"/>
          </a:xfrm>
          <a:prstGeom prst="rect">
            <a:avLst/>
          </a:prstGeom>
          <a:noFill/>
        </p:spPr>
        <p:txBody>
          <a:bodyPr wrap="square" rtlCol="0">
            <a:spAutoFit/>
          </a:bodyPr>
          <a:lstStyle/>
          <a:p>
            <a:r>
              <a:rPr lang="en-AU" sz="2400" b="1" dirty="0" smtClean="0"/>
              <a:t>Quality World</a:t>
            </a:r>
          </a:p>
          <a:p>
            <a:pPr algn="ctr"/>
            <a:r>
              <a:rPr lang="en-AU" sz="2400" b="1" dirty="0" smtClean="0"/>
              <a:t>QW</a:t>
            </a:r>
            <a:endParaRPr lang="en-AU" sz="2400" b="1" dirty="0"/>
          </a:p>
        </p:txBody>
      </p:sp>
      <p:sp>
        <p:nvSpPr>
          <p:cNvPr id="7" name="TextBox 6"/>
          <p:cNvSpPr txBox="1"/>
          <p:nvPr/>
        </p:nvSpPr>
        <p:spPr>
          <a:xfrm>
            <a:off x="460375" y="3419324"/>
            <a:ext cx="350401" cy="2400657"/>
          </a:xfrm>
          <a:prstGeom prst="rect">
            <a:avLst/>
          </a:prstGeom>
          <a:noFill/>
        </p:spPr>
        <p:txBody>
          <a:bodyPr wrap="square" rtlCol="0">
            <a:spAutoFit/>
          </a:bodyPr>
          <a:lstStyle/>
          <a:p>
            <a:r>
              <a:rPr lang="en-AU" sz="15000" b="1" dirty="0">
                <a:solidFill>
                  <a:srgbClr val="FF0000"/>
                </a:solidFill>
              </a:rPr>
              <a:t>?</a:t>
            </a:r>
          </a:p>
        </p:txBody>
      </p:sp>
      <p:sp>
        <p:nvSpPr>
          <p:cNvPr id="15" name="Left Arrow 14"/>
          <p:cNvSpPr/>
          <p:nvPr/>
        </p:nvSpPr>
        <p:spPr>
          <a:xfrm rot="11837940">
            <a:off x="1460654" y="4760863"/>
            <a:ext cx="988754" cy="256357"/>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extBox 15"/>
          <p:cNvSpPr txBox="1"/>
          <p:nvPr/>
        </p:nvSpPr>
        <p:spPr>
          <a:xfrm>
            <a:off x="810776" y="1545331"/>
            <a:ext cx="5987072" cy="954107"/>
          </a:xfrm>
          <a:prstGeom prst="rect">
            <a:avLst/>
          </a:prstGeom>
          <a:noFill/>
        </p:spPr>
        <p:txBody>
          <a:bodyPr wrap="square" rtlCol="0">
            <a:spAutoFit/>
          </a:bodyPr>
          <a:lstStyle/>
          <a:p>
            <a:r>
              <a:rPr lang="en-AU" sz="2800" dirty="0" smtClean="0"/>
              <a:t>Can be used to describe our sense of being </a:t>
            </a:r>
            <a:r>
              <a:rPr lang="en-AU" sz="2800" b="1" dirty="0" smtClean="0"/>
              <a:t>in or out of balance</a:t>
            </a:r>
            <a:endParaRPr lang="en-AU" sz="2800" b="1" dirty="0"/>
          </a:p>
        </p:txBody>
      </p:sp>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88748">
            <a:off x="7793079" y="106021"/>
            <a:ext cx="1275615" cy="1970574"/>
          </a:xfrm>
          <a:prstGeom prst="rect">
            <a:avLst/>
          </a:prstGeom>
        </p:spPr>
      </p:pic>
    </p:spTree>
    <p:extLst>
      <p:ext uri="{BB962C8B-B14F-4D97-AF65-F5344CB8AC3E}">
        <p14:creationId xmlns:p14="http://schemas.microsoft.com/office/powerpoint/2010/main" val="1954688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7" grpId="0"/>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605" y="2123727"/>
            <a:ext cx="6624736" cy="2800767"/>
          </a:xfrm>
          <a:prstGeom prst="rect">
            <a:avLst/>
          </a:prstGeom>
          <a:ln>
            <a:noFill/>
          </a:ln>
          <a:effectLst/>
          <a:scene3d>
            <a:camera prst="orthographicFront">
              <a:rot lat="0" lon="0" rev="0"/>
            </a:camera>
            <a:lightRig rig="balanced" dir="t">
              <a:rot lat="0" lon="0" rev="8700000"/>
            </a:lightRig>
          </a:scene3d>
          <a:sp3d>
            <a:bevelT w="190500" h="38100"/>
          </a:sp3d>
        </p:spPr>
        <p:txBody>
          <a:bodyPr wrap="square">
            <a:spAutoFit/>
          </a:bodyPr>
          <a:lstStyle/>
          <a:p>
            <a:pPr>
              <a:lnSpc>
                <a:spcPct val="110000"/>
              </a:lnSpc>
            </a:pPr>
            <a:r>
              <a:rPr lang="en-AU" sz="2800" dirty="0" smtClean="0"/>
              <a:t>In this section we will have a look at</a:t>
            </a:r>
          </a:p>
          <a:p>
            <a:pPr>
              <a:lnSpc>
                <a:spcPct val="110000"/>
              </a:lnSpc>
            </a:pPr>
            <a:r>
              <a:rPr lang="en-AU" sz="2800" dirty="0" smtClean="0"/>
              <a:t>what </a:t>
            </a:r>
            <a:r>
              <a:rPr lang="en-AU" sz="2800" b="1" dirty="0" smtClean="0"/>
              <a:t>information</a:t>
            </a:r>
            <a:r>
              <a:rPr lang="en-AU" sz="2800" dirty="0" smtClean="0"/>
              <a:t> we are getting from the world around us - what we’ve</a:t>
            </a:r>
          </a:p>
          <a:p>
            <a:pPr>
              <a:lnSpc>
                <a:spcPct val="110000"/>
              </a:lnSpc>
            </a:pPr>
            <a:r>
              <a:rPr lang="en-AU" sz="2800" dirty="0" smtClean="0"/>
              <a:t> </a:t>
            </a:r>
          </a:p>
          <a:p>
            <a:pPr algn="ctr">
              <a:lnSpc>
                <a:spcPct val="110000"/>
              </a:lnSpc>
            </a:pPr>
            <a:r>
              <a:rPr lang="en-AU" sz="4800" b="1" dirty="0" smtClean="0">
                <a:solidFill>
                  <a:srgbClr val="00B050"/>
                </a:solidFill>
              </a:rPr>
              <a:t>“got”</a:t>
            </a:r>
          </a:p>
        </p:txBody>
      </p:sp>
      <p:sp>
        <p:nvSpPr>
          <p:cNvPr id="8" name="AutoShape 6" descr="data:image/jpeg;base64,/9j/4AAQSkZJRgABAQAAAQABAAD/2wCEAAkGBw8QEBAQDxIQDw8QEBAUDxAPDxAPDg0QFBEWFxQVFBQYHCggGBolGxYUIjEiJTUsLi8uFx8zODQtNygtLysBCgoKDg0OGxAQGzQmICQsLCw3LzIsLCwsNCwsLCwsLCwsLCwtLCw0MDctLC4sLCwsLCwsLCw0LCwsLCwsLCwsN//AABEIAOEA4QMBEQACEQEDEQH/xAAcAAEAAQUBAQAAAAAAAAAAAAAAAQIDBQYHBAj/xABFEAABAwIDBAcEBwUFCQAAAAABAAIDBBEFEiEGMUFRBxMiYXGBkRQyQqEjUmJykrHBFYKTstEzQ3Oi4RYkRFNjs8Lw8f/EABsBAQACAwEBAAAAAAAAAAAAAAADBAECBQYH/8QANREBAAIBAgQDBgYCAQUBAAAAAAECAwQRBRIhMUFRoSJhcYGR4RMUscHR8AYy8SNCUmKyFf/aAAwDAQACEQMRAD8A7igICAgICAgICAgICAgICAgICAgICAgICAgICAgICAgICAgICAgIIc4DU6AbydwCDWsV29wynJaZxK8fDADL5Zh2QfNQW1GOvi6mDg+syxvFNo9/T07+jAy9LdJ8NPUuH2uqaf5iovzlfJfr/jefxvHr/EJi6WqP44Klv3RE7/yCRrK+MMW/xvP4Xr6/wzWH9IWFzEDr+qceE7HRj8RGX5qWupxz4qWXgusx9eTf4Tv6d/RssE7JGh8bmvYdzmODmnwIU0TE9nMtS1J2tG0riy1EBAQEBAQEBAQEBAQEBAQEBAQEBAQYHavaqnw+PNKc8rv7KFpGeQ8/st5k/PcosuauOOq/oOH5dZbavSI7z4R9/c4vtJtbWV7j1ryyG/ZgjJbEBwzfXPefKy5mTNbJ3e10fDsGlj2I6+c9/t8mBUS8ICMiD2YZilRSuz08skLuOR1mu+83c7zW1b2rO8SgzafFnry5KxLpey3Si1xbFiDQwmwFRGOwT/1GfD4jTuCvYtXv0v8AV5rXf4/NYm+nnf8A9Z7/ACn9p+sulRSNe0OaQ5rgC1zSC1wO4gjeFdid3mZiaztPdWjAgICAgICAgICAgICAgICAgICDA7YbSxYdAZHWdK64givrI/v5NGlz/UKLLljHXdf4foL6zJyx0rHefL7+X8OB4niMtTK+edxfI83JO4DgAOAHALk2tNp3l77DhphpGOkbRDyrVKICAgICAg27YTbSSgeIpS59G49pu90BJ1fH3c28fHfYwZ5xztPZx+KcLrq689Ol49fdP7T+zuVPOyRjXxuD2PaHMc03a5pFwQV1IneN4eHtS1LTW0bTC4stRAQEBAQEBAQEBAQEBAQEBB4MbxWKkgfPKeywaAe89x91re8laZLxSvNKxpNLk1OWMWPvPpHjMvn/AGmxuWtqHTSnuY0HsxtG5re4fM3PFci95vPNL6FptLj0uOMWPtHj5z5sStU4sMiCzPVMZ7xseW8reuO1uytm1eHD/vLz/tWL7XopPy91T/8AWwe/6PTT1LJNGG55cfRaWx2r3haxazDl6Vt+y6o1pKAg6R0S7UGN/sEx+jkJNMSfck3uZ4O1I7781d0uXaeSXm+PaDnr+Zp3jv8ADz+X6fB1xdB5EQEBAQEBAQEBAQEBAQEBAQcY6UdoDPUmBh+hpSW6HR8+558vd8nc1y9Vk5r8sdo/V7rgWjjBp/xbR7V//nw+vf6NBVd1xAQemkwPEKvs0VNLNzkADIm93WPIbfuurODDNus9nG4nxKuD/p1n2v0VzdFeO2zeyhxO8Cppi4f59fJXeSYeZnVUmd5lrGL4FWUjstVTzQEmwMkbmsefsu3O8isTGySt627S8cbTf8u5apYZ6inc4WfqeDuJ7nc/FVsuKJ6w7Wi11q+xknp+j0qq7ggqikc1zXNJa5pDmuGha4G4I807dmLRFomJ7S+jtlsXFZSQVA3vZ2wPhkacrx4ZgfKy7GK/PWJfOdbpp0+e2Lynp8PD0ZVSKogICAgICAgICAgICAgIMftBiPstLPUaXiic5oO5z7dgebrDzWmS3LWbLGkwfj56YvOYj5ePo+Y8QxYB5Bu83Je6+uYm537zzXMphm0by9xqeJUxX/DrG8R6e6EQ1kbtzhfkdD81i2K0N8Wvw5PHb4r6iXInfs9uDYa+qqIaaP3pnht9+Ru9zrdzQT5Lelee0VQ6rURgw2yz4R/x6vpHD6KOCKOGIZY4mNawcgBbU8T3rsRERG0PnOTJbJeb27z1ehZaLNXSxzMdHKxksbxZ7JGh7HDkWnQoROziXSP0bNo71dED7KT9NDcuNKSdHNO8x8NdW9492C9dusOppM8X9i3dowswKKXRrCqCTNfuKp5Y2s9Bosk2x7T4LijWxB1voUryYqqnP93IyRvhI0tIHmweqv6O3SYeT/yPFtkpk84mPp/y6WrrzYgICAgICAgICAgICAgIMFtpgUlfRyUscwp3PLDnLOsFmuDrWuLaga8FpekWjaVjTai2DJ+JXv19ejgmPdF+LUlz1PtUY+OlJlP8Owf8io5pMLtNVjt7mmSMLSWuBa5ps5rgQ5p5EHctViJiey5DVPZ7riByOo9CtJpFu8JcefJj/wBZ2dx6GtmKhl8Qq2CPPHlpmEESFriCZSD7oIFhzBJ3WvvhwRWeZW4jxO+fHGGfPfd1ZWXGEBBbnhbIxzHgOY9pa9pFw5rhYgjkQjMTMTvD5d2qw11JWVFKSSIZXBpJ1MZ7UZPflLVSv0nZ6fBb8SkX820bE9HlVWME0p9mp32LHOaXSyt5sZpofrHyBWsYJydZ6Q2txXHpN61jmt6fOf2dFpOjTC2Cz2zTHi58zmk+TMoU8aXHDnZOO6u07xMR8I/ndbr+jHDZB9EZoHcC2TrG+Yfe/kQsW0mOe3Rti4/qqz7W1vlt+mzzbBbLVWHYhM15EtPLTOyTMBDXPbKyzXN+F1i429CbFa4MNsd537bJeJ8Qw6zS1mvS0W7e6Yn6ujK28+ICAgICAgICAgICAgICAgIMXjWztFWjLV08U+lg57B1jR9l47TfIrExEtq3tXtLVcO6JcLgqm1LRK9rNWU8rxJA1+ljqMxA5OJ1WvJG6W2pvNdm/LdAICAgIOU4ns5HWbQVL5Wh0FOymdM0i4llMTerY7mLAE9zbcVXmnNkl141E4dFWI7zM7fDfq6F1ysOQjrkDrkFTZ7IMhDIHAEf+lBWgICAgICAgICAgICAgICAgICAgICAgolkaxrnOIa1oJc4mwa0C5JPKyMxEzO0NB2axBs7airH/FVUr230PVstHGD+6wepUWKeaJt5yu6/HOK9cU/9tY+s9Z9ZZn2lSqKPaUD2hBUKhBlMGmzZxysfz/0QZNAQEBAQEBAQEBAQEBAQEBAQEBAQEFueZkbXPkc1jGglznENa0DeSTuCxMxHWW1a2tMVrG8y410hbf8AteampCRTX+kk1Dqm3ADgzu48dNDQz6jm9mvZ63hnCYwbZc3W3hHhH39IXdgq69KWX1jkeD4O7QPzPop9LO9NvJyuPY5rqef/AMoj06Nk9pVlxT2lBIqEFYqEGf2YuRI7h2QPHUn8wgzqAgICAgICAgICAgICAgICAgICAgxO0W0NNQR9ZUPtcHJG2xllI4Nb6a7hdR5MlaRvK1pNHl1V+XHHxnwj4/3dxDa/bSpxFxa49VTA9iBp0PJzz8R+Q4Bc/Lmtkn3PYaLh+LSR7PW3n/HlHr5taUK+y2zeKezzXd/ZyANf3a9l3lr5EqfBk5Lde0ubxTR/mcPs/wC1esfvH98W+e08ium8RPR6MPq4cxE2Y3tlyuy+KDLyYW2RuamkufqSG3o4D80FwYDLlv1jQ7kWm3qCg2fBqdscLWAgkavPN53/ANPJB7kBAQEBAQEBAQEBAQEBAQEBAQEGsba7Xx4ewNaBLVSD6KK+jRuzycm7+82sOJEGbNGOPe6nDeGX1lt56UjvP7R7/wBHCsZxWaqldLM8yPdvcePIAfC0cAFzrWm07y9jjxY8NIx442iP7u8Cw3FgFkZnBMVma5kIa6YOIaxjAXS3O4MHHwVjDntX2e8ONxLhuLLE5Ynlt4z4T8f5/Vt1Zh08bi2RhY4WuCRpcX3g2Pkui8g9GGV0sYOt8tuOpHFBsuGY4H2BKDZsLaCXvudQ0W+Eb9fH+iDIoCAgICAgICAgICAgICAgICAgxO0+NsoaaSofqRpGy9utlPut/U9wKjy5IpXmWtFpbarNGOPnPlHjP98Xz3jGIyTySSyuL5ZXEvcfyHIAWAHJcqZm07y9/XHTDjjHSNohjUaiAgyOA4HU10ohpmZ3aZnHSOJv1nu4D5ngCt6Y7XnaFbU6vHp682Sfl4y7lsZsTT4c3MPpqpws+dw3Di2MfC35njwA6OPDWnxeQ1vEMmqnr0r5JrnMkkc42N9B4AWClUGNqMChk1acjjy3HyQRhuAmF93NBb9YEkX7wdyDYpZjCGvbuBAcOBaUGWhlD2hzdQUFaAgICAgICAgICAgICAgICAg450v4wZKplK09inYHPHOWQX18GZfxFc/V33ty+T1/ANPyYZyz3tPpH3/RzmZ1yq0Ozeeq2stS6DN7JbNzYjUCGPssaA6aUi7YWX+bjwHHXgCRJixTedlLW6yulx80957R/fB9AYDglPQwtgpmZWDVzjrJK7i57uJ/+Cw0XSrWKxtDxmfPkz358k7y98wJa62/KbeNlshc6diFjvQXI8S70HoZjLhuKCv9tXBDzcEWQZPA8Qy6HVp393eg2UFBKAgICAgICAgICAgICAgIBQfNGOV/tFTUT3v1s0jm/cLjkHk2w8lx7zzWmX0TTY/wsNMflER8/H1YklGZlCG5dGH0D0X4Q2mw6E2+kqR18h4nOOwPAMy6c7810sFeWkPF8Uzzl1NvKOn0+7bVM54g57jWEsE8osdX3FiR73at80GOfgjt4Jb4k39EFDMKdfVzvVBmKGiiY0gtzZhZxdqSOXcgyUVVCwWDWi3IBBsOFSF0TXHjmt4ZjZB60BAQEBAQEBAQEBAQEBAQY/aKp6mjqpRvjp5nDxbGSPmtbztWZT6anPmpXzmI9XzMTYa6WHkuQ+g2tEdZWgVlFExPYRlVDEXuaxvvPc1rfFxsPzWYjedmtrRWJtPg+qKeIMY1jdGsa1re4AWC68Pn0zvO8riMCDUsWnAme/gTa/gAP0+aDxmVBadI0IIdU30ZqePIeJQZjCtnoZWMlkdI4m92BwbHcOI4C/Dmg2VjA0BrQAAAABoABuAQVICAgICAgICAgICAgICAgxu0mGuqqSenY8RumjLA9zS4NvvuARwutb15qzCbT5vwctcm2+07uIYv0O4vclklLUNHutbI+J34XNsPVRVwxXsvZeI2zT7f2atXbA4zT6voqjT/AJIbUf8AaLkmksV1FfCWGkbVRvEb2yskcQGxvjcHuJNgA0i5N1pOOs+C3TW5Yjpd03YDo7xOSaCpq2tpIY5YpMkrT7TKGODsvVg9i9iO1YjkVmunjfdpl4veaTTvvEw7srLiCC1UuIY8jeGOI8QNEGnPaHjXigx0uGuvpI8DlcIKBhw+NzneJt+SCt8obZrbAcgg3XZ0/wC7Rnnn/nKDJICAgICAgICAgICAgICAgICC3UVDI2l8jmsY0Xc97g1rRzJOgWJmI6y2rS155axvMtMxDpTwuJ2VpmqLEgugiBYLd7y2/ldQTqaR73Ux8F1N43navxn+Il7cE2/wyse2NkvVyk9hk7ercSdLNd7pOu4G62pnpZDn4ZqMMc0xvHnHX7+jalM54gIBQafJHkc9g3Nc4DwBICCw9yDxVc2UEncBqgxEL3PdfhwQdRwqLJBE3lG2/iRc/NB6kBAQEBAQEBAQEBAQEBAQEGqbc7ZMw9oYwNkqpG3Yx3uRt3Z321tcGw42O5V8+eMfSO7rcL4XbWTzWnakePn7o/vRxTaPaGqrHXqJXSWNw33Y2dzWDQeO/vVGb2v1tL1VNPh00cmGu3nPjPxnv+zCrDKEY3dr6Itq31Ub6OocXzQNDonuN3SQ3tZx4lpIF+ThyV7T5JtHLLzHF9HXFaMtI6T3+P3dGVlxhAQalXn6WT77vzQeKQoMNi0m5vM6+AQKOPcBxQdSaLADkglAQEBAQEBAQEBAQEBAQEBB83bZ4m6evq3uP9/IxvcyNxYwejR81y8m9rzL3WimuLTUrHlE/OessC4rTZPvv1QghZYbj0SveMWgDdzmTiT7nVOP8waptPvzw5vFtvytt/d+v8bvoBdB5EQEGoVx+ll/xH/zFB4ZigwNS7NKeQsEGTwtl5Ixzewf5gg6QgICAgICAgICCm6BdAugXQLoF0C6BdB859IeGOpMRqWuBDZZHTxE7nMlcXaeDi5v7qpXptaXp9JqefBX3Rt9GuRvDrgbxrbiR3KK9PFewZ4n2ZFGtiMOu9DOzb4w+vmaW9azJTNcLExkguktyNmgdwJ3EK5p8e3tS83xjVxeYw1nt3+Pk6jmVpxDMgh8gAJO4C5QafVvu97vrOcfC5ug8E8gQYeMdo95QZvAmXnhA+u0/h1P5IN+ugXQLoF0C6BdBKBdAugt5kEZkEZ0DOgZ0EZ0EdYgjrEGv7Y7MU2Jw9VNdkjLmGdgBkhcd/3mmwu3jYbiARrasW7psOa2Kd4cYxXoqxeJ/wBC2OqbfsvimZGbcCWyFpB8L+Kj/DldjWVn3PfgnRZistjVSQUjOOYiom/Cw5T+Jafl4lLHFslI2jr8XQsC6OcOpi18gfVytNwZyOrB7om6H97Mt64KVV83E9RljbfaPd/d26dapnPOuQOtQeDGaqzA0b3HXwH+tkGqVk5QMLpHSNnld7kUUlvtSZDYeW/0QYmMaoNl2XZ9MD9Vjj+n6oNvzoGZBIcgkOQTmQLoJugXQLoLN0EEoKS5BSXIKS9BS6RBbMyC26oQeeSutz9EHnfituDvRBb/AGwOTvRBUMUvwd6ILra8ngfRBcbVFBdbOUGPxJxcb8AEGAla57srRckgDzPFBss7GQ0rox9RzRze5w1P5lBqMcJvuQbFgcgie5z9OwQNLkm45IM5DiDXcx42Qetr0FQcgnMgnMgnMgkOQTdAzIKbIIsgpIQQWoKSxBTkQQY0FBiCCkwjkgpMA5D0QUGAcggpMQ5IIyBBSbILM7xlIBDTwJ3IPEMTjb2X2DvEEHwKC43FmAWblHhYIMdjFdnYC0Fzmn3W6kg79PRBiI6943xS/wANx/RB6Bi/OOX+E/8AogvxYxwDJSf8N/8ARBs+H1B6tt99te65vZB7BKgqEiCsPQVByCQ5BVmQTdBcIQRZAsgjKgjKgZUEFqCksQRkQQY0EGNBT1SCDCgo9mQWpKFrt4ug8FRs1TP96MeIJafkg8/+x9Nw60eErv1QXqbZiCM3bnJ5ueXIPa3CmBBcbQBBcbRhBUKZBWIEEiFBPVoKhGgkMQTkQTlQXrIFkCyCLIFkCyBZBGVAyoGVALUEZUDIgZUEZUDIgZEE5EDKgZUE5UDKgnKgZUDKgZUDKgnKgZUFSAgIFkEIJsgiyBZAsgWQLIFkCyBZAsgWQLIFkCyBZBNkCyBZAQLICAgWQLIJQEBBCAgICAgICAgICAgFAQEBAQEBAQSgICAgICAg/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solidFill>
                <a:prstClr val="black"/>
              </a:solidFill>
            </a:endParaRPr>
          </a:p>
        </p:txBody>
      </p:sp>
      <p:sp>
        <p:nvSpPr>
          <p:cNvPr id="6" name="Title 1"/>
          <p:cNvSpPr txBox="1">
            <a:spLocks/>
          </p:cNvSpPr>
          <p:nvPr/>
        </p:nvSpPr>
        <p:spPr>
          <a:xfrm>
            <a:off x="364096" y="98072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AU" b="1" dirty="0" smtClean="0">
                <a:solidFill>
                  <a:srgbClr val="006600"/>
                </a:solidFill>
              </a:rPr>
              <a:t>What’s next?</a:t>
            </a:r>
            <a:endParaRPr lang="en-AU" b="1" dirty="0">
              <a:solidFill>
                <a:srgbClr val="006600"/>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93079" y="106021"/>
            <a:ext cx="1275615" cy="1970574"/>
          </a:xfrm>
          <a:prstGeom prst="rect">
            <a:avLst/>
          </a:prstGeom>
        </p:spPr>
      </p:pic>
    </p:spTree>
    <p:extLst>
      <p:ext uri="{BB962C8B-B14F-4D97-AF65-F5344CB8AC3E}">
        <p14:creationId xmlns:p14="http://schemas.microsoft.com/office/powerpoint/2010/main" val="3942770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6217" y="2636912"/>
            <a:ext cx="8432632" cy="671274"/>
          </a:xfrm>
          <a:prstGeom prst="rect">
            <a:avLst/>
          </a:prstGeom>
        </p:spPr>
        <p:txBody>
          <a:bodyPr wrap="square">
            <a:spAutoFit/>
          </a:bodyPr>
          <a:lstStyle/>
          <a:p>
            <a:pPr algn="ctr">
              <a:lnSpc>
                <a:spcPct val="110000"/>
              </a:lnSpc>
            </a:pPr>
            <a:r>
              <a:rPr lang="en-AU" sz="3600" dirty="0" smtClean="0">
                <a:solidFill>
                  <a:srgbClr val="008000"/>
                </a:solidFill>
              </a:rPr>
              <a:t>Learn the Power of Your Perceptions</a:t>
            </a:r>
            <a:endParaRPr lang="en-AU" sz="2800" b="1" dirty="0">
              <a:solidFill>
                <a:srgbClr val="7030A0"/>
              </a:solidFill>
            </a:endParaRPr>
          </a:p>
        </p:txBody>
      </p:sp>
      <p:sp>
        <p:nvSpPr>
          <p:cNvPr id="5" name="Rectangle 4"/>
          <p:cNvSpPr/>
          <p:nvPr/>
        </p:nvSpPr>
        <p:spPr>
          <a:xfrm>
            <a:off x="1164331" y="4258293"/>
            <a:ext cx="6629130" cy="478272"/>
          </a:xfrm>
          <a:prstGeom prst="rect">
            <a:avLst/>
          </a:prstGeom>
        </p:spPr>
        <p:txBody>
          <a:bodyPr wrap="square">
            <a:spAutoFit/>
          </a:bodyPr>
          <a:lstStyle/>
          <a:p>
            <a:pPr algn="ctr">
              <a:lnSpc>
                <a:spcPct val="110000"/>
              </a:lnSpc>
            </a:pPr>
            <a:endParaRPr lang="en-AU" sz="2400" i="1" dirty="0">
              <a:solidFill>
                <a:srgbClr val="C00000"/>
              </a:solidFill>
            </a:endParaRPr>
          </a:p>
        </p:txBody>
      </p:sp>
      <p:sp>
        <p:nvSpPr>
          <p:cNvPr id="7" name="TextBox 6"/>
          <p:cNvSpPr txBox="1"/>
          <p:nvPr/>
        </p:nvSpPr>
        <p:spPr>
          <a:xfrm>
            <a:off x="459847" y="764704"/>
            <a:ext cx="5341142" cy="1323439"/>
          </a:xfrm>
          <a:prstGeom prst="rect">
            <a:avLst/>
          </a:prstGeom>
          <a:noFill/>
        </p:spPr>
        <p:txBody>
          <a:bodyPr wrap="none" rtlCol="0">
            <a:spAutoFit/>
          </a:bodyPr>
          <a:lstStyle/>
          <a:p>
            <a:r>
              <a:rPr lang="en-AU" sz="4000" b="1" i="1" dirty="0">
                <a:solidFill>
                  <a:srgbClr val="008000"/>
                </a:solidFill>
              </a:rPr>
              <a:t>Take Charge of Your Life</a:t>
            </a:r>
          </a:p>
          <a:p>
            <a:r>
              <a:rPr lang="en-AU" sz="4000" b="1" dirty="0">
                <a:solidFill>
                  <a:srgbClr val="008000"/>
                </a:solidFill>
              </a:rPr>
              <a:t>Session </a:t>
            </a:r>
            <a:r>
              <a:rPr lang="en-AU" sz="4000" b="1" dirty="0" smtClean="0">
                <a:solidFill>
                  <a:srgbClr val="008000"/>
                </a:solidFill>
              </a:rPr>
              <a:t>4</a:t>
            </a:r>
            <a:endParaRPr lang="en-AU" sz="4000" b="1" i="1" dirty="0">
              <a:solidFill>
                <a:srgbClr val="008000"/>
              </a:solidFill>
            </a:endParaRPr>
          </a:p>
        </p:txBody>
      </p:sp>
      <p:sp>
        <p:nvSpPr>
          <p:cNvPr id="3" name="Rectangle 2"/>
          <p:cNvSpPr/>
          <p:nvPr/>
        </p:nvSpPr>
        <p:spPr>
          <a:xfrm>
            <a:off x="1106853" y="4296464"/>
            <a:ext cx="6504013" cy="1030539"/>
          </a:xfrm>
          <a:prstGeom prst="rect">
            <a:avLst/>
          </a:prstGeom>
        </p:spPr>
        <p:txBody>
          <a:bodyPr wrap="square">
            <a:spAutoFit/>
          </a:bodyPr>
          <a:lstStyle/>
          <a:p>
            <a:pPr>
              <a:lnSpc>
                <a:spcPct val="110000"/>
              </a:lnSpc>
              <a:spcBef>
                <a:spcPct val="20000"/>
              </a:spcBef>
              <a:buClr>
                <a:srgbClr val="0BD0D9"/>
              </a:buClr>
              <a:buSzPct val="95000"/>
            </a:pPr>
            <a:r>
              <a:rPr lang="en-AU" sz="2600" i="1" dirty="0">
                <a:solidFill>
                  <a:srgbClr val="C00000"/>
                </a:solidFill>
              </a:rPr>
              <a:t>Why do we </a:t>
            </a:r>
            <a:r>
              <a:rPr lang="en-AU" sz="2600" i="1" dirty="0" smtClean="0">
                <a:solidFill>
                  <a:srgbClr val="C00000"/>
                </a:solidFill>
              </a:rPr>
              <a:t>think what we think?</a:t>
            </a:r>
          </a:p>
          <a:p>
            <a:pPr>
              <a:lnSpc>
                <a:spcPct val="110000"/>
              </a:lnSpc>
              <a:spcBef>
                <a:spcPct val="20000"/>
              </a:spcBef>
              <a:buClr>
                <a:srgbClr val="0BD0D9"/>
              </a:buClr>
              <a:buSzPct val="95000"/>
            </a:pPr>
            <a:r>
              <a:rPr lang="en-AU" sz="2600" b="1" i="1" dirty="0" smtClean="0">
                <a:solidFill>
                  <a:srgbClr val="C00000"/>
                </a:solidFill>
              </a:rPr>
              <a:t>The power of our perceptions</a:t>
            </a:r>
            <a:endParaRPr lang="en-AU" sz="2600" b="1" i="1" dirty="0">
              <a:solidFill>
                <a:srgbClr val="C00000"/>
              </a:solidFill>
            </a:endParaRPr>
          </a:p>
        </p:txBody>
      </p:sp>
      <p:sp>
        <p:nvSpPr>
          <p:cNvPr id="8" name="AutoShape 6" descr="data:image/jpeg;base64,/9j/4AAQSkZJRgABAQAAAQABAAD/2wCEAAkGBw8QEBAQDxIQDw8QEBAUDxAPDxAPDg0QFBEWFxQVFBQYHCggGBolGxYUIjEiJTUsLi8uFx8zODQtNygtLysBCgoKDg0OGxAQGzQmICQsLCw3LzIsLCwsNCwsLCwsLCwsLCwtLCw0MDctLC4sLCwsLCwsLCw0LCwsLCwsLCwsN//AABEIAOEA4QMBEQACEQEDEQH/xAAcAAEAAQUBAQAAAAAAAAAAAAAAAQIDBQYHBAj/xABFEAABAwIDBAcEBwUFCQAAAAABAAIDBBEFEiEGMUFRBxMiYXGBkRQyQqEjUmJykrHBFYKTstEzQ3Oi4RYkRFNjs8Lw8f/EABsBAQACAwEBAAAAAAAAAAAAAAADBAECBQYH/8QANREBAAIBAgQDBgYCAQUBAAAAAAECAwQRBRIhMUFRoSJhcYGR4RMUscHR8AYy8SNCUmKyFf/aAAwDAQACEQMRAD8A7igICAgICAgICAgICAgICAgICAgICAgICAgICAgICAgICAgICAgIIc4DU6AbydwCDWsV29wynJaZxK8fDADL5Zh2QfNQW1GOvi6mDg+syxvFNo9/T07+jAy9LdJ8NPUuH2uqaf5iovzlfJfr/jefxvHr/EJi6WqP44Klv3RE7/yCRrK+MMW/xvP4Xr6/wzWH9IWFzEDr+qceE7HRj8RGX5qWupxz4qWXgusx9eTf4Tv6d/RssE7JGh8bmvYdzmODmnwIU0TE9nMtS1J2tG0riy1EBAQEBAQEBAQEBAQEBAQEBAQEBAQYHavaqnw+PNKc8rv7KFpGeQ8/st5k/PcosuauOOq/oOH5dZbavSI7z4R9/c4vtJtbWV7j1ryyG/ZgjJbEBwzfXPefKy5mTNbJ3e10fDsGlj2I6+c9/t8mBUS8ICMiD2YZilRSuz08skLuOR1mu+83c7zW1b2rO8SgzafFnry5KxLpey3Si1xbFiDQwmwFRGOwT/1GfD4jTuCvYtXv0v8AV5rXf4/NYm+nnf8A9Z7/ACn9p+sulRSNe0OaQ5rgC1zSC1wO4gjeFdid3mZiaztPdWjAgICAgICAgICAgICAgICAgICDA7YbSxYdAZHWdK64givrI/v5NGlz/UKLLljHXdf4foL6zJyx0rHefL7+X8OB4niMtTK+edxfI83JO4DgAOAHALk2tNp3l77DhphpGOkbRDyrVKICAgICAg27YTbSSgeIpS59G49pu90BJ1fH3c28fHfYwZ5xztPZx+KcLrq689Ol49fdP7T+zuVPOyRjXxuD2PaHMc03a5pFwQV1IneN4eHtS1LTW0bTC4stRAQEBAQEBAQEBAQEBAQEBB4MbxWKkgfPKeywaAe89x91re8laZLxSvNKxpNLk1OWMWPvPpHjMvn/AGmxuWtqHTSnuY0HsxtG5re4fM3PFci95vPNL6FptLj0uOMWPtHj5z5sStU4sMiCzPVMZ7xseW8reuO1uytm1eHD/vLz/tWL7XopPy91T/8AWwe/6PTT1LJNGG55cfRaWx2r3haxazDl6Vt+y6o1pKAg6R0S7UGN/sEx+jkJNMSfck3uZ4O1I7781d0uXaeSXm+PaDnr+Zp3jv8ADz+X6fB1xdB5EQEBAQEBAQEBAQEBAQEBAQcY6UdoDPUmBh+hpSW6HR8+558vd8nc1y9Vk5r8sdo/V7rgWjjBp/xbR7V//nw+vf6NBVd1xAQemkwPEKvs0VNLNzkADIm93WPIbfuurODDNus9nG4nxKuD/p1n2v0VzdFeO2zeyhxO8Cppi4f59fJXeSYeZnVUmd5lrGL4FWUjstVTzQEmwMkbmsefsu3O8isTGySt627S8cbTf8u5apYZ6inc4WfqeDuJ7nc/FVsuKJ6w7Wi11q+xknp+j0qq7ggqikc1zXNJa5pDmuGha4G4I807dmLRFomJ7S+jtlsXFZSQVA3vZ2wPhkacrx4ZgfKy7GK/PWJfOdbpp0+e2Lynp8PD0ZVSKogICAgICAgICAgICAgIMftBiPstLPUaXiic5oO5z7dgebrDzWmS3LWbLGkwfj56YvOYj5ePo+Y8QxYB5Bu83Je6+uYm537zzXMphm0by9xqeJUxX/DrG8R6e6EQ1kbtzhfkdD81i2K0N8Wvw5PHb4r6iXInfs9uDYa+qqIaaP3pnht9+Ru9zrdzQT5Lelee0VQ6rURgw2yz4R/x6vpHD6KOCKOGIZY4mNawcgBbU8T3rsRERG0PnOTJbJeb27z1ehZaLNXSxzMdHKxksbxZ7JGh7HDkWnQoROziXSP0bNo71dED7KT9NDcuNKSdHNO8x8NdW9492C9dusOppM8X9i3dowswKKXRrCqCTNfuKp5Y2s9Bosk2x7T4LijWxB1voUryYqqnP93IyRvhI0tIHmweqv6O3SYeT/yPFtkpk84mPp/y6WrrzYgICAgICAgICAgICAgIMFtpgUlfRyUscwp3PLDnLOsFmuDrWuLaga8FpekWjaVjTai2DJ+JXv19ejgmPdF+LUlz1PtUY+OlJlP8Owf8io5pMLtNVjt7mmSMLSWuBa5ps5rgQ5p5EHctViJiey5DVPZ7riByOo9CtJpFu8JcefJj/wBZ2dx6GtmKhl8Qq2CPPHlpmEESFriCZSD7oIFhzBJ3WvvhwRWeZW4jxO+fHGGfPfd1ZWXGEBBbnhbIxzHgOY9pa9pFw5rhYgjkQjMTMTvD5d2qw11JWVFKSSIZXBpJ1MZ7UZPflLVSv0nZ6fBb8SkX820bE9HlVWME0p9mp32LHOaXSyt5sZpofrHyBWsYJydZ6Q2txXHpN61jmt6fOf2dFpOjTC2Cz2zTHi58zmk+TMoU8aXHDnZOO6u07xMR8I/ndbr+jHDZB9EZoHcC2TrG+Yfe/kQsW0mOe3Rti4/qqz7W1vlt+mzzbBbLVWHYhM15EtPLTOyTMBDXPbKyzXN+F1i429CbFa4MNsd537bJeJ8Qw6zS1mvS0W7e6Yn6ujK28+ICAgICAgICAgICAgICAgIMXjWztFWjLV08U+lg57B1jR9l47TfIrExEtq3tXtLVcO6JcLgqm1LRK9rNWU8rxJA1+ljqMxA5OJ1WvJG6W2pvNdm/LdAICAgIOU4ns5HWbQVL5Wh0FOymdM0i4llMTerY7mLAE9zbcVXmnNkl141E4dFWI7zM7fDfq6F1ysOQjrkDrkFTZ7IMhDIHAEf+lBWgICAgICAgICAgICAgICAgICAgICAgolkaxrnOIa1oJc4mwa0C5JPKyMxEzO0NB2axBs7airH/FVUr230PVstHGD+6wepUWKeaJt5yu6/HOK9cU/9tY+s9Z9ZZn2lSqKPaUD2hBUKhBlMGmzZxysfz/0QZNAQEBAQEBAQEBAQEBAQEBAQEBAQEFueZkbXPkc1jGglznENa0DeSTuCxMxHWW1a2tMVrG8y410hbf8AteampCRTX+kk1Dqm3ADgzu48dNDQz6jm9mvZ63hnCYwbZc3W3hHhH39IXdgq69KWX1jkeD4O7QPzPop9LO9NvJyuPY5rqef/AMoj06Nk9pVlxT2lBIqEFYqEGf2YuRI7h2QPHUn8wgzqAgICAgICAgICAgICAgICAgICAgxO0W0NNQR9ZUPtcHJG2xllI4Nb6a7hdR5MlaRvK1pNHl1V+XHHxnwj4/3dxDa/bSpxFxa49VTA9iBp0PJzz8R+Q4Bc/Lmtkn3PYaLh+LSR7PW3n/HlHr5taUK+y2zeKezzXd/ZyANf3a9l3lr5EqfBk5Lde0ubxTR/mcPs/wC1esfvH98W+e08ium8RPR6MPq4cxE2Y3tlyuy+KDLyYW2RuamkufqSG3o4D80FwYDLlv1jQ7kWm3qCg2fBqdscLWAgkavPN53/ANPJB7kBAQEBAQEBAQEBAQEBAQEBAQEGsba7Xx4ewNaBLVSD6KK+jRuzycm7+82sOJEGbNGOPe6nDeGX1lt56UjvP7R7/wBHCsZxWaqldLM8yPdvcePIAfC0cAFzrWm07y9jjxY8NIx442iP7u8Cw3FgFkZnBMVma5kIa6YOIaxjAXS3O4MHHwVjDntX2e8ONxLhuLLE5Ynlt4z4T8f5/Vt1Zh08bi2RhY4WuCRpcX3g2Pkui8g9GGV0sYOt8tuOpHFBsuGY4H2BKDZsLaCXvudQ0W+Eb9fH+iDIoCAgICAgICAgICAgICAgICAgxO0+NsoaaSofqRpGy9utlPut/U9wKjy5IpXmWtFpbarNGOPnPlHjP98Xz3jGIyTySSyuL5ZXEvcfyHIAWAHJcqZm07y9/XHTDjjHSNohjUaiAgyOA4HU10ohpmZ3aZnHSOJv1nu4D5ngCt6Y7XnaFbU6vHp682Sfl4y7lsZsTT4c3MPpqpws+dw3Di2MfC35njwA6OPDWnxeQ1vEMmqnr0r5JrnMkkc42N9B4AWClUGNqMChk1acjjy3HyQRhuAmF93NBb9YEkX7wdyDYpZjCGvbuBAcOBaUGWhlD2hzdQUFaAgICAgICAgICAgICAgICAg450v4wZKplK09inYHPHOWQX18GZfxFc/V33ty+T1/ANPyYZyz3tPpH3/RzmZ1yq0Ozeeq2stS6DN7JbNzYjUCGPssaA6aUi7YWX+bjwHHXgCRJixTedlLW6yulx80957R/fB9AYDglPQwtgpmZWDVzjrJK7i57uJ/+Cw0XSrWKxtDxmfPkz358k7y98wJa62/KbeNlshc6diFjvQXI8S70HoZjLhuKCv9tXBDzcEWQZPA8Qy6HVp393eg2UFBKAgICAgICAgICAgICAgIBQfNGOV/tFTUT3v1s0jm/cLjkHk2w8lx7zzWmX0TTY/wsNMflER8/H1YklGZlCG5dGH0D0X4Q2mw6E2+kqR18h4nOOwPAMy6c7810sFeWkPF8Uzzl1NvKOn0+7bVM54g57jWEsE8osdX3FiR73at80GOfgjt4Jb4k39EFDMKdfVzvVBmKGiiY0gtzZhZxdqSOXcgyUVVCwWDWi3IBBsOFSF0TXHjmt4ZjZB60BAQEBAQEBAQEBAQEBAQY/aKp6mjqpRvjp5nDxbGSPmtbztWZT6anPmpXzmI9XzMTYa6WHkuQ+g2tEdZWgVlFExPYRlVDEXuaxvvPc1rfFxsPzWYjedmtrRWJtPg+qKeIMY1jdGsa1re4AWC68Pn0zvO8riMCDUsWnAme/gTa/gAP0+aDxmVBadI0IIdU30ZqePIeJQZjCtnoZWMlkdI4m92BwbHcOI4C/Dmg2VjA0BrQAAAABoABuAQVICAgICAgICAgICAgICAgxu0mGuqqSenY8RumjLA9zS4NvvuARwutb15qzCbT5vwctcm2+07uIYv0O4vclklLUNHutbI+J34XNsPVRVwxXsvZeI2zT7f2atXbA4zT6voqjT/AJIbUf8AaLkmksV1FfCWGkbVRvEb2yskcQGxvjcHuJNgA0i5N1pOOs+C3TW5Yjpd03YDo7xOSaCpq2tpIY5YpMkrT7TKGODsvVg9i9iO1YjkVmunjfdpl4veaTTvvEw7srLiCC1UuIY8jeGOI8QNEGnPaHjXigx0uGuvpI8DlcIKBhw+NzneJt+SCt8obZrbAcgg3XZ0/wC7Rnnn/nKDJICAgICAgICAgICAgICAgICC3UVDI2l8jmsY0Xc97g1rRzJOgWJmI6y2rS155axvMtMxDpTwuJ2VpmqLEgugiBYLd7y2/ldQTqaR73Ux8F1N43navxn+Il7cE2/wyse2NkvVyk9hk7ercSdLNd7pOu4G62pnpZDn4ZqMMc0xvHnHX7+jalM54gIBQafJHkc9g3Nc4DwBICCw9yDxVc2UEncBqgxEL3PdfhwQdRwqLJBE3lG2/iRc/NB6kBAQEBAQEBAQEBAQEBAQEGqbc7ZMw9oYwNkqpG3Yx3uRt3Z321tcGw42O5V8+eMfSO7rcL4XbWTzWnakePn7o/vRxTaPaGqrHXqJXSWNw33Y2dzWDQeO/vVGb2v1tL1VNPh00cmGu3nPjPxnv+zCrDKEY3dr6Itq31Ub6OocXzQNDonuN3SQ3tZx4lpIF+ThyV7T5JtHLLzHF9HXFaMtI6T3+P3dGVlxhAQalXn6WT77vzQeKQoMNi0m5vM6+AQKOPcBxQdSaLADkglAQEBAQEBAQEBAQEBAQEBB83bZ4m6evq3uP9/IxvcyNxYwejR81y8m9rzL3WimuLTUrHlE/OessC4rTZPvv1QghZYbj0SveMWgDdzmTiT7nVOP8waptPvzw5vFtvytt/d+v8bvoBdB5EQEGoVx+ll/xH/zFB4ZigwNS7NKeQsEGTwtl5Ixzewf5gg6QgICAgICAgICCm6BdAugXQLoF0C6BdB859IeGOpMRqWuBDZZHTxE7nMlcXaeDi5v7qpXptaXp9JqefBX3Rt9GuRvDrgbxrbiR3KK9PFewZ4n2ZFGtiMOu9DOzb4w+vmaW9azJTNcLExkguktyNmgdwJ3EK5p8e3tS83xjVxeYw1nt3+Pk6jmVpxDMgh8gAJO4C5QafVvu97vrOcfC5ug8E8gQYeMdo95QZvAmXnhA+u0/h1P5IN+ugXQLoF0C6BdBKBdAugt5kEZkEZ0DOgZ0EZ0EdYgjrEGv7Y7MU2Jw9VNdkjLmGdgBkhcd/3mmwu3jYbiARrasW7psOa2Kd4cYxXoqxeJ/wBC2OqbfsvimZGbcCWyFpB8L+Kj/DldjWVn3PfgnRZistjVSQUjOOYiom/Cw5T+Jafl4lLHFslI2jr8XQsC6OcOpi18gfVytNwZyOrB7om6H97Mt64KVV83E9RljbfaPd/d26dapnPOuQOtQeDGaqzA0b3HXwH+tkGqVk5QMLpHSNnld7kUUlvtSZDYeW/0QYmMaoNl2XZ9MD9Vjj+n6oNvzoGZBIcgkOQTmQLoJugXQLoLN0EEoKS5BSXIKS9BS6RBbMyC26oQeeSutz9EHnfituDvRBb/AGwOTvRBUMUvwd6ILra8ngfRBcbVFBdbOUGPxJxcb8AEGAla57srRckgDzPFBss7GQ0rox9RzRze5w1P5lBqMcJvuQbFgcgie5z9OwQNLkm45IM5DiDXcx42Qetr0FQcgnMgnMgnMgkOQTdAzIKbIIsgpIQQWoKSxBTkQQY0FBiCCkwjkgpMA5D0QUGAcggpMQ5IIyBBSbILM7xlIBDTwJ3IPEMTjb2X2DvEEHwKC43FmAWblHhYIMdjFdnYC0Fzmn3W6kg79PRBiI6943xS/wANx/RB6Bi/OOX+E/8AogvxYxwDJSf8N/8ARBs+H1B6tt99te65vZB7BKgqEiCsPQVByCQ5BVmQTdBcIQRZAsgjKgjKgZUEFqCksQRkQQY0EGNBT1SCDCgo9mQWpKFrt4ug8FRs1TP96MeIJafkg8/+x9Nw60eErv1QXqbZiCM3bnJ5ueXIPa3CmBBcbQBBcbRhBUKZBWIEEiFBPVoKhGgkMQTkQTlQXrIFkCyCLIFkCyBZBGVAyoGVALUEZUDIgZUEZUDIgZEE5EDKgZUE5UDKgnKgZUDKgZUDKgnKgZUFSAgIFkEIJsgiyBZAsgWQLIFkCyBZAsgWQLIFkCyBZBNkCyBZAQLICAgWQLIJQEBBCAgICAgICAgICAgFAQEBAQEBAQSgICAgICAg/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solidFill>
                <a:prstClr val="black"/>
              </a:solidFill>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719236">
            <a:off x="7793079" y="106021"/>
            <a:ext cx="1275615" cy="1970574"/>
          </a:xfrm>
          <a:prstGeom prst="rect">
            <a:avLst/>
          </a:prstGeom>
        </p:spPr>
      </p:pic>
    </p:spTree>
    <p:extLst>
      <p:ext uri="{BB962C8B-B14F-4D97-AF65-F5344CB8AC3E}">
        <p14:creationId xmlns:p14="http://schemas.microsoft.com/office/powerpoint/2010/main" val="3900066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6600"/>
                </a:solidFill>
              </a:rPr>
              <a:t>What do you see here?</a:t>
            </a:r>
            <a:endParaRPr lang="en-AU" dirty="0">
              <a:solidFill>
                <a:srgbClr val="006600"/>
              </a:solidFill>
            </a:endParaRPr>
          </a:p>
        </p:txBody>
      </p:sp>
      <p:sp>
        <p:nvSpPr>
          <p:cNvPr id="5" name="Title 1"/>
          <p:cNvSpPr txBox="1">
            <a:spLocks/>
          </p:cNvSpPr>
          <p:nvPr/>
        </p:nvSpPr>
        <p:spPr>
          <a:xfrm>
            <a:off x="401641" y="270892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AU" dirty="0">
              <a:solidFill>
                <a:srgbClr val="006600"/>
              </a:solidFill>
            </a:endParaRPr>
          </a:p>
        </p:txBody>
      </p:sp>
      <p:sp>
        <p:nvSpPr>
          <p:cNvPr id="4" name="Rectangle 3"/>
          <p:cNvSpPr/>
          <p:nvPr/>
        </p:nvSpPr>
        <p:spPr>
          <a:xfrm>
            <a:off x="2126043" y="2212964"/>
            <a:ext cx="1962397" cy="215444"/>
          </a:xfrm>
          <a:prstGeom prst="rect">
            <a:avLst/>
          </a:prstGeom>
        </p:spPr>
        <p:txBody>
          <a:bodyPr wrap="none">
            <a:spAutoFit/>
          </a:bodyPr>
          <a:lstStyle/>
          <a:p>
            <a:r>
              <a:rPr lang="en-AU" sz="800" dirty="0">
                <a:hlinkClick r:id="rId3"/>
              </a:rPr>
              <a:t>www.theinvisiblegorilla.com/videos.html</a:t>
            </a:r>
            <a:endParaRPr lang="en-AU" sz="800"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7904" y="2924944"/>
            <a:ext cx="2232248" cy="3448384"/>
          </a:xfrm>
          <a:prstGeom prst="rect">
            <a:avLst/>
          </a:prstGeom>
        </p:spPr>
      </p:pic>
    </p:spTree>
    <p:extLst>
      <p:ext uri="{BB962C8B-B14F-4D97-AF65-F5344CB8AC3E}">
        <p14:creationId xmlns:p14="http://schemas.microsoft.com/office/powerpoint/2010/main" val="3493861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6600"/>
                </a:solidFill>
              </a:rPr>
              <a:t>What do you see here?</a:t>
            </a:r>
            <a:endParaRPr lang="en-AU" dirty="0">
              <a:solidFill>
                <a:srgbClr val="006600"/>
              </a:solidFill>
            </a:endParaRPr>
          </a:p>
        </p:txBody>
      </p:sp>
      <p:pic>
        <p:nvPicPr>
          <p:cNvPr id="1026" name="Picture 2" descr="http://janetsmithwarfield.com/wp-content/uploads/2013/01/good-evil-cleanedup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1844824"/>
            <a:ext cx="7868844" cy="342497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59128">
            <a:off x="7596336" y="4509120"/>
            <a:ext cx="1275615" cy="1970574"/>
          </a:xfrm>
          <a:prstGeom prst="rect">
            <a:avLst/>
          </a:prstGeom>
        </p:spPr>
      </p:pic>
    </p:spTree>
    <p:extLst>
      <p:ext uri="{BB962C8B-B14F-4D97-AF65-F5344CB8AC3E}">
        <p14:creationId xmlns:p14="http://schemas.microsoft.com/office/powerpoint/2010/main" val="7042173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6600"/>
                </a:solidFill>
              </a:rPr>
              <a:t>What do you see?</a:t>
            </a:r>
            <a:endParaRPr lang="en-AU" dirty="0">
              <a:solidFill>
                <a:srgbClr val="006600"/>
              </a:solidFill>
            </a:endParaRPr>
          </a:p>
        </p:txBody>
      </p:sp>
      <p:pic>
        <p:nvPicPr>
          <p:cNvPr id="4" name="Content Placeholder 3" descr="clown optical illusion.JPG"/>
          <p:cNvPicPr>
            <a:picLocks noGrp="1" noChangeAspect="1"/>
          </p:cNvPicPr>
          <p:nvPr>
            <p:ph idx="1"/>
          </p:nvPr>
        </p:nvPicPr>
        <p:blipFill>
          <a:blip r:embed="rId3" cstate="print"/>
          <a:stretch>
            <a:fillRect/>
          </a:stretch>
        </p:blipFill>
        <p:spPr>
          <a:xfrm>
            <a:off x="1352646" y="1700808"/>
            <a:ext cx="6891762" cy="4629053"/>
          </a:xfr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496244">
            <a:off x="7793079" y="106021"/>
            <a:ext cx="1275615" cy="1970574"/>
          </a:xfrm>
          <a:prstGeom prst="rect">
            <a:avLst/>
          </a:prstGeom>
        </p:spPr>
      </p:pic>
    </p:spTree>
    <p:extLst>
      <p:ext uri="{BB962C8B-B14F-4D97-AF65-F5344CB8AC3E}">
        <p14:creationId xmlns:p14="http://schemas.microsoft.com/office/powerpoint/2010/main" val="1005294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6600"/>
                </a:solidFill>
              </a:rPr>
              <a:t>What do you see now?</a:t>
            </a:r>
            <a:endParaRPr lang="en-AU" dirty="0">
              <a:solidFill>
                <a:srgbClr val="006600"/>
              </a:solidFill>
            </a:endParaRPr>
          </a:p>
        </p:txBody>
      </p:sp>
      <p:pic>
        <p:nvPicPr>
          <p:cNvPr id="6" name="Content Placeholder 3" descr="clown optical illusion.JPG"/>
          <p:cNvPicPr>
            <a:picLocks noGrp="1" noChangeAspect="1"/>
          </p:cNvPicPr>
          <p:nvPr>
            <p:ph idx="1"/>
          </p:nvPr>
        </p:nvPicPr>
        <p:blipFill>
          <a:blip r:embed="rId3" cstate="print"/>
          <a:stretch>
            <a:fillRect/>
          </a:stretch>
        </p:blipFill>
        <p:spPr>
          <a:xfrm rot="16200000">
            <a:off x="1981459" y="2059101"/>
            <a:ext cx="5253088" cy="352839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371054">
            <a:off x="7793079" y="106021"/>
            <a:ext cx="1275615" cy="1970574"/>
          </a:xfrm>
          <a:prstGeom prst="rect">
            <a:avLst/>
          </a:prstGeom>
        </p:spPr>
      </p:pic>
    </p:spTree>
    <p:extLst>
      <p:ext uri="{BB962C8B-B14F-4D97-AF65-F5344CB8AC3E}">
        <p14:creationId xmlns:p14="http://schemas.microsoft.com/office/powerpoint/2010/main" val="2854174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1386</TotalTime>
  <Words>1029</Words>
  <Application>Microsoft Office PowerPoint</Application>
  <PresentationFormat>On-screen Show (4:3)</PresentationFormat>
  <Paragraphs>188</Paragraphs>
  <Slides>22</Slides>
  <Notes>21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1_Office Theme</vt:lpstr>
      <vt:lpstr>PowerPoint Presentation</vt:lpstr>
      <vt:lpstr>PowerPoint Presentation</vt:lpstr>
      <vt:lpstr>PowerPoint Presentation</vt:lpstr>
      <vt:lpstr>PowerPoint Presentation</vt:lpstr>
      <vt:lpstr>PowerPoint Presentation</vt:lpstr>
      <vt:lpstr>What do you see here?</vt:lpstr>
      <vt:lpstr>What do you see here?</vt:lpstr>
      <vt:lpstr>What do you see?</vt:lpstr>
      <vt:lpstr>What do you see now?</vt:lpstr>
      <vt:lpstr>Mystery Object</vt:lpstr>
      <vt:lpstr>The filters</vt:lpstr>
      <vt:lpstr>PowerPoint Presentation</vt:lpstr>
      <vt:lpstr>PowerPoint Presentation</vt:lpstr>
      <vt:lpstr>Word Association</vt:lpstr>
      <vt:lpstr>PowerPoint Presentation</vt:lpstr>
      <vt:lpstr>Perceptual System</vt:lpstr>
      <vt:lpstr>Comparing Place</vt:lpstr>
      <vt:lpstr>Perceptual System</vt:lpstr>
      <vt:lpstr>PowerPoint Presentation</vt:lpstr>
      <vt:lpstr>Perceptual System</vt:lpstr>
      <vt:lpstr>Implications</vt:lpstr>
      <vt:lpstr>Geometric Close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dc:creator>
  <cp:lastModifiedBy>Denise</cp:lastModifiedBy>
  <cp:revision>86</cp:revision>
  <cp:lastPrinted>2015-01-10T11:41:25Z</cp:lastPrinted>
  <dcterms:created xsi:type="dcterms:W3CDTF">2014-12-15T04:56:17Z</dcterms:created>
  <dcterms:modified xsi:type="dcterms:W3CDTF">2016-01-30T17:42:30Z</dcterms:modified>
</cp:coreProperties>
</file>