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5"/>
  </p:notesMasterIdLst>
  <p:sldIdLst>
    <p:sldId id="257" r:id="rId3"/>
    <p:sldId id="266" r:id="rId4"/>
    <p:sldId id="265" r:id="rId5"/>
    <p:sldId id="273" r:id="rId6"/>
    <p:sldId id="272" r:id="rId7"/>
    <p:sldId id="258" r:id="rId8"/>
    <p:sldId id="269" r:id="rId9"/>
    <p:sldId id="259" r:id="rId10"/>
    <p:sldId id="262" r:id="rId11"/>
    <p:sldId id="274" r:id="rId12"/>
    <p:sldId id="270" r:id="rId13"/>
    <p:sldId id="267" r:id="rId14"/>
  </p:sldIdLst>
  <p:sldSz cx="9144000" cy="6858000" type="screen4x3"/>
  <p:notesSz cx="6662738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1919"/>
    <a:srgbClr val="E6AF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5887" autoAdjust="0"/>
  </p:normalViewPr>
  <p:slideViewPr>
    <p:cSldViewPr>
      <p:cViewPr>
        <p:scale>
          <a:sx n="64" d="100"/>
          <a:sy n="64" d="100"/>
        </p:scale>
        <p:origin x="-1752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CAFB2-8FEC-4386-8E3C-A0554796C53F}" type="datetimeFigureOut">
              <a:rPr lang="en-AU" smtClean="0"/>
              <a:t>30/01/2016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4BB3B-50AF-4030-9A8A-3F2A3C844A1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168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So far</a:t>
            </a:r>
            <a:r>
              <a:rPr lang="en-AU" baseline="0" dirty="0" smtClean="0"/>
              <a:t> we have learnt how we are in charge of our choices and why we make them.</a:t>
            </a:r>
          </a:p>
          <a:p>
            <a:r>
              <a:rPr lang="en-AU" dirty="0" smtClean="0"/>
              <a:t>This week we are going</a:t>
            </a:r>
            <a:r>
              <a:rPr lang="en-AU" baseline="0" dirty="0" smtClean="0"/>
              <a:t> to build on this to learn how we can create more positive, stronger relationships.</a:t>
            </a:r>
          </a:p>
          <a:p>
            <a:r>
              <a:rPr lang="en-AU" baseline="0" dirty="0" smtClean="0"/>
              <a:t>Relationships are a core part of good mental health. We all want to feel like we belong and feel loved. Humans are hardwired to connect.</a:t>
            </a:r>
          </a:p>
          <a:p>
            <a:r>
              <a:rPr lang="en-AU" baseline="0" dirty="0" smtClean="0"/>
              <a:t>One of the problems when we become mentally unwell is that we withdraw from the people we most need to connect with. </a:t>
            </a:r>
          </a:p>
          <a:p>
            <a:r>
              <a:rPr lang="en-AU" baseline="0" dirty="0" smtClean="0"/>
              <a:t>From the other angle - difficulties with relationships can lead becoming to mentally unwell.</a:t>
            </a:r>
          </a:p>
          <a:p>
            <a:r>
              <a:rPr lang="en-AU" baseline="0" dirty="0" smtClean="0"/>
              <a:t>We have learnt that there are 5 basic needs. Glasser believes from his 40 years of counselling that relationship problems are at the heart of every mental health problem – including the relationship we have with ourselves.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7F6EC-22F6-4BB2-9CA0-9CB114CF3156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280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Eg</a:t>
            </a:r>
            <a:r>
              <a:rPr lang="en-AU" dirty="0" smtClean="0"/>
              <a:t> I want a new car</a:t>
            </a:r>
          </a:p>
          <a:p>
            <a:r>
              <a:rPr lang="en-AU" dirty="0" smtClean="0"/>
              <a:t>Particularly a VW Passat</a:t>
            </a:r>
          </a:p>
          <a:p>
            <a:r>
              <a:rPr lang="en-AU" dirty="0" smtClean="0"/>
              <a:t>I can’t afford it</a:t>
            </a:r>
          </a:p>
          <a:p>
            <a:endParaRPr lang="en-AU" dirty="0" smtClean="0"/>
          </a:p>
          <a:p>
            <a:r>
              <a:rPr lang="en-AU" dirty="0" smtClean="0"/>
              <a:t>I can – choose a cheaper car – GOLF</a:t>
            </a:r>
          </a:p>
          <a:p>
            <a:r>
              <a:rPr lang="en-AU" dirty="0" smtClean="0"/>
              <a:t>Or – choose to sell something else, get a better job, steal</a:t>
            </a:r>
            <a:r>
              <a:rPr lang="en-AU" baseline="0" dirty="0" smtClean="0"/>
              <a:t> money, save a bit longer,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BB3B-50AF-4030-9A8A-3F2A3C844A1F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3512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Negative habits over time – takes practice.</a:t>
            </a:r>
            <a:r>
              <a:rPr lang="en-AU" baseline="0" dirty="0" smtClean="0"/>
              <a:t> When we change a habit we are actually building physical linkages/pathways in the brain.  Thinking can change our brains</a:t>
            </a:r>
          </a:p>
          <a:p>
            <a:r>
              <a:rPr lang="en-AU" baseline="0" dirty="0" smtClean="0"/>
              <a:t>Kirsty’s </a:t>
            </a:r>
            <a:r>
              <a:rPr lang="en-AU" baseline="0" dirty="0" err="1" smtClean="0"/>
              <a:t>eg</a:t>
            </a:r>
            <a:r>
              <a:rPr lang="en-AU" baseline="0" dirty="0" smtClean="0"/>
              <a:t> about having the needle. Norman Doidge “The Brain that Changes Itself”.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BA2CD8-9D6D-46D3-A107-C58558D93D00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7562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A7F6EC-22F6-4BB2-9CA0-9CB114CF3156}" type="slidenum">
              <a:rPr lang="en-AU" smtClean="0">
                <a:solidFill>
                  <a:prstClr val="black"/>
                </a:solidFill>
              </a:rPr>
              <a:pPr/>
              <a:t>3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128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Look up Look down</a:t>
            </a:r>
          </a:p>
          <a:p>
            <a:r>
              <a:rPr lang="en-AU" dirty="0" smtClean="0"/>
              <a:t>What is the purpose of this activity? Have fun. Connect.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BB3B-50AF-4030-9A8A-3F2A3C844A1F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98918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Sometimes the things we do help us feel better and sometimes</a:t>
            </a:r>
            <a:r>
              <a:rPr lang="en-AU" baseline="0" dirty="0" smtClean="0"/>
              <a:t> they don’t  </a:t>
            </a:r>
          </a:p>
          <a:p>
            <a:r>
              <a:rPr lang="en-AU" dirty="0" smtClean="0"/>
              <a:t>Sometimes they help for a while and then … they don’t</a:t>
            </a:r>
          </a:p>
          <a:p>
            <a:r>
              <a:rPr lang="en-AU" dirty="0" smtClean="0"/>
              <a:t>We</a:t>
            </a:r>
            <a:r>
              <a:rPr lang="en-AU" baseline="0" dirty="0" smtClean="0"/>
              <a:t> all need to know how to help ourselves when these feelings happen. Sometimes we need others to help us work it out</a:t>
            </a:r>
          </a:p>
          <a:p>
            <a:r>
              <a:rPr lang="en-AU" baseline="0" dirty="0" smtClean="0"/>
              <a:t>In this section we are going to have a look at how our actions, our thoughts feelings and our body responses are all linked together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8C892-4AD4-4FDB-9292-E50C471A5079}" type="slidenum">
              <a:rPr lang="en-AU" smtClean="0">
                <a:solidFill>
                  <a:prstClr val="black"/>
                </a:solidFill>
              </a:rPr>
              <a:pPr/>
              <a:t>5</a:t>
            </a:fld>
            <a:endParaRPr lang="en-A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888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Thoughts First I am going to ask you to think red, think green and stop thinking green Wait</a:t>
            </a:r>
            <a:r>
              <a:rPr lang="en-AU" baseline="0" dirty="0" smtClean="0"/>
              <a:t> 3-5 </a:t>
            </a:r>
            <a:r>
              <a:rPr lang="en-AU" baseline="0" dirty="0" err="1" smtClean="0"/>
              <a:t>secs</a:t>
            </a:r>
            <a:r>
              <a:rPr lang="en-AU" baseline="0" dirty="0" smtClean="0"/>
              <a:t> between each one. </a:t>
            </a:r>
            <a:endParaRPr lang="en-AU" dirty="0" smtClean="0"/>
          </a:p>
          <a:p>
            <a:endParaRPr lang="en-AU" dirty="0" smtClean="0"/>
          </a:p>
          <a:p>
            <a:r>
              <a:rPr lang="en-AU" dirty="0" smtClean="0"/>
              <a:t>Feelings Now I am going to ask you to control your feelings. Keeping your eyes closed, try to feel angry</a:t>
            </a:r>
          </a:p>
          <a:p>
            <a:r>
              <a:rPr lang="en-AU" dirty="0" smtClean="0"/>
              <a:t>Feel sad, stop feeling sad and be happy</a:t>
            </a:r>
          </a:p>
          <a:p>
            <a:r>
              <a:rPr lang="en-AU" dirty="0" smtClean="0"/>
              <a:t> What were you thinking when you giggled?</a:t>
            </a:r>
          </a:p>
          <a:p>
            <a:endParaRPr lang="en-AU" dirty="0" smtClean="0"/>
          </a:p>
          <a:p>
            <a:r>
              <a:rPr lang="en-AU" dirty="0" smtClean="0"/>
              <a:t>Physiology Next … control your body. Keep eyes closed and raise your heart rate. Lower your cholesterol</a:t>
            </a:r>
          </a:p>
          <a:p>
            <a:r>
              <a:rPr lang="en-AU" dirty="0" smtClean="0"/>
              <a:t>Sweat profusely</a:t>
            </a:r>
          </a:p>
          <a:p>
            <a:endParaRPr lang="en-AU" dirty="0" smtClean="0"/>
          </a:p>
          <a:p>
            <a:r>
              <a:rPr lang="en-AU" dirty="0" smtClean="0"/>
              <a:t>Actions Now I am going to ask you</a:t>
            </a:r>
            <a:r>
              <a:rPr lang="en-AU" baseline="0" dirty="0" smtClean="0"/>
              <a:t> to control your doing behaviour – your actions</a:t>
            </a:r>
          </a:p>
          <a:p>
            <a:r>
              <a:rPr lang="en-AU" baseline="0" dirty="0" smtClean="0"/>
              <a:t>Raise your right hand Lower it. Touch your nose. Stop touching your nose.</a:t>
            </a:r>
            <a:endParaRPr lang="en-AU" dirty="0" smtClean="0"/>
          </a:p>
          <a:p>
            <a:r>
              <a:rPr lang="en-AU" dirty="0" smtClean="0"/>
              <a:t> Recap what you did.</a:t>
            </a:r>
          </a:p>
          <a:p>
            <a:pPr marL="228600" indent="-228600">
              <a:buFont typeface="+mj-lt"/>
              <a:buAutoNum type="arabicPeriod"/>
            </a:pPr>
            <a:r>
              <a:rPr lang="en-AU" dirty="0" smtClean="0"/>
              <a:t>Of all 4 which is easiest to control – relate to front</a:t>
            </a:r>
            <a:r>
              <a:rPr lang="en-AU" baseline="0" dirty="0" smtClean="0"/>
              <a:t> wheels</a:t>
            </a:r>
          </a:p>
          <a:p>
            <a:pPr marL="228600" indent="-228600">
              <a:buFont typeface="+mj-lt"/>
              <a:buAutoNum type="arabicPeriod"/>
            </a:pPr>
            <a:r>
              <a:rPr lang="en-AU" baseline="0" dirty="0" smtClean="0"/>
              <a:t>What did you do when I ask you to stop thinking </a:t>
            </a:r>
            <a:r>
              <a:rPr lang="en-AU" baseline="0" dirty="0" err="1" smtClean="0"/>
              <a:t>green.?We</a:t>
            </a:r>
            <a:r>
              <a:rPr lang="en-AU" baseline="0" dirty="0" smtClean="0"/>
              <a:t> never stop thinking- the thinking wheel is always spinning even when we are asleep</a:t>
            </a:r>
          </a:p>
          <a:p>
            <a:pPr marL="228600" indent="-228600">
              <a:buFont typeface="+mj-lt"/>
              <a:buAutoNum type="arabicPeriod"/>
            </a:pPr>
            <a:r>
              <a:rPr lang="en-AU" baseline="0" dirty="0" smtClean="0"/>
              <a:t>Was anyone able to feel sad or angry or happy when directed to?</a:t>
            </a:r>
          </a:p>
          <a:p>
            <a:pPr marL="228600" indent="-228600">
              <a:buFont typeface="+mj-lt"/>
              <a:buAutoNum type="arabicPeriod"/>
            </a:pPr>
            <a:r>
              <a:rPr lang="en-AU" baseline="0" dirty="0" smtClean="0"/>
              <a:t> - How – thinking. It is our thoughts which control our feelings. The thought info becomes an electrical impulse that travels via the amygdala thru the limbic system , creating a feeling. Spilt second – we are not aware that we create our feelings- they don’t just happen to us</a:t>
            </a:r>
          </a:p>
          <a:p>
            <a:pPr marL="228600" indent="-228600">
              <a:buFont typeface="+mj-lt"/>
              <a:buAutoNum type="arabicPeriod"/>
            </a:pPr>
            <a:r>
              <a:rPr lang="en-AU" baseline="0" dirty="0" smtClean="0"/>
              <a:t>Who could raise their heartrate? How – thoughts – indirect control</a:t>
            </a:r>
          </a:p>
          <a:p>
            <a:pPr marL="228600" indent="-228600">
              <a:buFont typeface="+mj-lt"/>
              <a:buAutoNum type="arabicPeriod"/>
            </a:pPr>
            <a:r>
              <a:rPr lang="en-AU" baseline="0" dirty="0" smtClean="0"/>
              <a:t> Where do you sit – front.  What would happen if you sat in the back?</a:t>
            </a:r>
          </a:p>
          <a:p>
            <a:pPr marL="228600" indent="-228600">
              <a:buFont typeface="+mj-lt"/>
              <a:buAutoNum type="arabicPeriod"/>
            </a:pPr>
            <a:r>
              <a:rPr lang="en-AU" baseline="0" dirty="0" smtClean="0"/>
              <a:t>What wheel would represent anger? What would happen if someone let his anger control his behavioural car?</a:t>
            </a:r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BB3B-50AF-4030-9A8A-3F2A3C844A1F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38097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10 mins</a:t>
            </a:r>
          </a:p>
          <a:p>
            <a:r>
              <a:rPr lang="en-AU" dirty="0" smtClean="0"/>
              <a:t>Idea of total behaviour</a:t>
            </a:r>
          </a:p>
          <a:p>
            <a:r>
              <a:rPr lang="en-AU" dirty="0" smtClean="0"/>
              <a:t>A Running</a:t>
            </a:r>
          </a:p>
          <a:p>
            <a:r>
              <a:rPr lang="en-AU" dirty="0" smtClean="0"/>
              <a:t>T Meditating</a:t>
            </a:r>
          </a:p>
          <a:p>
            <a:r>
              <a:rPr lang="en-AU" dirty="0" smtClean="0"/>
              <a:t>F Extremely angry</a:t>
            </a:r>
          </a:p>
          <a:p>
            <a:r>
              <a:rPr lang="en-AU" dirty="0" smtClean="0"/>
              <a:t>P Sick to my stomach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BB3B-50AF-4030-9A8A-3F2A3C844A1F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579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7 mins</a:t>
            </a:r>
          </a:p>
          <a:p>
            <a:endParaRPr lang="en-AU" dirty="0" smtClean="0"/>
          </a:p>
          <a:p>
            <a:r>
              <a:rPr lang="en-AU" dirty="0" smtClean="0"/>
              <a:t> Introduction to the wheels of the car as metaphor for behaviour as total behaviour</a:t>
            </a:r>
          </a:p>
          <a:p>
            <a:r>
              <a:rPr lang="en-AU" dirty="0" smtClean="0"/>
              <a:t>Choose 4 chairs and volunteers. Do following scenarios </a:t>
            </a:r>
          </a:p>
          <a:p>
            <a:endParaRPr lang="en-AU" dirty="0" smtClean="0"/>
          </a:p>
          <a:p>
            <a:r>
              <a:rPr lang="en-AU" dirty="0" smtClean="0"/>
              <a:t>Some </a:t>
            </a:r>
            <a:r>
              <a:rPr lang="en-AU" dirty="0" err="1" smtClean="0"/>
              <a:t>egs</a:t>
            </a:r>
            <a:r>
              <a:rPr lang="en-AU" dirty="0" smtClean="0"/>
              <a:t> of behaviours that are acting, feeling, thinking and physiology</a:t>
            </a:r>
          </a:p>
          <a:p>
            <a:pPr marL="228600" indent="-228600">
              <a:buFont typeface="+mj-lt"/>
              <a:buAutoNum type="arabicPeriod"/>
            </a:pPr>
            <a:r>
              <a:rPr lang="en-AU" dirty="0" smtClean="0"/>
              <a:t>Driving past Port</a:t>
            </a:r>
            <a:r>
              <a:rPr lang="en-AU" baseline="0" dirty="0" smtClean="0"/>
              <a:t> Neill. Enjoying time together</a:t>
            </a:r>
          </a:p>
          <a:p>
            <a:pPr marL="228600" indent="-228600">
              <a:buFont typeface="+mj-lt"/>
              <a:buAutoNum type="arabicPeriod"/>
            </a:pPr>
            <a:r>
              <a:rPr lang="en-AU" baseline="0" dirty="0" smtClean="0"/>
              <a:t>Stopping at Cowell for an iced coffee- swap drivers</a:t>
            </a:r>
          </a:p>
          <a:p>
            <a:pPr marL="228600" indent="-228600">
              <a:buFont typeface="+mj-lt"/>
              <a:buAutoNum type="arabicPeriod"/>
            </a:pPr>
            <a:r>
              <a:rPr lang="en-AU" dirty="0" smtClean="0"/>
              <a:t>Getting hungry 15 km from Whyalla </a:t>
            </a:r>
          </a:p>
          <a:p>
            <a:pPr marL="228600" indent="-228600">
              <a:buFont typeface="+mj-lt"/>
              <a:buAutoNum type="arabicPeriod"/>
            </a:pPr>
            <a:r>
              <a:rPr lang="en-AU" dirty="0" smtClean="0"/>
              <a:t>Sudden realisation that purse had been on roof of car</a:t>
            </a:r>
          </a:p>
          <a:p>
            <a:pPr marL="228600" indent="-228600">
              <a:buFont typeface="+mj-lt"/>
              <a:buAutoNum type="arabicPeriod"/>
            </a:pPr>
            <a:r>
              <a:rPr lang="en-AU" dirty="0" smtClean="0"/>
              <a:t>Stopping</a:t>
            </a:r>
          </a:p>
          <a:p>
            <a:pPr marL="228600" indent="-228600">
              <a:buFont typeface="+mj-lt"/>
              <a:buAutoNum type="arabicPeriod"/>
            </a:pPr>
            <a:r>
              <a:rPr lang="en-AU" dirty="0" smtClean="0"/>
              <a:t>Turning round and driving back to Cowell</a:t>
            </a:r>
          </a:p>
          <a:p>
            <a:pPr marL="228600" indent="-228600">
              <a:buFont typeface="+mj-lt"/>
              <a:buAutoNum type="arabicPeriod"/>
            </a:pPr>
            <a:r>
              <a:rPr lang="en-AU" dirty="0" smtClean="0"/>
              <a:t>Looking for purse unsuccessfully</a:t>
            </a:r>
          </a:p>
          <a:p>
            <a:pPr marL="228600" indent="-228600">
              <a:buFont typeface="+mj-lt"/>
              <a:buAutoNum type="arabicPeriod"/>
            </a:pPr>
            <a:r>
              <a:rPr lang="en-AU" dirty="0" smtClean="0"/>
              <a:t>Phoning</a:t>
            </a:r>
            <a:r>
              <a:rPr lang="en-AU" baseline="0" dirty="0" smtClean="0"/>
              <a:t> bank</a:t>
            </a:r>
          </a:p>
          <a:p>
            <a:pPr marL="228600" indent="-228600">
              <a:buFont typeface="+mj-lt"/>
              <a:buAutoNum type="arabicPeriod"/>
            </a:pPr>
            <a:r>
              <a:rPr lang="en-AU" baseline="0" dirty="0" smtClean="0"/>
              <a:t>Phoning husband</a:t>
            </a:r>
          </a:p>
          <a:p>
            <a:pPr marL="228600" indent="-228600">
              <a:buFont typeface="+mj-lt"/>
              <a:buAutoNum type="arabicPeriod"/>
            </a:pPr>
            <a:r>
              <a:rPr lang="en-AU" baseline="0" dirty="0" smtClean="0"/>
              <a:t>Good news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BB3B-50AF-4030-9A8A-3F2A3C844A1F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5792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AU" dirty="0" smtClean="0"/>
              <a:t>20 min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 smtClean="0"/>
              <a:t>Example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 smtClean="0"/>
              <a:t>You</a:t>
            </a:r>
            <a:r>
              <a:rPr lang="en-AU" baseline="0" dirty="0" smtClean="0"/>
              <a:t> have just arrived late to work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baseline="0" dirty="0" smtClean="0"/>
              <a:t>Back wheels – Flustered, embarrassed, heart running fast, breathing fast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baseline="0" dirty="0" smtClean="0"/>
              <a:t>Front wheels – running, thinking oh no I will be late again! Everyone will see me.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baseline="0" dirty="0" smtClean="0"/>
              <a:t>Reinvention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baseline="0" dirty="0" smtClean="0"/>
              <a:t>Change running to walking – how does that feel? Physiology?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 smtClean="0"/>
              <a:t>Change thinking to “ It’s ok, I can explain</a:t>
            </a:r>
            <a:r>
              <a:rPr lang="en-AU" baseline="0" dirty="0" smtClean="0"/>
              <a:t> why I am late</a:t>
            </a:r>
            <a:r>
              <a:rPr lang="en-AU" dirty="0" smtClean="0"/>
              <a:t>. I can make up the time if I need to.</a:t>
            </a:r>
            <a:r>
              <a:rPr lang="en-AU" baseline="0" dirty="0" smtClean="0"/>
              <a:t>”</a:t>
            </a: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 smtClean="0"/>
              <a:t>Were</a:t>
            </a:r>
            <a:r>
              <a:rPr lang="en-AU" baseline="0" dirty="0" smtClean="0"/>
              <a:t> you able to link the questioning process to the 4 quadrants?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Can you see how emotions change when you change your actions or thoughts?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baseline="0" dirty="0" smtClean="0"/>
              <a:t>Do you think you can use this process with yourself when you are facing difficulties?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BB3B-50AF-4030-9A8A-3F2A3C844A1F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5792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4BB3B-50AF-4030-9A8A-3F2A3C844A1F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3512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7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03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099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A75F-FD01-463F-B9AC-F75AAEEE2D0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3C8C-13FD-4FC1-9FB0-A560D28D392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8139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A75F-FD01-463F-B9AC-F75AAEEE2D0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3C8C-13FD-4FC1-9FB0-A560D28D392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713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A75F-FD01-463F-B9AC-F75AAEEE2D0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3C8C-13FD-4FC1-9FB0-A560D28D392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15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A75F-FD01-463F-B9AC-F75AAEEE2D0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3C8C-13FD-4FC1-9FB0-A560D28D392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1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A75F-FD01-463F-B9AC-F75AAEEE2D0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3C8C-13FD-4FC1-9FB0-A560D28D392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241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A75F-FD01-463F-B9AC-F75AAEEE2D0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3C8C-13FD-4FC1-9FB0-A560D28D392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525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A75F-FD01-463F-B9AC-F75AAEEE2D0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3C8C-13FD-4FC1-9FB0-A560D28D392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778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A75F-FD01-463F-B9AC-F75AAEEE2D0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3C8C-13FD-4FC1-9FB0-A560D28D392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04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028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A75F-FD01-463F-B9AC-F75AAEEE2D0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3C8C-13FD-4FC1-9FB0-A560D28D392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18653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A75F-FD01-463F-B9AC-F75AAEEE2D0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3C8C-13FD-4FC1-9FB0-A560D28D392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839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5A75F-FD01-463F-B9AC-F75AAEEE2D0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E3C8C-13FD-4FC1-9FB0-A560D28D392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49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170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11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1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168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522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859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8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433E7-4F03-4110-B860-DD80345994D9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938DB-FE09-4CCD-8366-A41DB2598172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159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5A75F-FD01-463F-B9AC-F75AAEEE2D0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30/01/2016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E3C8C-13FD-4FC1-9FB0-A560D28D392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977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2623" y="2953922"/>
            <a:ext cx="8432632" cy="60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AU" sz="3200" dirty="0" smtClean="0">
                <a:solidFill>
                  <a:srgbClr val="008000"/>
                </a:solidFill>
              </a:rPr>
              <a:t>“Discover the Why and How of Your Behaviour”</a:t>
            </a:r>
            <a:endParaRPr lang="en-AU" sz="32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4331" y="4258293"/>
            <a:ext cx="662913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endParaRPr lang="en-AU" sz="2400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847" y="764704"/>
            <a:ext cx="53411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000" b="1" i="1" dirty="0">
                <a:solidFill>
                  <a:srgbClr val="008000"/>
                </a:solidFill>
              </a:rPr>
              <a:t>Take Charge of Your Life</a:t>
            </a:r>
          </a:p>
          <a:p>
            <a:r>
              <a:rPr lang="en-AU" sz="4000" b="1" dirty="0">
                <a:solidFill>
                  <a:srgbClr val="008000"/>
                </a:solidFill>
              </a:rPr>
              <a:t>Session </a:t>
            </a:r>
            <a:r>
              <a:rPr lang="en-AU" sz="4000" b="1" dirty="0" smtClean="0">
                <a:solidFill>
                  <a:srgbClr val="008000"/>
                </a:solidFill>
              </a:rPr>
              <a:t>5</a:t>
            </a:r>
            <a:endParaRPr lang="en-AU" sz="4000" b="1" i="1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853" y="4296464"/>
            <a:ext cx="7065547" cy="972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en-AU" sz="2600" i="1" dirty="0" smtClean="0">
                <a:solidFill>
                  <a:srgbClr val="C00000"/>
                </a:solidFill>
              </a:rPr>
              <a:t>What happens when we don’t get what we want? How can we stay balanced?</a:t>
            </a:r>
            <a:endParaRPr lang="en-AU" sz="2600" i="1" dirty="0">
              <a:solidFill>
                <a:srgbClr val="C00000"/>
              </a:solidFill>
            </a:endParaRPr>
          </a:p>
        </p:txBody>
      </p:sp>
      <p:sp>
        <p:nvSpPr>
          <p:cNvPr id="8" name="AutoShape 6" descr="data:image/jpeg;base64,/9j/4AAQSkZJRgABAQAAAQABAAD/2wCEAAkGBw8QEBAQDxIQDw8QEBAUDxAPDxAPDg0QFBEWFxQVFBQYHCggGBolGxYUIjEiJTUsLi8uFx8zODQtNygtLysBCgoKDg0OGxAQGzQmICQsLCw3LzIsLCwsNCwsLCwsLCwsLCwtLCw0MDctLC4sLCwsLCwsLCw0LCwsLCwsLCwsN//AABEIAOEA4QMBEQACEQEDEQH/xAAcAAEAAQUBAQAAAAAAAAAAAAAAAQIDBQYHBAj/xABFEAABAwIDBAcEBwUFCQAAAAABAAIDBBEFEiEGMUFRBxMiYXGBkRQyQqEjUmJykrHBFYKTstEzQ3Oi4RYkRFNjs8Lw8f/EABsBAQACAwEBAAAAAAAAAAAAAAADBAECBQYH/8QANREBAAIBAgQDBgYCAQUBAAAAAAECAwQRBRIhMUFRoSJhcYGR4RMUscHR8AYy8SNCUmKyFf/aAAwDAQACEQMRAD8A7igICAgICAgICAgICAgICAgICAgICAgICAgICAgICAgICAgICAgIIc4DU6AbydwCDWsV29wynJaZxK8fDADL5Zh2QfNQW1GOvi6mDg+syxvFNo9/T07+jAy9LdJ8NPUuH2uqaf5iovzlfJfr/jefxvHr/EJi6WqP44Klv3RE7/yCRrK+MMW/xvP4Xr6/wzWH9IWFzEDr+qceE7HRj8RGX5qWupxz4qWXgusx9eTf4Tv6d/RssE7JGh8bmvYdzmODmnwIU0TE9nMtS1J2tG0riy1EBAQEBAQEBAQEBAQEBAQEBAQEBAQYHavaqnw+PNKc8rv7KFpGeQ8/st5k/PcosuauOOq/oOH5dZbavSI7z4R9/c4vtJtbWV7j1ryyG/ZgjJbEBwzfXPefKy5mTNbJ3e10fDsGlj2I6+c9/t8mBUS8ICMiD2YZilRSuz08skLuOR1mu+83c7zW1b2rO8SgzafFnry5KxLpey3Si1xbFiDQwmwFRGOwT/1GfD4jTuCvYtXv0v8AV5rXf4/NYm+nnf8A9Z7/ACn9p+sulRSNe0OaQ5rgC1zSC1wO4gjeFdid3mZiaztPdWjAgICAgICAgICAgICAgICAgICDA7YbSxYdAZHWdK64givrI/v5NGlz/UKLLljHXdf4foL6zJyx0rHefL7+X8OB4niMtTK+edxfI83JO4DgAOAHALk2tNp3l77DhphpGOkbRDyrVKICAgICAg27YTbSSgeIpS59G49pu90BJ1fH3c28fHfYwZ5xztPZx+KcLrq689Ol49fdP7T+zuVPOyRjXxuD2PaHMc03a5pFwQV1IneN4eHtS1LTW0bTC4stRAQEBAQEBAQEBAQEBAQEBB4MbxWKkgfPKeywaAe89x91re8laZLxSvNKxpNLk1OWMWPvPpHjMvn/AGmxuWtqHTSnuY0HsxtG5re4fM3PFci95vPNL6FptLj0uOMWPtHj5z5sStU4sMiCzPVMZ7xseW8reuO1uytm1eHD/vLz/tWL7XopPy91T/8AWwe/6PTT1LJNGG55cfRaWx2r3haxazDl6Vt+y6o1pKAg6R0S7UGN/sEx+jkJNMSfck3uZ4O1I7781d0uXaeSXm+PaDnr+Zp3jv8ADz+X6fB1xdB5EQEBAQEBAQEBAQEBAQEBAQcY6UdoDPUmBh+hpSW6HR8+558vd8nc1y9Vk5r8sdo/V7rgWjjBp/xbR7V//nw+vf6NBVd1xAQemkwPEKvs0VNLNzkADIm93WPIbfuurODDNus9nG4nxKuD/p1n2v0VzdFeO2zeyhxO8Cppi4f59fJXeSYeZnVUmd5lrGL4FWUjstVTzQEmwMkbmsefsu3O8isTGySt627S8cbTf8u5apYZ6inc4WfqeDuJ7nc/FVsuKJ6w7Wi11q+xknp+j0qq7ggqikc1zXNJa5pDmuGha4G4I807dmLRFomJ7S+jtlsXFZSQVA3vZ2wPhkacrx4ZgfKy7GK/PWJfOdbpp0+e2Lynp8PD0ZVSKogICAgICAgICAgICAgIMftBiPstLPUaXiic5oO5z7dgebrDzWmS3LWbLGkwfj56YvOYj5ePo+Y8QxYB5Bu83Je6+uYm537zzXMphm0by9xqeJUxX/DrG8R6e6EQ1kbtzhfkdD81i2K0N8Wvw5PHb4r6iXInfs9uDYa+qqIaaP3pnht9+Ru9zrdzQT5Lelee0VQ6rURgw2yz4R/x6vpHD6KOCKOGIZY4mNawcgBbU8T3rsRERG0PnOTJbJeb27z1ehZaLNXSxzMdHKxksbxZ7JGh7HDkWnQoROziXSP0bNo71dED7KT9NDcuNKSdHNO8x8NdW9492C9dusOppM8X9i3dowswKKXRrCqCTNfuKp5Y2s9Bosk2x7T4LijWxB1voUryYqqnP93IyRvhI0tIHmweqv6O3SYeT/yPFtkpk84mPp/y6WrrzYgICAgICAgICAgICAgIMFtpgUlfRyUscwp3PLDnLOsFmuDrWuLaga8FpekWjaVjTai2DJ+JXv19ejgmPdF+LUlz1PtUY+OlJlP8Owf8io5pMLtNVjt7mmSMLSWuBa5ps5rgQ5p5EHctViJiey5DVPZ7riByOo9CtJpFu8JcefJj/wBZ2dx6GtmKhl8Qq2CPPHlpmEESFriCZSD7oIFhzBJ3WvvhwRWeZW4jxO+fHGGfPfd1ZWXGEBBbnhbIxzHgOY9pa9pFw5rhYgjkQjMTMTvD5d2qw11JWVFKSSIZXBpJ1MZ7UZPflLVSv0nZ6fBb8SkX820bE9HlVWME0p9mp32LHOaXSyt5sZpofrHyBWsYJydZ6Q2txXHpN61jmt6fOf2dFpOjTC2Cz2zTHi58zmk+TMoU8aXHDnZOO6u07xMR8I/ndbr+jHDZB9EZoHcC2TrG+Yfe/kQsW0mOe3Rti4/qqz7W1vlt+mzzbBbLVWHYhM15EtPLTOyTMBDXPbKyzXN+F1i429CbFa4MNsd537bJeJ8Qw6zS1mvS0W7e6Yn6ujK28+ICAgICAgICAgICAgICAgIMXjWztFWjLV08U+lg57B1jR9l47TfIrExEtq3tXtLVcO6JcLgqm1LRK9rNWU8rxJA1+ljqMxA5OJ1WvJG6W2pvNdm/LdAICAgIOU4ns5HWbQVL5Wh0FOymdM0i4llMTerY7mLAE9zbcVXmnNkl141E4dFWI7zM7fDfq6F1ysOQjrkDrkFTZ7IMhDIHAEf+lBWgICAgICAgICAgICAgICAgICAgICAgolkaxrnOIa1oJc4mwa0C5JPKyMxEzO0NB2axBs7airH/FVUr230PVstHGD+6wepUWKeaJt5yu6/HOK9cU/9tY+s9Z9ZZn2lSqKPaUD2hBUKhBlMGmzZxysfz/0QZNAQEBAQEBAQEBAQEBAQEBAQEBAQEFueZkbXPkc1jGglznENa0DeSTuCxMxHWW1a2tMVrG8y410hbf8AteampCRTX+kk1Dqm3ADgzu48dNDQz6jm9mvZ63hnCYwbZc3W3hHhH39IXdgq69KWX1jkeD4O7QPzPop9LO9NvJyuPY5rqef/AMoj06Nk9pVlxT2lBIqEFYqEGf2YuRI7h2QPHUn8wgzqAgICAgICAgICAgICAgICAgICAgxO0W0NNQR9ZUPtcHJG2xllI4Nb6a7hdR5MlaRvK1pNHl1V+XHHxnwj4/3dxDa/bSpxFxa49VTA9iBp0PJzz8R+Q4Bc/Lmtkn3PYaLh+LSR7PW3n/HlHr5taUK+y2zeKezzXd/ZyANf3a9l3lr5EqfBk5Lde0ubxTR/mcPs/wC1esfvH98W+e08ium8RPR6MPq4cxE2Y3tlyuy+KDLyYW2RuamkufqSG3o4D80FwYDLlv1jQ7kWm3qCg2fBqdscLWAgkavPN53/ANPJB7kBAQEBAQEBAQEBAQEBAQEBAQEGsba7Xx4ewNaBLVSD6KK+jRuzycm7+82sOJEGbNGOPe6nDeGX1lt56UjvP7R7/wBHCsZxWaqldLM8yPdvcePIAfC0cAFzrWm07y9jjxY8NIx442iP7u8Cw3FgFkZnBMVma5kIa6YOIaxjAXS3O4MHHwVjDntX2e8ONxLhuLLE5Ynlt4z4T8f5/Vt1Zh08bi2RhY4WuCRpcX3g2Pkui8g9GGV0sYOt8tuOpHFBsuGY4H2BKDZsLaCXvudQ0W+Eb9fH+iDIoCAgICAgICAgICAgICAgICAgxO0+NsoaaSofqRpGy9utlPut/U9wKjy5IpXmWtFpbarNGOPnPlHjP98Xz3jGIyTySSyuL5ZXEvcfyHIAWAHJcqZm07y9/XHTDjjHSNohjUaiAgyOA4HU10ohpmZ3aZnHSOJv1nu4D5ngCt6Y7XnaFbU6vHp682Sfl4y7lsZsTT4c3MPpqpws+dw3Di2MfC35njwA6OPDWnxeQ1vEMmqnr0r5JrnMkkc42N9B4AWClUGNqMChk1acjjy3HyQRhuAmF93NBb9YEkX7wdyDYpZjCGvbuBAcOBaUGWhlD2hzdQUFaAgICAgICAgICAgICAgICAg450v4wZKplK09inYHPHOWQX18GZfxFc/V33ty+T1/ANPyYZyz3tPpH3/RzmZ1yq0Ozeeq2stS6DN7JbNzYjUCGPssaA6aUi7YWX+bjwHHXgCRJixTedlLW6yulx80957R/fB9AYDglPQwtgpmZWDVzjrJK7i57uJ/+Cw0XSrWKxtDxmfPkz358k7y98wJa62/KbeNlshc6diFjvQXI8S70HoZjLhuKCv9tXBDzcEWQZPA8Qy6HVp393eg2UFBKAgICAgICAgICAgICAgIBQfNGOV/tFTUT3v1s0jm/cLjkHk2w8lx7zzWmX0TTY/wsNMflER8/H1YklGZlCG5dGH0D0X4Q2mw6E2+kqR18h4nOOwPAMy6c7810sFeWkPF8Uzzl1NvKOn0+7bVM54g57jWEsE8osdX3FiR73at80GOfgjt4Jb4k39EFDMKdfVzvVBmKGiiY0gtzZhZxdqSOXcgyUVVCwWDWi3IBBsOFSF0TXHjmt4ZjZB60BAQEBAQEBAQEBAQEBAQY/aKp6mjqpRvjp5nDxbGSPmtbztWZT6anPmpXzmI9XzMTYa6WHkuQ+g2tEdZWgVlFExPYRlVDEXuaxvvPc1rfFxsPzWYjedmtrRWJtPg+qKeIMY1jdGsa1re4AWC68Pn0zvO8riMCDUsWnAme/gTa/gAP0+aDxmVBadI0IIdU30ZqePIeJQZjCtnoZWMlkdI4m92BwbHcOI4C/Dmg2VjA0BrQAAAABoABuAQVICAgICAgICAgICAgICAgxu0mGuqqSenY8RumjLA9zS4NvvuARwutb15qzCbT5vwctcm2+07uIYv0O4vclklLUNHutbI+J34XNsPVRVwxXsvZeI2zT7f2atXbA4zT6voqjT/AJIbUf8AaLkmksV1FfCWGkbVRvEb2yskcQGxvjcHuJNgA0i5N1pOOs+C3TW5Yjpd03YDo7xOSaCpq2tpIY5YpMkrT7TKGODsvVg9i9iO1YjkVmunjfdpl4veaTTvvEw7srLiCC1UuIY8jeGOI8QNEGnPaHjXigx0uGuvpI8DlcIKBhw+NzneJt+SCt8obZrbAcgg3XZ0/wC7Rnnn/nKDJICAgICAgICAgICAgICAgICC3UVDI2l8jmsY0Xc97g1rRzJOgWJmI6y2rS155axvMtMxDpTwuJ2VpmqLEgugiBYLd7y2/ldQTqaR73Ux8F1N43navxn+Il7cE2/wyse2NkvVyk9hk7ercSdLNd7pOu4G62pnpZDn4ZqMMc0xvHnHX7+jalM54gIBQafJHkc9g3Nc4DwBICCw9yDxVc2UEncBqgxEL3PdfhwQdRwqLJBE3lG2/iRc/NB6kBAQEBAQEBAQEBAQEBAQEGqbc7ZMw9oYwNkqpG3Yx3uRt3Z321tcGw42O5V8+eMfSO7rcL4XbWTzWnakePn7o/vRxTaPaGqrHXqJXSWNw33Y2dzWDQeO/vVGb2v1tL1VNPh00cmGu3nPjPxnv+zCrDKEY3dr6Itq31Ub6OocXzQNDonuN3SQ3tZx4lpIF+ThyV7T5JtHLLzHF9HXFaMtI6T3+P3dGVlxhAQalXn6WT77vzQeKQoMNi0m5vM6+AQKOPcBxQdSaLADkglAQEBAQEBAQEBAQEBAQEBB83bZ4m6evq3uP9/IxvcyNxYwejR81y8m9rzL3WimuLTUrHlE/OessC4rTZPvv1QghZYbj0SveMWgDdzmTiT7nVOP8waptPvzw5vFtvytt/d+v8bvoBdB5EQEGoVx+ll/xH/zFB4ZigwNS7NKeQsEGTwtl5Ixzewf5gg6QgICAgICAgICCm6BdAugXQLoF0C6BdB859IeGOpMRqWuBDZZHTxE7nMlcXaeDi5v7qpXptaXp9JqefBX3Rt9GuRvDrgbxrbiR3KK9PFewZ4n2ZFGtiMOu9DOzb4w+vmaW9azJTNcLExkguktyNmgdwJ3EK5p8e3tS83xjVxeYw1nt3+Pk6jmVpxDMgh8gAJO4C5QafVvu97vrOcfC5ug8E8gQYeMdo95QZvAmXnhA+u0/h1P5IN+ugXQLoF0C6BdBKBdAugt5kEZkEZ0DOgZ0EZ0EdYgjrEGv7Y7MU2Jw9VNdkjLmGdgBkhcd/3mmwu3jYbiARrasW7psOa2Kd4cYxXoqxeJ/wBC2OqbfsvimZGbcCWyFpB8L+Kj/DldjWVn3PfgnRZistjVSQUjOOYiom/Cw5T+Jafl4lLHFslI2jr8XQsC6OcOpi18gfVytNwZyOrB7om6H97Mt64KVV83E9RljbfaPd/d26dapnPOuQOtQeDGaqzA0b3HXwH+tkGqVk5QMLpHSNnld7kUUlvtSZDYeW/0QYmMaoNl2XZ9MD9Vjj+n6oNvzoGZBIcgkOQTmQLoJugXQLoLN0EEoKS5BSXIKS9BS6RBbMyC26oQeeSutz9EHnfituDvRBb/AGwOTvRBUMUvwd6ILra8ngfRBcbVFBdbOUGPxJxcb8AEGAla57srRckgDzPFBss7GQ0rox9RzRze5w1P5lBqMcJvuQbFgcgie5z9OwQNLkm45IM5DiDXcx42Qetr0FQcgnMgnMgnMgkOQTdAzIKbIIsgpIQQWoKSxBTkQQY0FBiCCkwjkgpMA5D0QUGAcggpMQ5IIyBBSbILM7xlIBDTwJ3IPEMTjb2X2DvEEHwKC43FmAWblHhYIMdjFdnYC0Fzmn3W6kg79PRBiI6943xS/wANx/RB6Bi/OOX+E/8AogvxYxwDJSf8N/8ARBs+H1B6tt99te65vZB7BKgqEiCsPQVByCQ5BVmQTdBcIQRZAsgjKgjKgZUEFqCksQRkQQY0EGNBT1SCDCgo9mQWpKFrt4ug8FRs1TP96MeIJafkg8/+x9Nw60eErv1QXqbZiCM3bnJ5ueXIPa3CmBBcbQBBcbRhBUKZBWIEEiFBPVoKhGgkMQTkQTlQXrIFkCyCLIFkCyBZBGVAyoGVALUEZUDIgZUEZUDIgZEE5EDKgZUE5UDKgnKgZUDKgZUDKgnKgZUFSAgIFkEIJsgiyBZAsgWQLIFkCyBZAsgWQLIFkCyBZBNkCyBZAQLICAgWQLIJQEBBCAgICAgICAgICAgFAQEBAQEBAQSgICAgICA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155" y="4782751"/>
            <a:ext cx="2197100" cy="20752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155" y="83683"/>
            <a:ext cx="2448272" cy="282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581" y="1484784"/>
            <a:ext cx="7598764" cy="4536503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AU" sz="2400" dirty="0" smtClean="0"/>
              <a:t>We can choose an </a:t>
            </a:r>
            <a:r>
              <a:rPr lang="en-AU" sz="2400" b="1" dirty="0" smtClean="0">
                <a:solidFill>
                  <a:srgbClr val="006600"/>
                </a:solidFill>
              </a:rPr>
              <a:t>organised behaviour </a:t>
            </a:r>
            <a:r>
              <a:rPr lang="en-AU" sz="2400" dirty="0" smtClean="0"/>
              <a:t>(habit)  or we </a:t>
            </a:r>
            <a:r>
              <a:rPr lang="en-AU" sz="2400" b="1" dirty="0" smtClean="0">
                <a:solidFill>
                  <a:srgbClr val="7030A0"/>
                </a:solidFill>
              </a:rPr>
              <a:t>can create a new behaviour</a:t>
            </a:r>
            <a:r>
              <a:rPr lang="en-AU" sz="2400" dirty="0" smtClean="0"/>
              <a:t>. </a:t>
            </a:r>
          </a:p>
          <a:p>
            <a:pPr marL="261938" indent="-261938">
              <a:spcBef>
                <a:spcPts val="0"/>
              </a:spcBef>
              <a:buNone/>
            </a:pPr>
            <a:endParaRPr lang="en-AU" sz="2400" dirty="0" smtClean="0"/>
          </a:p>
          <a:p>
            <a:pPr>
              <a:spcBef>
                <a:spcPts val="0"/>
              </a:spcBef>
            </a:pPr>
            <a:r>
              <a:rPr lang="en-AU" sz="2400" dirty="0" smtClean="0"/>
              <a:t>We must practise this new behaviour before it becomes an </a:t>
            </a:r>
            <a:r>
              <a:rPr lang="en-AU" sz="2400" b="1" dirty="0" smtClean="0"/>
              <a:t>‘</a:t>
            </a:r>
            <a:r>
              <a:rPr lang="en-AU" sz="2400" b="1" dirty="0" smtClean="0">
                <a:solidFill>
                  <a:srgbClr val="006600"/>
                </a:solidFill>
              </a:rPr>
              <a:t>organised behaviour’.</a:t>
            </a:r>
          </a:p>
          <a:p>
            <a:pPr>
              <a:spcBef>
                <a:spcPts val="0"/>
              </a:spcBef>
            </a:pPr>
            <a:endParaRPr lang="en-AU" sz="2400" b="1" dirty="0" smtClean="0">
              <a:solidFill>
                <a:srgbClr val="006600"/>
              </a:solidFill>
            </a:endParaRPr>
          </a:p>
          <a:p>
            <a:pPr>
              <a:spcBef>
                <a:spcPts val="0"/>
              </a:spcBef>
            </a:pPr>
            <a:r>
              <a:rPr lang="en-AU" sz="2400" dirty="0" smtClean="0"/>
              <a:t>We </a:t>
            </a:r>
            <a:r>
              <a:rPr lang="en-AU" sz="2400" dirty="0"/>
              <a:t>can more easily change our Front Wheels - what we are </a:t>
            </a:r>
            <a:r>
              <a:rPr lang="en-AU" sz="2400" b="1" dirty="0">
                <a:solidFill>
                  <a:srgbClr val="7030A0"/>
                </a:solidFill>
              </a:rPr>
              <a:t>Doing and </a:t>
            </a:r>
            <a:r>
              <a:rPr lang="en-AU" sz="2400" b="1" dirty="0" smtClean="0">
                <a:solidFill>
                  <a:srgbClr val="7030A0"/>
                </a:solidFill>
              </a:rPr>
              <a:t>Thinking</a:t>
            </a:r>
            <a:r>
              <a:rPr lang="en-AU" sz="2400" dirty="0" smtClean="0"/>
              <a:t>.</a:t>
            </a:r>
          </a:p>
          <a:p>
            <a:pPr>
              <a:spcBef>
                <a:spcPts val="0"/>
              </a:spcBef>
            </a:pPr>
            <a:endParaRPr lang="en-AU" sz="2400" dirty="0" smtClean="0"/>
          </a:p>
          <a:p>
            <a:pPr>
              <a:spcBef>
                <a:spcPts val="0"/>
              </a:spcBef>
            </a:pPr>
            <a:r>
              <a:rPr lang="en-AU" sz="2400" dirty="0"/>
              <a:t> </a:t>
            </a:r>
            <a:r>
              <a:rPr lang="en-AU" sz="2400" dirty="0" smtClean="0"/>
              <a:t>Our Back Wheels - </a:t>
            </a:r>
            <a:r>
              <a:rPr lang="en-AU" sz="2400" b="1" dirty="0" smtClean="0">
                <a:solidFill>
                  <a:srgbClr val="FF0000"/>
                </a:solidFill>
              </a:rPr>
              <a:t>Feelings and Physiology -</a:t>
            </a:r>
            <a:r>
              <a:rPr lang="en-AU" sz="2400" dirty="0" smtClean="0"/>
              <a:t>will change when we change our </a:t>
            </a:r>
            <a:r>
              <a:rPr lang="en-AU" sz="2400" b="1" dirty="0" smtClean="0">
                <a:solidFill>
                  <a:srgbClr val="7030A0"/>
                </a:solidFill>
              </a:rPr>
              <a:t>Doing and Thinking</a:t>
            </a:r>
            <a:endParaRPr lang="en-AU" sz="2400" b="1" dirty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en-AU" sz="2800" dirty="0" smtClean="0"/>
          </a:p>
          <a:p>
            <a:pPr>
              <a:buNone/>
            </a:pPr>
            <a:endParaRPr lang="en-AU" sz="1200" dirty="0" smtClean="0"/>
          </a:p>
          <a:p>
            <a:pPr>
              <a:buNone/>
            </a:pPr>
            <a:endParaRPr lang="en-AU" sz="1200" dirty="0" smtClean="0"/>
          </a:p>
          <a:p>
            <a:pPr>
              <a:buNone/>
            </a:pPr>
            <a:endParaRPr lang="en-AU" sz="2800" dirty="0"/>
          </a:p>
          <a:p>
            <a:pPr>
              <a:buNone/>
            </a:pPr>
            <a:endParaRPr lang="en-AU" sz="2800" dirty="0"/>
          </a:p>
        </p:txBody>
      </p:sp>
      <p:sp>
        <p:nvSpPr>
          <p:cNvPr id="8" name="Rectangle 7"/>
          <p:cNvSpPr/>
          <p:nvPr/>
        </p:nvSpPr>
        <p:spPr>
          <a:xfrm>
            <a:off x="539552" y="580329"/>
            <a:ext cx="53285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>
                <a:solidFill>
                  <a:srgbClr val="006600"/>
                </a:solidFill>
              </a:rPr>
              <a:t>Choosing new behaviours</a:t>
            </a:r>
            <a:endParaRPr lang="en-AU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013" y="172165"/>
            <a:ext cx="1214664" cy="14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378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52894"/>
            <a:ext cx="7406340" cy="535642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AU" sz="2400" dirty="0" smtClean="0"/>
              <a:t>“Good or bad, everything we do is our best choice at that moment.”</a:t>
            </a:r>
          </a:p>
          <a:p>
            <a:pPr>
              <a:buNone/>
            </a:pPr>
            <a:endParaRPr lang="en-AU" sz="1200" dirty="0" smtClean="0"/>
          </a:p>
          <a:p>
            <a:pPr>
              <a:buNone/>
            </a:pPr>
            <a:r>
              <a:rPr lang="en-AU" sz="2400" dirty="0" smtClean="0"/>
              <a:t>“All behaviour is purposeful and made of four components - acting, thinking, feeling and physiology.”</a:t>
            </a:r>
          </a:p>
          <a:p>
            <a:pPr>
              <a:buNone/>
            </a:pPr>
            <a:endParaRPr lang="en-AU" sz="1200" dirty="0" smtClean="0"/>
          </a:p>
          <a:p>
            <a:pPr>
              <a:buNone/>
            </a:pPr>
            <a:r>
              <a:rPr lang="en-AU" sz="2400" dirty="0" smtClean="0"/>
              <a:t>“These are our choices when we want to stop choosing a painful behaviour like ‘angering’, we can </a:t>
            </a:r>
          </a:p>
          <a:p>
            <a:pPr marL="1874838" indent="-433388">
              <a:spcBef>
                <a:spcPts val="0"/>
              </a:spcBef>
              <a:buFont typeface="+mj-lt"/>
              <a:buAutoNum type="arabicPeriod"/>
            </a:pPr>
            <a:r>
              <a:rPr lang="en-AU" sz="2400" dirty="0" smtClean="0"/>
              <a:t>change </a:t>
            </a:r>
            <a:r>
              <a:rPr lang="en-AU" sz="2400" b="1" dirty="0" smtClean="0">
                <a:ln w="3175">
                  <a:noFill/>
                </a:ln>
                <a:solidFill>
                  <a:srgbClr val="E6AF00"/>
                </a:solidFill>
              </a:rPr>
              <a:t>what we want (QW pic) </a:t>
            </a:r>
            <a:endParaRPr lang="en-AU" sz="2400" b="1" dirty="0" smtClean="0">
              <a:solidFill>
                <a:srgbClr val="FF0000"/>
              </a:solidFill>
            </a:endParaRPr>
          </a:p>
          <a:p>
            <a:pPr marL="1874838" indent="-433388">
              <a:spcBef>
                <a:spcPts val="0"/>
              </a:spcBef>
              <a:buFont typeface="+mj-lt"/>
              <a:buAutoNum type="arabicPeriod"/>
            </a:pPr>
            <a:r>
              <a:rPr lang="en-AU" sz="2400" dirty="0" smtClean="0"/>
              <a:t>change </a:t>
            </a:r>
            <a:r>
              <a:rPr lang="en-A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what we are doing </a:t>
            </a:r>
            <a:r>
              <a:rPr lang="en-AU" sz="2400" b="1" dirty="0" smtClean="0">
                <a:solidFill>
                  <a:srgbClr val="7030A0"/>
                </a:solidFill>
              </a:rPr>
              <a:t>                        </a:t>
            </a:r>
            <a:r>
              <a:rPr lang="en-A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A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our </a:t>
            </a:r>
            <a:r>
              <a:rPr lang="en-AU" sz="24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acting</a:t>
            </a:r>
            <a:r>
              <a:rPr lang="en-AU" sz="24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and </a:t>
            </a:r>
            <a:r>
              <a:rPr lang="en-AU" sz="2400" b="1" i="1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thinking</a:t>
            </a:r>
            <a:r>
              <a:rPr lang="en-AU" sz="2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AU" sz="2400" dirty="0" smtClean="0">
                <a:solidFill>
                  <a:srgbClr val="FF0000"/>
                </a:solidFill>
              </a:rPr>
              <a:t> </a:t>
            </a:r>
          </a:p>
          <a:p>
            <a:pPr algn="r">
              <a:buNone/>
            </a:pPr>
            <a:endParaRPr lang="en-AU" sz="2000" i="1" dirty="0" smtClean="0"/>
          </a:p>
          <a:p>
            <a:pPr algn="r">
              <a:buNone/>
            </a:pPr>
            <a:endParaRPr lang="en-AU" sz="2000" i="1" dirty="0"/>
          </a:p>
          <a:p>
            <a:pPr algn="r">
              <a:buNone/>
            </a:pPr>
            <a:r>
              <a:rPr lang="en-AU" sz="2000" i="1" dirty="0" smtClean="0"/>
              <a:t>William </a:t>
            </a:r>
            <a:r>
              <a:rPr lang="en-AU" sz="2000" i="1" dirty="0"/>
              <a:t>Glasser</a:t>
            </a:r>
          </a:p>
          <a:p>
            <a:pPr>
              <a:buNone/>
            </a:pPr>
            <a:endParaRPr lang="en-AU" sz="2800" i="1" dirty="0" smtClean="0"/>
          </a:p>
          <a:p>
            <a:pPr>
              <a:buNone/>
            </a:pPr>
            <a:endParaRPr lang="en-AU" sz="2800" dirty="0"/>
          </a:p>
          <a:p>
            <a:pPr>
              <a:buNone/>
            </a:pPr>
            <a:endParaRPr lang="en-AU" sz="2800" dirty="0"/>
          </a:p>
        </p:txBody>
      </p:sp>
      <p:sp>
        <p:nvSpPr>
          <p:cNvPr id="8" name="Rectangle 7"/>
          <p:cNvSpPr/>
          <p:nvPr/>
        </p:nvSpPr>
        <p:spPr>
          <a:xfrm>
            <a:off x="539552" y="368119"/>
            <a:ext cx="27363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dirty="0" smtClean="0">
                <a:solidFill>
                  <a:srgbClr val="006600"/>
                </a:solidFill>
              </a:rPr>
              <a:t>Quotes:</a:t>
            </a:r>
            <a:endParaRPr lang="en-AU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57480" y="4841301"/>
            <a:ext cx="1140607" cy="20162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38714" y="4509120"/>
            <a:ext cx="702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rgbClr val="FF0000"/>
                </a:solidFill>
              </a:rPr>
              <a:t>OR</a:t>
            </a:r>
            <a:endParaRPr lang="en-AU" sz="2400" b="1" dirty="0">
              <a:solidFill>
                <a:srgbClr val="FF0000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6959045" y="3955090"/>
            <a:ext cx="957071" cy="912350"/>
            <a:chOff x="6959045" y="3955090"/>
            <a:chExt cx="957071" cy="912350"/>
          </a:xfrm>
        </p:grpSpPr>
        <p:sp>
          <p:nvSpPr>
            <p:cNvPr id="9" name="Oval 8"/>
            <p:cNvSpPr/>
            <p:nvPr/>
          </p:nvSpPr>
          <p:spPr>
            <a:xfrm>
              <a:off x="6959045" y="3955090"/>
              <a:ext cx="957071" cy="912350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</a:ln>
            <a:effectLst>
              <a:glow rad="609600">
                <a:srgbClr val="FFFF00">
                  <a:alpha val="40000"/>
                </a:srgb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057410" y="4149655"/>
              <a:ext cx="7603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800" b="1" dirty="0" smtClean="0"/>
                <a:t>QW</a:t>
              </a:r>
              <a:endParaRPr lang="en-AU" sz="2800" b="1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60648"/>
            <a:ext cx="1440160" cy="166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41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628800"/>
            <a:ext cx="7133328" cy="4536504"/>
          </a:xfrm>
        </p:spPr>
        <p:txBody>
          <a:bodyPr>
            <a:noAutofit/>
          </a:bodyPr>
          <a:lstStyle/>
          <a:p>
            <a:r>
              <a:rPr lang="en-AU" sz="2400" dirty="0" smtClean="0"/>
              <a:t>Think of a time when you </a:t>
            </a:r>
            <a:r>
              <a:rPr lang="en-AU" sz="2400" dirty="0"/>
              <a:t>were “out of balance</a:t>
            </a:r>
            <a:r>
              <a:rPr lang="en-AU" sz="2400" dirty="0" smtClean="0"/>
              <a:t>”. What feelings come to mind? What about when you were “in balance”? </a:t>
            </a:r>
          </a:p>
          <a:p>
            <a:endParaRPr lang="en-AU" sz="1200" dirty="0" smtClean="0"/>
          </a:p>
          <a:p>
            <a:r>
              <a:rPr lang="en-AU" sz="2400" dirty="0" smtClean="0"/>
              <a:t>What is the benefit of noticing and naming our feelings and body talk?</a:t>
            </a:r>
          </a:p>
          <a:p>
            <a:endParaRPr lang="en-AU" sz="1200" dirty="0" smtClean="0"/>
          </a:p>
          <a:p>
            <a:r>
              <a:rPr lang="en-AU" sz="2400" dirty="0" smtClean="0"/>
              <a:t>What is the benefit of being aware of what we are thinking and what we are doing when we are ‘tipped’?</a:t>
            </a:r>
          </a:p>
          <a:p>
            <a:endParaRPr lang="en-AU" sz="1200" dirty="0" smtClean="0"/>
          </a:p>
          <a:p>
            <a:r>
              <a:rPr lang="en-AU" sz="2400" dirty="0" smtClean="0"/>
              <a:t>If you can use some skills to regain balance how could this lead to better mental health?</a:t>
            </a:r>
          </a:p>
          <a:p>
            <a:endParaRPr lang="en-AU" sz="2400" dirty="0" smtClean="0"/>
          </a:p>
          <a:p>
            <a:pPr marL="0" indent="0">
              <a:buNone/>
            </a:pPr>
            <a:endParaRPr lang="en-AU" sz="2400" dirty="0" smtClean="0"/>
          </a:p>
          <a:p>
            <a:endParaRPr lang="en-AU" sz="2400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74991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400" b="0" i="0" u="none" strike="noStrike" kern="1200" cap="none" spc="0" normalizeH="0" baseline="0" noProof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ndara"/>
              </a:rPr>
              <a:t>So…What’s this got to do with our mental health?</a:t>
            </a:r>
            <a:endParaRPr kumimoji="0" lang="en-AU" sz="44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ndar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771" y="116632"/>
            <a:ext cx="1550229" cy="178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89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 rot="11331421">
            <a:off x="755576" y="3140968"/>
            <a:ext cx="2218210" cy="1578560"/>
          </a:xfrm>
          <a:prstGeom prst="wedgeRoundRectCallout">
            <a:avLst>
              <a:gd name="adj1" fmla="val -64282"/>
              <a:gd name="adj2" fmla="val -73664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7584" y="1214567"/>
            <a:ext cx="7200800" cy="453970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AU" sz="2400" dirty="0" smtClean="0"/>
              <a:t>We learnt that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AU" sz="2400" dirty="0" smtClean="0"/>
              <a:t>We </a:t>
            </a:r>
            <a:r>
              <a:rPr lang="en-AU" sz="2400" b="1" dirty="0" smtClean="0">
                <a:solidFill>
                  <a:schemeClr val="accent6">
                    <a:lumMod val="75000"/>
                  </a:schemeClr>
                </a:solidFill>
              </a:rPr>
              <a:t>can choose our response </a:t>
            </a:r>
            <a:r>
              <a:rPr lang="en-AU" sz="2400" dirty="0" smtClean="0"/>
              <a:t>in our circumstances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endParaRPr lang="en-AU" sz="2400" dirty="0" smtClean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AU" sz="2400" dirty="0" smtClean="0"/>
              <a:t>We make our choices based on the </a:t>
            </a:r>
            <a:r>
              <a:rPr lang="en-AU" sz="2400" b="1" dirty="0" smtClean="0">
                <a:solidFill>
                  <a:srgbClr val="FFC000"/>
                </a:solidFill>
              </a:rPr>
              <a:t>Quality World </a:t>
            </a:r>
            <a:r>
              <a:rPr lang="en-AU" sz="2400" dirty="0" smtClean="0"/>
              <a:t>pictures we have in our heads about what feels good for us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endParaRPr lang="en-AU" sz="2400" dirty="0" smtClean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AU" sz="2400" dirty="0" smtClean="0"/>
              <a:t>These QW pictures are there because they satisfy our genetically programmed needs – for </a:t>
            </a:r>
            <a:r>
              <a:rPr lang="en-AU" sz="2400" b="1" dirty="0" smtClean="0">
                <a:solidFill>
                  <a:srgbClr val="006600"/>
                </a:solidFill>
              </a:rPr>
              <a:t>Safety and Survival</a:t>
            </a:r>
            <a:r>
              <a:rPr lang="en-AU" sz="2400" b="1" dirty="0" smtClean="0"/>
              <a:t>, </a:t>
            </a:r>
            <a:r>
              <a:rPr lang="en-AU" sz="2400" b="1" dirty="0" smtClean="0">
                <a:solidFill>
                  <a:srgbClr val="00B0F0"/>
                </a:solidFill>
              </a:rPr>
              <a:t>Love and Belonging</a:t>
            </a:r>
            <a:r>
              <a:rPr lang="en-AU" sz="2400" b="1" dirty="0" smtClean="0"/>
              <a:t>, </a:t>
            </a:r>
            <a:r>
              <a:rPr lang="en-AU" sz="2400" b="1" dirty="0" smtClean="0">
                <a:solidFill>
                  <a:srgbClr val="FFC000"/>
                </a:solidFill>
              </a:rPr>
              <a:t>Power</a:t>
            </a:r>
            <a:r>
              <a:rPr lang="en-AU" sz="2400" b="1" dirty="0" smtClean="0"/>
              <a:t>, </a:t>
            </a:r>
            <a:r>
              <a:rPr lang="en-AU" sz="2400" b="1" dirty="0" smtClean="0">
                <a:solidFill>
                  <a:srgbClr val="7030A0"/>
                </a:solidFill>
              </a:rPr>
              <a:t>Freedom</a:t>
            </a:r>
            <a:r>
              <a:rPr lang="en-AU" sz="2400" b="1" dirty="0" smtClean="0"/>
              <a:t> and</a:t>
            </a:r>
            <a:r>
              <a:rPr lang="en-AU" sz="2400" b="1" dirty="0" smtClean="0">
                <a:solidFill>
                  <a:srgbClr val="7030A0"/>
                </a:solidFill>
              </a:rPr>
              <a:t> </a:t>
            </a:r>
            <a:r>
              <a:rPr lang="en-AU" sz="2400" b="1" dirty="0" smtClean="0">
                <a:solidFill>
                  <a:srgbClr val="BD13B1"/>
                </a:solidFill>
              </a:rPr>
              <a:t>Fun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608" y="620688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solidFill>
                  <a:srgbClr val="006600"/>
                </a:solidFill>
              </a:rPr>
              <a:t>Recapping first session ….</a:t>
            </a:r>
            <a:endParaRPr lang="en-AU" sz="3200" b="1" dirty="0">
              <a:solidFill>
                <a:srgbClr val="00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7744" y="4676733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AU" sz="3200" dirty="0">
              <a:solidFill>
                <a:srgbClr val="00660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869" y="174106"/>
            <a:ext cx="1389645" cy="14779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04" y="5663743"/>
            <a:ext cx="2077171" cy="119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88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4"/>
          <p:cNvSpPr/>
          <p:nvPr/>
        </p:nvSpPr>
        <p:spPr>
          <a:xfrm rot="11331421">
            <a:off x="755576" y="3140968"/>
            <a:ext cx="2218210" cy="1578560"/>
          </a:xfrm>
          <a:prstGeom prst="wedgeRoundRectCallout">
            <a:avLst>
              <a:gd name="adj1" fmla="val -64282"/>
              <a:gd name="adj2" fmla="val -73664"/>
              <a:gd name="adj3" fmla="val 16667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47276" y="1366721"/>
            <a:ext cx="8058166" cy="527836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en-AU" sz="2400" dirty="0" smtClean="0"/>
              <a:t>Last session we learnt that</a:t>
            </a:r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AU" sz="2400" dirty="0" smtClean="0"/>
              <a:t>We make behaviour choices which either bring us </a:t>
            </a:r>
            <a:r>
              <a:rPr lang="en-AU" sz="2400" b="1" dirty="0" smtClean="0">
                <a:solidFill>
                  <a:srgbClr val="00B0F0"/>
                </a:solidFill>
              </a:rPr>
              <a:t>closer together</a:t>
            </a:r>
            <a:r>
              <a:rPr lang="en-AU" sz="2400" dirty="0" smtClean="0">
                <a:solidFill>
                  <a:srgbClr val="00B0F0"/>
                </a:solidFill>
              </a:rPr>
              <a:t> </a:t>
            </a:r>
            <a:r>
              <a:rPr lang="en-AU" sz="2400" b="1" dirty="0" smtClean="0">
                <a:solidFill>
                  <a:srgbClr val="FFC000"/>
                </a:solidFill>
              </a:rPr>
              <a:t>(Connecting/Caring Habits) </a:t>
            </a:r>
            <a:r>
              <a:rPr lang="en-AU" sz="2400" dirty="0" smtClean="0"/>
              <a:t>or drive us </a:t>
            </a:r>
            <a:r>
              <a:rPr lang="en-AU" sz="2400" b="1" dirty="0" smtClean="0">
                <a:solidFill>
                  <a:srgbClr val="FF0000"/>
                </a:solidFill>
              </a:rPr>
              <a:t>further apart (Disconnecting Habits)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en-AU" sz="2400" dirty="0" smtClean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AU" sz="2400" dirty="0" smtClean="0"/>
              <a:t>That the amount and type of information we take in   (</a:t>
            </a:r>
            <a:r>
              <a:rPr lang="en-AU" sz="2400" dirty="0" smtClean="0">
                <a:solidFill>
                  <a:srgbClr val="006600"/>
                </a:solidFill>
              </a:rPr>
              <a:t>our </a:t>
            </a:r>
            <a:r>
              <a:rPr lang="en-AU" sz="2400" b="1" dirty="0" smtClean="0">
                <a:solidFill>
                  <a:srgbClr val="FF0000"/>
                </a:solidFill>
              </a:rPr>
              <a:t>Per</a:t>
            </a:r>
            <a:r>
              <a:rPr lang="en-AU" sz="2400" b="1" dirty="0" smtClean="0">
                <a:solidFill>
                  <a:srgbClr val="FFC000"/>
                </a:solidFill>
              </a:rPr>
              <a:t>ceived </a:t>
            </a:r>
            <a:r>
              <a:rPr lang="en-AU" sz="2400" b="1" dirty="0" smtClean="0">
                <a:solidFill>
                  <a:srgbClr val="006600"/>
                </a:solidFill>
              </a:rPr>
              <a:t>World </a:t>
            </a:r>
            <a:r>
              <a:rPr lang="en-AU" sz="2400" b="1" dirty="0" smtClean="0">
                <a:solidFill>
                  <a:srgbClr val="FFC000"/>
                </a:solidFill>
              </a:rPr>
              <a:t>P</a:t>
            </a:r>
            <a:r>
              <a:rPr lang="en-AU" sz="2400" b="1" dirty="0" smtClean="0">
                <a:solidFill>
                  <a:srgbClr val="006600"/>
                </a:solidFill>
              </a:rPr>
              <a:t>W </a:t>
            </a:r>
            <a:r>
              <a:rPr lang="en-AU" sz="2400" dirty="0" smtClean="0"/>
              <a:t>) from the world around us depends on our </a:t>
            </a:r>
            <a:r>
              <a:rPr lang="en-AU" sz="2400" b="1" dirty="0" smtClean="0">
                <a:solidFill>
                  <a:schemeClr val="bg1">
                    <a:lumMod val="50000"/>
                  </a:schemeClr>
                </a:solidFill>
              </a:rPr>
              <a:t>senses</a:t>
            </a:r>
            <a:r>
              <a:rPr lang="en-AU" sz="2400" dirty="0" smtClean="0"/>
              <a:t>, what we already </a:t>
            </a:r>
            <a:r>
              <a:rPr lang="en-AU" sz="2400" b="1" dirty="0" smtClean="0">
                <a:solidFill>
                  <a:srgbClr val="006600"/>
                </a:solidFill>
              </a:rPr>
              <a:t>know</a:t>
            </a:r>
            <a:r>
              <a:rPr lang="en-AU" sz="2400" dirty="0" smtClean="0">
                <a:solidFill>
                  <a:srgbClr val="006600"/>
                </a:solidFill>
              </a:rPr>
              <a:t> </a:t>
            </a:r>
            <a:r>
              <a:rPr lang="en-AU" sz="2400" dirty="0" smtClean="0"/>
              <a:t>and what is </a:t>
            </a:r>
            <a:r>
              <a:rPr lang="en-AU" sz="2400" b="1" dirty="0" smtClean="0">
                <a:solidFill>
                  <a:srgbClr val="FFC000"/>
                </a:solidFill>
              </a:rPr>
              <a:t>important to us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endParaRPr lang="en-AU" sz="2400" dirty="0" smtClean="0"/>
          </a:p>
          <a:p>
            <a:pPr marL="514350" indent="-514350">
              <a:spcBef>
                <a:spcPts val="600"/>
              </a:spcBef>
              <a:buFont typeface="+mj-lt"/>
              <a:buAutoNum type="arabicPeriod"/>
            </a:pPr>
            <a:r>
              <a:rPr lang="en-AU" sz="2400" dirty="0" smtClean="0"/>
              <a:t>That when what we </a:t>
            </a:r>
            <a:r>
              <a:rPr lang="en-AU" sz="2400" b="1" dirty="0" smtClean="0">
                <a:solidFill>
                  <a:srgbClr val="FFC000"/>
                </a:solidFill>
              </a:rPr>
              <a:t>WANT  (QW) </a:t>
            </a:r>
            <a:r>
              <a:rPr lang="en-AU" sz="2400" b="1" dirty="0" smtClean="0"/>
              <a:t>doesn’t match </a:t>
            </a:r>
            <a:r>
              <a:rPr lang="en-AU" sz="2400" dirty="0" smtClean="0"/>
              <a:t>what we </a:t>
            </a:r>
            <a:r>
              <a:rPr lang="en-AU" sz="2400" b="1" dirty="0" smtClean="0">
                <a:solidFill>
                  <a:srgbClr val="FF0000"/>
                </a:solidFill>
              </a:rPr>
              <a:t>GOT (PW)</a:t>
            </a:r>
            <a:r>
              <a:rPr lang="en-AU" sz="2400" dirty="0" smtClean="0"/>
              <a:t>we feel </a:t>
            </a:r>
            <a:r>
              <a:rPr lang="en-AU" sz="2400" b="1" dirty="0" smtClean="0">
                <a:solidFill>
                  <a:srgbClr val="FF0000"/>
                </a:solidFill>
              </a:rPr>
              <a:t>out of balance  </a:t>
            </a:r>
            <a:r>
              <a:rPr lang="en-AU" sz="2400" dirty="0" smtClean="0"/>
              <a:t>( angry, sad or worried)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43608" y="749172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200" b="1" dirty="0" smtClean="0">
                <a:solidFill>
                  <a:srgbClr val="006600"/>
                </a:solidFill>
              </a:rPr>
              <a:t>Recapping last week….</a:t>
            </a:r>
            <a:endParaRPr lang="en-AU" sz="3200" b="1" dirty="0">
              <a:solidFill>
                <a:srgbClr val="0066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67744" y="4676733"/>
            <a:ext cx="1847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AU" sz="3200" dirty="0">
              <a:solidFill>
                <a:srgbClr val="0066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2631505"/>
            <a:ext cx="842585" cy="6962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9926"/>
            <a:ext cx="866698" cy="133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43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2580" y="2708920"/>
            <a:ext cx="8432632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AU" sz="3200" b="1" dirty="0" smtClean="0">
                <a:solidFill>
                  <a:srgbClr val="008000"/>
                </a:solidFill>
              </a:rPr>
              <a:t>Activity: </a:t>
            </a:r>
          </a:p>
          <a:p>
            <a:pPr algn="ctr">
              <a:lnSpc>
                <a:spcPct val="110000"/>
              </a:lnSpc>
            </a:pPr>
            <a:r>
              <a:rPr lang="en-AU" sz="3200" b="1" dirty="0" smtClean="0">
                <a:solidFill>
                  <a:srgbClr val="008000"/>
                </a:solidFill>
              </a:rPr>
              <a:t>“Connecting”</a:t>
            </a:r>
            <a:endParaRPr lang="en-AU" sz="32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4331" y="4258293"/>
            <a:ext cx="662913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endParaRPr lang="en-AU" sz="2400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9847" y="764704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U" sz="4000" b="1" i="1" dirty="0">
              <a:solidFill>
                <a:srgbClr val="008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06853" y="4296464"/>
            <a:ext cx="6504013" cy="510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Bef>
                <a:spcPct val="20000"/>
              </a:spcBef>
              <a:buClr>
                <a:srgbClr val="0BD0D9"/>
              </a:buClr>
              <a:buSzPct val="95000"/>
            </a:pPr>
            <a:endParaRPr lang="en-AU" sz="2600" i="1" dirty="0">
              <a:solidFill>
                <a:srgbClr val="C00000"/>
              </a:solidFill>
            </a:endParaRPr>
          </a:p>
        </p:txBody>
      </p:sp>
      <p:sp>
        <p:nvSpPr>
          <p:cNvPr id="8" name="AutoShape 6" descr="data:image/jpeg;base64,/9j/4AAQSkZJRgABAQAAAQABAAD/2wCEAAkGBw8QEBAQDxIQDw8QEBAUDxAPDxAPDg0QFBEWFxQVFBQYHCggGBolGxYUIjEiJTUsLi8uFx8zODQtNygtLysBCgoKDg0OGxAQGzQmICQsLCw3LzIsLCwsNCwsLCwsLCwsLCwtLCw0MDctLC4sLCwsLCwsLCw0LCwsLCwsLCwsN//AABEIAOEA4QMBEQACEQEDEQH/xAAcAAEAAQUBAQAAAAAAAAAAAAAAAQIDBQYHBAj/xABFEAABAwIDBAcEBwUFCQAAAAABAAIDBBEFEiEGMUFRBxMiYXGBkRQyQqEjUmJykrHBFYKTstEzQ3Oi4RYkRFNjs8Lw8f/EABsBAQACAwEBAAAAAAAAAAAAAAADBAECBQYH/8QANREBAAIBAgQDBgYCAQUBAAAAAAECAwQRBRIhMUFRoSJhcYGR4RMUscHR8AYy8SNCUmKyFf/aAAwDAQACEQMRAD8A7igICAgICAgICAgICAgICAgICAgICAgICAgICAgICAgICAgICAgIIc4DU6AbydwCDWsV29wynJaZxK8fDADL5Zh2QfNQW1GOvi6mDg+syxvFNo9/T07+jAy9LdJ8NPUuH2uqaf5iovzlfJfr/jefxvHr/EJi6WqP44Klv3RE7/yCRrK+MMW/xvP4Xr6/wzWH9IWFzEDr+qceE7HRj8RGX5qWupxz4qWXgusx9eTf4Tv6d/RssE7JGh8bmvYdzmODmnwIU0TE9nMtS1J2tG0riy1EBAQEBAQEBAQEBAQEBAQEBAQEBAQYHavaqnw+PNKc8rv7KFpGeQ8/st5k/PcosuauOOq/oOH5dZbavSI7z4R9/c4vtJtbWV7j1ryyG/ZgjJbEBwzfXPefKy5mTNbJ3e10fDsGlj2I6+c9/t8mBUS8ICMiD2YZilRSuz08skLuOR1mu+83c7zW1b2rO8SgzafFnry5KxLpey3Si1xbFiDQwmwFRGOwT/1GfD4jTuCvYtXv0v8AV5rXf4/NYm+nnf8A9Z7/ACn9p+sulRSNe0OaQ5rgC1zSC1wO4gjeFdid3mZiaztPdWjAgICAgICAgICAgICAgICAgICDA7YbSxYdAZHWdK64givrI/v5NGlz/UKLLljHXdf4foL6zJyx0rHefL7+X8OB4niMtTK+edxfI83JO4DgAOAHALk2tNp3l77DhphpGOkbRDyrVKICAgICAg27YTbSSgeIpS59G49pu90BJ1fH3c28fHfYwZ5xztPZx+KcLrq689Ol49fdP7T+zuVPOyRjXxuD2PaHMc03a5pFwQV1IneN4eHtS1LTW0bTC4stRAQEBAQEBAQEBAQEBAQEBB4MbxWKkgfPKeywaAe89x91re8laZLxSvNKxpNLk1OWMWPvPpHjMvn/AGmxuWtqHTSnuY0HsxtG5re4fM3PFci95vPNL6FptLj0uOMWPtHj5z5sStU4sMiCzPVMZ7xseW8reuO1uytm1eHD/vLz/tWL7XopPy91T/8AWwe/6PTT1LJNGG55cfRaWx2r3haxazDl6Vt+y6o1pKAg6R0S7UGN/sEx+jkJNMSfck3uZ4O1I7781d0uXaeSXm+PaDnr+Zp3jv8ADz+X6fB1xdB5EQEBAQEBAQEBAQEBAQEBAQcY6UdoDPUmBh+hpSW6HR8+558vd8nc1y9Vk5r8sdo/V7rgWjjBp/xbR7V//nw+vf6NBVd1xAQemkwPEKvs0VNLNzkADIm93WPIbfuurODDNus9nG4nxKuD/p1n2v0VzdFeO2zeyhxO8Cppi4f59fJXeSYeZnVUmd5lrGL4FWUjstVTzQEmwMkbmsefsu3O8isTGySt627S8cbTf8u5apYZ6inc4WfqeDuJ7nc/FVsuKJ6w7Wi11q+xknp+j0qq7ggqikc1zXNJa5pDmuGha4G4I807dmLRFomJ7S+jtlsXFZSQVA3vZ2wPhkacrx4ZgfKy7GK/PWJfOdbpp0+e2Lynp8PD0ZVSKogICAgICAgICAgICAgIMftBiPstLPUaXiic5oO5z7dgebrDzWmS3LWbLGkwfj56YvOYj5ePo+Y8QxYB5Bu83Je6+uYm537zzXMphm0by9xqeJUxX/DrG8R6e6EQ1kbtzhfkdD81i2K0N8Wvw5PHb4r6iXInfs9uDYa+qqIaaP3pnht9+Ru9zrdzQT5Lelee0VQ6rURgw2yz4R/x6vpHD6KOCKOGIZY4mNawcgBbU8T3rsRERG0PnOTJbJeb27z1ehZaLNXSxzMdHKxksbxZ7JGh7HDkWnQoROziXSP0bNo71dED7KT9NDcuNKSdHNO8x8NdW9492C9dusOppM8X9i3dowswKKXRrCqCTNfuKp5Y2s9Bosk2x7T4LijWxB1voUryYqqnP93IyRvhI0tIHmweqv6O3SYeT/yPFtkpk84mPp/y6WrrzYgICAgICAgICAgICAgIMFtpgUlfRyUscwp3PLDnLOsFmuDrWuLaga8FpekWjaVjTai2DJ+JXv19ejgmPdF+LUlz1PtUY+OlJlP8Owf8io5pMLtNVjt7mmSMLSWuBa5ps5rgQ5p5EHctViJiey5DVPZ7riByOo9CtJpFu8JcefJj/wBZ2dx6GtmKhl8Qq2CPPHlpmEESFriCZSD7oIFhzBJ3WvvhwRWeZW4jxO+fHGGfPfd1ZWXGEBBbnhbIxzHgOY9pa9pFw5rhYgjkQjMTMTvD5d2qw11JWVFKSSIZXBpJ1MZ7UZPflLVSv0nZ6fBb8SkX820bE9HlVWME0p9mp32LHOaXSyt5sZpofrHyBWsYJydZ6Q2txXHpN61jmt6fOf2dFpOjTC2Cz2zTHi58zmk+TMoU8aXHDnZOO6u07xMR8I/ndbr+jHDZB9EZoHcC2TrG+Yfe/kQsW0mOe3Rti4/qqz7W1vlt+mzzbBbLVWHYhM15EtPLTOyTMBDXPbKyzXN+F1i429CbFa4MNsd537bJeJ8Qw6zS1mvS0W7e6Yn6ujK28+ICAgICAgICAgICAgICAgIMXjWztFWjLV08U+lg57B1jR9l47TfIrExEtq3tXtLVcO6JcLgqm1LRK9rNWU8rxJA1+ljqMxA5OJ1WvJG6W2pvNdm/LdAICAgIOU4ns5HWbQVL5Wh0FOymdM0i4llMTerY7mLAE9zbcVXmnNkl141E4dFWI7zM7fDfq6F1ysOQjrkDrkFTZ7IMhDIHAEf+lBWgICAgICAgICAgICAgICAgICAgICAgolkaxrnOIa1oJc4mwa0C5JPKyMxEzO0NB2axBs7airH/FVUr230PVstHGD+6wepUWKeaJt5yu6/HOK9cU/9tY+s9Z9ZZn2lSqKPaUD2hBUKhBlMGmzZxysfz/0QZNAQEBAQEBAQEBAQEBAQEBAQEBAQEFueZkbXPkc1jGglznENa0DeSTuCxMxHWW1a2tMVrG8y410hbf8AteampCRTX+kk1Dqm3ADgzu48dNDQz6jm9mvZ63hnCYwbZc3W3hHhH39IXdgq69KWX1jkeD4O7QPzPop9LO9NvJyuPY5rqef/AMoj06Nk9pVlxT2lBIqEFYqEGf2YuRI7h2QPHUn8wgzqAgICAgICAgICAgICAgICAgICAgxO0W0NNQR9ZUPtcHJG2xllI4Nb6a7hdR5MlaRvK1pNHl1V+XHHxnwj4/3dxDa/bSpxFxa49VTA9iBp0PJzz8R+Q4Bc/Lmtkn3PYaLh+LSR7PW3n/HlHr5taUK+y2zeKezzXd/ZyANf3a9l3lr5EqfBk5Lde0ubxTR/mcPs/wC1esfvH98W+e08ium8RPR6MPq4cxE2Y3tlyuy+KDLyYW2RuamkufqSG3o4D80FwYDLlv1jQ7kWm3qCg2fBqdscLWAgkavPN53/ANPJB7kBAQEBAQEBAQEBAQEBAQEBAQEGsba7Xx4ewNaBLVSD6KK+jRuzycm7+82sOJEGbNGOPe6nDeGX1lt56UjvP7R7/wBHCsZxWaqldLM8yPdvcePIAfC0cAFzrWm07y9jjxY8NIx442iP7u8Cw3FgFkZnBMVma5kIa6YOIaxjAXS3O4MHHwVjDntX2e8ONxLhuLLE5Ynlt4z4T8f5/Vt1Zh08bi2RhY4WuCRpcX3g2Pkui8g9GGV0sYOt8tuOpHFBsuGY4H2BKDZsLaCXvudQ0W+Eb9fH+iDIoCAgICAgICAgICAgICAgICAgxO0+NsoaaSofqRpGy9utlPut/U9wKjy5IpXmWtFpbarNGOPnPlHjP98Xz3jGIyTySSyuL5ZXEvcfyHIAWAHJcqZm07y9/XHTDjjHSNohjUaiAgyOA4HU10ohpmZ3aZnHSOJv1nu4D5ngCt6Y7XnaFbU6vHp682Sfl4y7lsZsTT4c3MPpqpws+dw3Di2MfC35njwA6OPDWnxeQ1vEMmqnr0r5JrnMkkc42N9B4AWClUGNqMChk1acjjy3HyQRhuAmF93NBb9YEkX7wdyDYpZjCGvbuBAcOBaUGWhlD2hzdQUFaAgICAgICAgICAgICAgICAg450v4wZKplK09inYHPHOWQX18GZfxFc/V33ty+T1/ANPyYZyz3tPpH3/RzmZ1yq0Ozeeq2stS6DN7JbNzYjUCGPssaA6aUi7YWX+bjwHHXgCRJixTedlLW6yulx80957R/fB9AYDglPQwtgpmZWDVzjrJK7i57uJ/+Cw0XSrWKxtDxmfPkz358k7y98wJa62/KbeNlshc6diFjvQXI8S70HoZjLhuKCv9tXBDzcEWQZPA8Qy6HVp393eg2UFBKAgICAgICAgICAgICAgIBQfNGOV/tFTUT3v1s0jm/cLjkHk2w8lx7zzWmX0TTY/wsNMflER8/H1YklGZlCG5dGH0D0X4Q2mw6E2+kqR18h4nOOwPAMy6c7810sFeWkPF8Uzzl1NvKOn0+7bVM54g57jWEsE8osdX3FiR73at80GOfgjt4Jb4k39EFDMKdfVzvVBmKGiiY0gtzZhZxdqSOXcgyUVVCwWDWi3IBBsOFSF0TXHjmt4ZjZB60BAQEBAQEBAQEBAQEBAQY/aKp6mjqpRvjp5nDxbGSPmtbztWZT6anPmpXzmI9XzMTYa6WHkuQ+g2tEdZWgVlFExPYRlVDEXuaxvvPc1rfFxsPzWYjedmtrRWJtPg+qKeIMY1jdGsa1re4AWC68Pn0zvO8riMCDUsWnAme/gTa/gAP0+aDxmVBadI0IIdU30ZqePIeJQZjCtnoZWMlkdI4m92BwbHcOI4C/Dmg2VjA0BrQAAAABoABuAQVICAgICAgICAgICAgICAgxu0mGuqqSenY8RumjLA9zS4NvvuARwutb15qzCbT5vwctcm2+07uIYv0O4vclklLUNHutbI+J34XNsPVRVwxXsvZeI2zT7f2atXbA4zT6voqjT/AJIbUf8AaLkmksV1FfCWGkbVRvEb2yskcQGxvjcHuJNgA0i5N1pOOs+C3TW5Yjpd03YDo7xOSaCpq2tpIY5YpMkrT7TKGODsvVg9i9iO1YjkVmunjfdpl4veaTTvvEw7srLiCC1UuIY8jeGOI8QNEGnPaHjXigx0uGuvpI8DlcIKBhw+NzneJt+SCt8obZrbAcgg3XZ0/wC7Rnnn/nKDJICAgICAgICAgICAgICAgICC3UVDI2l8jmsY0Xc97g1rRzJOgWJmI6y2rS155axvMtMxDpTwuJ2VpmqLEgugiBYLd7y2/ldQTqaR73Ux8F1N43navxn+Il7cE2/wyse2NkvVyk9hk7ercSdLNd7pOu4G62pnpZDn4ZqMMc0xvHnHX7+jalM54gIBQafJHkc9g3Nc4DwBICCw9yDxVc2UEncBqgxEL3PdfhwQdRwqLJBE3lG2/iRc/NB6kBAQEBAQEBAQEBAQEBAQEGqbc7ZMw9oYwNkqpG3Yx3uRt3Z321tcGw42O5V8+eMfSO7rcL4XbWTzWnakePn7o/vRxTaPaGqrHXqJXSWNw33Y2dzWDQeO/vVGb2v1tL1VNPh00cmGu3nPjPxnv+zCrDKEY3dr6Itq31Ub6OocXzQNDonuN3SQ3tZx4lpIF+ThyV7T5JtHLLzHF9HXFaMtI6T3+P3dGVlxhAQalXn6WT77vzQeKQoMNi0m5vM6+AQKOPcBxQdSaLADkglAQEBAQEBAQEBAQEBAQEBB83bZ4m6evq3uP9/IxvcyNxYwejR81y8m9rzL3WimuLTUrHlE/OessC4rTZPvv1QghZYbj0SveMWgDdzmTiT7nVOP8waptPvzw5vFtvytt/d+v8bvoBdB5EQEGoVx+ll/xH/zFB4ZigwNS7NKeQsEGTwtl5Ixzewf5gg6QgICAgICAgICCm6BdAugXQLoF0C6BdB859IeGOpMRqWuBDZZHTxE7nMlcXaeDi5v7qpXptaXp9JqefBX3Rt9GuRvDrgbxrbiR3KK9PFewZ4n2ZFGtiMOu9DOzb4w+vmaW9azJTNcLExkguktyNmgdwJ3EK5p8e3tS83xjVxeYw1nt3+Pk6jmVpxDMgh8gAJO4C5QafVvu97vrOcfC5ug8E8gQYeMdo95QZvAmXnhA+u0/h1P5IN+ugXQLoF0C6BdBKBdAugt5kEZkEZ0DOgZ0EZ0EdYgjrEGv7Y7MU2Jw9VNdkjLmGdgBkhcd/3mmwu3jYbiARrasW7psOa2Kd4cYxXoqxeJ/wBC2OqbfsvimZGbcCWyFpB8L+Kj/DldjWVn3PfgnRZistjVSQUjOOYiom/Cw5T+Jafl4lLHFslI2jr8XQsC6OcOpi18gfVytNwZyOrB7om6H97Mt64KVV83E9RljbfaPd/d26dapnPOuQOtQeDGaqzA0b3HXwH+tkGqVk5QMLpHSNnld7kUUlvtSZDYeW/0QYmMaoNl2XZ9MD9Vjj+n6oNvzoGZBIcgkOQTmQLoJugXQLoLN0EEoKS5BSXIKS9BS6RBbMyC26oQeeSutz9EHnfituDvRBb/AGwOTvRBUMUvwd6ILra8ngfRBcbVFBdbOUGPxJxcb8AEGAla57srRckgDzPFBss7GQ0rox9RzRze5w1P5lBqMcJvuQbFgcgie5z9OwQNLkm45IM5DiDXcx42Qetr0FQcgnMgnMgnMgkOQTdAzIKbIIsgpIQQWoKSxBTkQQY0FBiCCkwjkgpMA5D0QUGAcggpMQ5IIyBBSbILM7xlIBDTwJ3IPEMTjb2X2DvEEHwKC43FmAWblHhYIMdjFdnYC0Fzmn3W6kg79PRBiI6943xS/wANx/RB6Bi/OOX+E/8AogvxYxwDJSf8N/8ARBs+H1B6tt99te65vZB7BKgqEiCsPQVByCQ5BVmQTdBcIQRZAsgjKgjKgZUEFqCksQRkQQY0EGNBT1SCDCgo9mQWpKFrt4ug8FRs1TP96MeIJafkg8/+x9Nw60eErv1QXqbZiCM3bnJ5ueXIPa3CmBBcbQBBcbRhBUKZBWIEEiFBPVoKhGgkMQTkQTlQXrIFkCyCLIFkCyBZBGVAyoGVALUEZUDIgZUEZUDIgZEE5EDKgZUE5UDKgnKgZUDKgZUDKgnKgZUFSAgIFkEIJsgiyBZAsgWQLIFkCyBZAsgWQLIFkCyBZBNkCyBZAQLICAgWQLIJQEBBCAgICAgICAgICAgFAQEBAQEBAQSgICAgICA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155" y="83683"/>
            <a:ext cx="2448272" cy="2824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8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620687"/>
            <a:ext cx="6192688" cy="6007223"/>
          </a:xfr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AU" sz="4000" dirty="0" smtClean="0">
                <a:latin typeface="Candara" panose="020E0502030303020204" pitchFamily="34" charset="0"/>
              </a:rPr>
              <a:t>If …“</a:t>
            </a:r>
            <a:r>
              <a:rPr lang="en-AU" sz="4000" b="1" dirty="0">
                <a:solidFill>
                  <a:srgbClr val="FF0000"/>
                </a:solidFill>
                <a:latin typeface="Candara" panose="020E0502030303020204" pitchFamily="34" charset="0"/>
              </a:rPr>
              <a:t>our scales are tipped</a:t>
            </a:r>
            <a:r>
              <a:rPr lang="en-AU" sz="4000" dirty="0">
                <a:latin typeface="Candara" panose="020E0502030303020204" pitchFamily="34" charset="0"/>
              </a:rPr>
              <a:t>”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AU" sz="2800" dirty="0" smtClean="0">
                <a:latin typeface="Candara" panose="020E0502030303020204" pitchFamily="34" charset="0"/>
              </a:rPr>
              <a:t>And we are </a:t>
            </a:r>
            <a:r>
              <a:rPr lang="en-AU" sz="2800" b="1" i="1" dirty="0" smtClean="0">
                <a:solidFill>
                  <a:srgbClr val="FF0000"/>
                </a:solidFill>
                <a:latin typeface="Boopee" panose="02000506020000020003" pitchFamily="2" charset="0"/>
              </a:rPr>
              <a:t>out </a:t>
            </a:r>
            <a:r>
              <a:rPr lang="en-AU" sz="2800" b="1" i="1" dirty="0">
                <a:solidFill>
                  <a:srgbClr val="FF0000"/>
                </a:solidFill>
                <a:latin typeface="Boopee" panose="02000506020000020003" pitchFamily="2" charset="0"/>
              </a:rPr>
              <a:t>of balance</a:t>
            </a:r>
          </a:p>
          <a:p>
            <a:pPr marL="0" indent="0" algn="ctr">
              <a:lnSpc>
                <a:spcPct val="110000"/>
              </a:lnSpc>
              <a:buNone/>
              <a:tabLst>
                <a:tab pos="4572000" algn="l"/>
              </a:tabLst>
            </a:pPr>
            <a:r>
              <a:rPr lang="en-AU" sz="2800" dirty="0" smtClean="0">
                <a:latin typeface="Candara" panose="020E0502030303020204" pitchFamily="34" charset="0"/>
              </a:rPr>
              <a:t>we </a:t>
            </a:r>
            <a:r>
              <a:rPr lang="en-AU" sz="2800" dirty="0">
                <a:latin typeface="Candara" panose="020E0502030303020204" pitchFamily="34" charset="0"/>
              </a:rPr>
              <a:t>feel either </a:t>
            </a:r>
            <a:endParaRPr lang="en-AU" sz="2800" dirty="0" smtClean="0">
              <a:latin typeface="Candara" panose="020E0502030303020204" pitchFamily="34" charset="0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AU" sz="1000" dirty="0" smtClean="0">
              <a:latin typeface="Baveuse" panose="02000700000000000000" pitchFamily="2" charset="0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AU" sz="4400" dirty="0" smtClean="0">
                <a:latin typeface="Impact" panose="020B0806030902050204" pitchFamily="34" charset="0"/>
              </a:rPr>
              <a:t>angry</a:t>
            </a:r>
            <a:r>
              <a:rPr lang="en-AU" sz="4400" dirty="0" smtClean="0"/>
              <a:t>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AU" sz="6600" dirty="0" smtClean="0">
                <a:latin typeface="Chiller" panose="04020404031007020602" pitchFamily="82" charset="0"/>
              </a:rPr>
              <a:t>worried</a:t>
            </a:r>
            <a:r>
              <a:rPr lang="en-AU" sz="4800" dirty="0" smtClean="0">
                <a:latin typeface="Boopee"/>
              </a:rPr>
              <a:t>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AU" sz="4800" dirty="0" smtClean="0"/>
              <a:t>or ….. </a:t>
            </a:r>
            <a:r>
              <a:rPr lang="en-AU" sz="4000" dirty="0" smtClean="0">
                <a:latin typeface="Magneto" panose="04030805050802020D02" pitchFamily="82" charset="0"/>
              </a:rPr>
              <a:t>sad</a:t>
            </a:r>
            <a:r>
              <a:rPr lang="en-AU" sz="6000" dirty="0" smtClean="0"/>
              <a:t> </a:t>
            </a:r>
            <a:endParaRPr lang="en-AU" sz="6000" dirty="0"/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we  always </a:t>
            </a:r>
            <a:r>
              <a:rPr lang="en-US" sz="4000" i="1" u="sng" dirty="0" smtClean="0">
                <a:solidFill>
                  <a:srgbClr val="FF0000"/>
                </a:solidFill>
              </a:rPr>
              <a:t>do something 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</a:rPr>
              <a:t>to try to fix this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508104" y="1964780"/>
            <a:ext cx="3352585" cy="2417468"/>
            <a:chOff x="5517987" y="3015562"/>
            <a:chExt cx="3712422" cy="2785725"/>
          </a:xfrm>
        </p:grpSpPr>
        <p:pic>
          <p:nvPicPr>
            <p:cNvPr id="7" name="Content Placeholder 3" descr="scales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7987" y="3015562"/>
              <a:ext cx="3518509" cy="270602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523750" y="4840643"/>
              <a:ext cx="1274098" cy="52322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AU" sz="2800" b="1" dirty="0" smtClean="0">
                  <a:solidFill>
                    <a:srgbClr val="00B050"/>
                  </a:solidFill>
                </a:rPr>
                <a:t>“got”</a:t>
              </a:r>
              <a:endParaRPr lang="en-AU" dirty="0">
                <a:solidFill>
                  <a:prstClr val="black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84878" y="5198364"/>
              <a:ext cx="1545531" cy="602923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4">
                  <a:satMod val="175000"/>
                  <a:alpha val="40000"/>
                </a:schemeClr>
              </a:glow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AU" sz="2800" b="1" dirty="0" smtClean="0">
                  <a:solidFill>
                    <a:srgbClr val="FFC000"/>
                  </a:solidFill>
                </a:rPr>
                <a:t>“want”</a:t>
              </a:r>
              <a:endParaRPr lang="en-AU" dirty="0">
                <a:solidFill>
                  <a:prstClr val="black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937" y="177586"/>
            <a:ext cx="1787194" cy="17871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236" y="4927102"/>
            <a:ext cx="1800673" cy="17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7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4330" y="916906"/>
            <a:ext cx="5495901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AU" sz="3200" b="1" dirty="0" smtClean="0">
                <a:solidFill>
                  <a:srgbClr val="006600"/>
                </a:solidFill>
              </a:rPr>
              <a:t>Activity: “Think Red”</a:t>
            </a:r>
          </a:p>
        </p:txBody>
      </p:sp>
      <p:sp>
        <p:nvSpPr>
          <p:cNvPr id="5" name="Rectangle 4"/>
          <p:cNvSpPr/>
          <p:nvPr/>
        </p:nvSpPr>
        <p:spPr>
          <a:xfrm>
            <a:off x="1164331" y="4258293"/>
            <a:ext cx="662913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endParaRPr lang="en-AU" sz="2400" i="1" dirty="0">
              <a:solidFill>
                <a:srgbClr val="C00000"/>
              </a:solidFill>
            </a:endParaRPr>
          </a:p>
        </p:txBody>
      </p:sp>
      <p:sp>
        <p:nvSpPr>
          <p:cNvPr id="8" name="AutoShape 6" descr="data:image/jpeg;base64,/9j/4AAQSkZJRgABAQAAAQABAAD/2wCEAAkGBw8QEBAQDxIQDw8QEBAUDxAPDxAPDg0QFBEWFxQVFBQYHCggGBolGxYUIjEiJTUsLi8uFx8zODQtNygtLysBCgoKDg0OGxAQGzQmICQsLCw3LzIsLCwsNCwsLCwsLCwsLCwtLCw0MDctLC4sLCwsLCwsLCw0LCwsLCwsLCwsN//AABEIAOEA4QMBEQACEQEDEQH/xAAcAAEAAQUBAQAAAAAAAAAAAAAAAQIDBQYHBAj/xABFEAABAwIDBAcEBwUFCQAAAAABAAIDBBEFEiEGMUFRBxMiYXGBkRQyQqEjUmJykrHBFYKTstEzQ3Oi4RYkRFNjs8Lw8f/EABsBAQACAwEBAAAAAAAAAAAAAAADBAECBQYH/8QANREBAAIBAgQDBgYCAQUBAAAAAAECAwQRBRIhMUFRoSJhcYGR4RMUscHR8AYy8SNCUmKyFf/aAAwDAQACEQMRAD8A7igICAgICAgICAgICAgICAgICAgICAgICAgICAgICAgICAgICAgIIc4DU6AbydwCDWsV29wynJaZxK8fDADL5Zh2QfNQW1GOvi6mDg+syxvFNo9/T07+jAy9LdJ8NPUuH2uqaf5iovzlfJfr/jefxvHr/EJi6WqP44Klv3RE7/yCRrK+MMW/xvP4Xr6/wzWH9IWFzEDr+qceE7HRj8RGX5qWupxz4qWXgusx9eTf4Tv6d/RssE7JGh8bmvYdzmODmnwIU0TE9nMtS1J2tG0riy1EBAQEBAQEBAQEBAQEBAQEBAQEBAQYHavaqnw+PNKc8rv7KFpGeQ8/st5k/PcosuauOOq/oOH5dZbavSI7z4R9/c4vtJtbWV7j1ryyG/ZgjJbEBwzfXPefKy5mTNbJ3e10fDsGlj2I6+c9/t8mBUS8ICMiD2YZilRSuz08skLuOR1mu+83c7zW1b2rO8SgzafFnry5KxLpey3Si1xbFiDQwmwFRGOwT/1GfD4jTuCvYtXv0v8AV5rXf4/NYm+nnf8A9Z7/ACn9p+sulRSNe0OaQ5rgC1zSC1wO4gjeFdid3mZiaztPdWjAgICAgICAgICAgICAgICAgICDA7YbSxYdAZHWdK64givrI/v5NGlz/UKLLljHXdf4foL6zJyx0rHefL7+X8OB4niMtTK+edxfI83JO4DgAOAHALk2tNp3l77DhphpGOkbRDyrVKICAgICAg27YTbSSgeIpS59G49pu90BJ1fH3c28fHfYwZ5xztPZx+KcLrq689Ol49fdP7T+zuVPOyRjXxuD2PaHMc03a5pFwQV1IneN4eHtS1LTW0bTC4stRAQEBAQEBAQEBAQEBAQEBB4MbxWKkgfPKeywaAe89x91re8laZLxSvNKxpNLk1OWMWPvPpHjMvn/AGmxuWtqHTSnuY0HsxtG5re4fM3PFci95vPNL6FptLj0uOMWPtHj5z5sStU4sMiCzPVMZ7xseW8reuO1uytm1eHD/vLz/tWL7XopPy91T/8AWwe/6PTT1LJNGG55cfRaWx2r3haxazDl6Vt+y6o1pKAg6R0S7UGN/sEx+jkJNMSfck3uZ4O1I7781d0uXaeSXm+PaDnr+Zp3jv8ADz+X6fB1xdB5EQEBAQEBAQEBAQEBAQEBAQcY6UdoDPUmBh+hpSW6HR8+558vd8nc1y9Vk5r8sdo/V7rgWjjBp/xbR7V//nw+vf6NBVd1xAQemkwPEKvs0VNLNzkADIm93WPIbfuurODDNus9nG4nxKuD/p1n2v0VzdFeO2zeyhxO8Cppi4f59fJXeSYeZnVUmd5lrGL4FWUjstVTzQEmwMkbmsefsu3O8isTGySt627S8cbTf8u5apYZ6inc4WfqeDuJ7nc/FVsuKJ6w7Wi11q+xknp+j0qq7ggqikc1zXNJa5pDmuGha4G4I807dmLRFomJ7S+jtlsXFZSQVA3vZ2wPhkacrx4ZgfKy7GK/PWJfOdbpp0+e2Lynp8PD0ZVSKogICAgICAgICAgICAgIMftBiPstLPUaXiic5oO5z7dgebrDzWmS3LWbLGkwfj56YvOYj5ePo+Y8QxYB5Bu83Je6+uYm537zzXMphm0by9xqeJUxX/DrG8R6e6EQ1kbtzhfkdD81i2K0N8Wvw5PHb4r6iXInfs9uDYa+qqIaaP3pnht9+Ru9zrdzQT5Lelee0VQ6rURgw2yz4R/x6vpHD6KOCKOGIZY4mNawcgBbU8T3rsRERG0PnOTJbJeb27z1ehZaLNXSxzMdHKxksbxZ7JGh7HDkWnQoROziXSP0bNo71dED7KT9NDcuNKSdHNO8x8NdW9492C9dusOppM8X9i3dowswKKXRrCqCTNfuKp5Y2s9Bosk2x7T4LijWxB1voUryYqqnP93IyRvhI0tIHmweqv6O3SYeT/yPFtkpk84mPp/y6WrrzYgICAgICAgICAgICAgIMFtpgUlfRyUscwp3PLDnLOsFmuDrWuLaga8FpekWjaVjTai2DJ+JXv19ejgmPdF+LUlz1PtUY+OlJlP8Owf8io5pMLtNVjt7mmSMLSWuBa5ps5rgQ5p5EHctViJiey5DVPZ7riByOo9CtJpFu8JcefJj/wBZ2dx6GtmKhl8Qq2CPPHlpmEESFriCZSD7oIFhzBJ3WvvhwRWeZW4jxO+fHGGfPfd1ZWXGEBBbnhbIxzHgOY9pa9pFw5rhYgjkQjMTMTvD5d2qw11JWVFKSSIZXBpJ1MZ7UZPflLVSv0nZ6fBb8SkX820bE9HlVWME0p9mp32LHOaXSyt5sZpofrHyBWsYJydZ6Q2txXHpN61jmt6fOf2dFpOjTC2Cz2zTHi58zmk+TMoU8aXHDnZOO6u07xMR8I/ndbr+jHDZB9EZoHcC2TrG+Yfe/kQsW0mOe3Rti4/qqz7W1vlt+mzzbBbLVWHYhM15EtPLTOyTMBDXPbKyzXN+F1i429CbFa4MNsd537bJeJ8Qw6zS1mvS0W7e6Yn6ujK28+ICAgICAgICAgICAgICAgIMXjWztFWjLV08U+lg57B1jR9l47TfIrExEtq3tXtLVcO6JcLgqm1LRK9rNWU8rxJA1+ljqMxA5OJ1WvJG6W2pvNdm/LdAICAgIOU4ns5HWbQVL5Wh0FOymdM0i4llMTerY7mLAE9zbcVXmnNkl141E4dFWI7zM7fDfq6F1ysOQjrkDrkFTZ7IMhDIHAEf+lBWgICAgICAgICAgICAgICAgICAgICAgolkaxrnOIa1oJc4mwa0C5JPKyMxEzO0NB2axBs7airH/FVUr230PVstHGD+6wepUWKeaJt5yu6/HOK9cU/9tY+s9Z9ZZn2lSqKPaUD2hBUKhBlMGmzZxysfz/0QZNAQEBAQEBAQEBAQEBAQEBAQEBAQEFueZkbXPkc1jGglznENa0DeSTuCxMxHWW1a2tMVrG8y410hbf8AteampCRTX+kk1Dqm3ADgzu48dNDQz6jm9mvZ63hnCYwbZc3W3hHhH39IXdgq69KWX1jkeD4O7QPzPop9LO9NvJyuPY5rqef/AMoj06Nk9pVlxT2lBIqEFYqEGf2YuRI7h2QPHUn8wgzqAgICAgICAgICAgICAgICAgICAgxO0W0NNQR9ZUPtcHJG2xllI4Nb6a7hdR5MlaRvK1pNHl1V+XHHxnwj4/3dxDa/bSpxFxa49VTA9iBp0PJzz8R+Q4Bc/Lmtkn3PYaLh+LSR7PW3n/HlHr5taUK+y2zeKezzXd/ZyANf3a9l3lr5EqfBk5Lde0ubxTR/mcPs/wC1esfvH98W+e08ium8RPR6MPq4cxE2Y3tlyuy+KDLyYW2RuamkufqSG3o4D80FwYDLlv1jQ7kWm3qCg2fBqdscLWAgkavPN53/ANPJB7kBAQEBAQEBAQEBAQEBAQEBAQEGsba7Xx4ewNaBLVSD6KK+jRuzycm7+82sOJEGbNGOPe6nDeGX1lt56UjvP7R7/wBHCsZxWaqldLM8yPdvcePIAfC0cAFzrWm07y9jjxY8NIx442iP7u8Cw3FgFkZnBMVma5kIa6YOIaxjAXS3O4MHHwVjDntX2e8ONxLhuLLE5Ynlt4z4T8f5/Vt1Zh08bi2RhY4WuCRpcX3g2Pkui8g9GGV0sYOt8tuOpHFBsuGY4H2BKDZsLaCXvudQ0W+Eb9fH+iDIoCAgICAgICAgICAgICAgICAgxO0+NsoaaSofqRpGy9utlPut/U9wKjy5IpXmWtFpbarNGOPnPlHjP98Xz3jGIyTySSyuL5ZXEvcfyHIAWAHJcqZm07y9/XHTDjjHSNohjUaiAgyOA4HU10ohpmZ3aZnHSOJv1nu4D5ngCt6Y7XnaFbU6vHp682Sfl4y7lsZsTT4c3MPpqpws+dw3Di2MfC35njwA6OPDWnxeQ1vEMmqnr0r5JrnMkkc42N9B4AWClUGNqMChk1acjjy3HyQRhuAmF93NBb9YEkX7wdyDYpZjCGvbuBAcOBaUGWhlD2hzdQUFaAgICAgICAgICAgICAgICAg450v4wZKplK09inYHPHOWQX18GZfxFc/V33ty+T1/ANPyYZyz3tPpH3/RzmZ1yq0Ozeeq2stS6DN7JbNzYjUCGPssaA6aUi7YWX+bjwHHXgCRJixTedlLW6yulx80957R/fB9AYDglPQwtgpmZWDVzjrJK7i57uJ/+Cw0XSrWKxtDxmfPkz358k7y98wJa62/KbeNlshc6diFjvQXI8S70HoZjLhuKCv9tXBDzcEWQZPA8Qy6HVp393eg2UFBKAgICAgICAgICAgICAgIBQfNGOV/tFTUT3v1s0jm/cLjkHk2w8lx7zzWmX0TTY/wsNMflER8/H1YklGZlCG5dGH0D0X4Q2mw6E2+kqR18h4nOOwPAMy6c7810sFeWkPF8Uzzl1NvKOn0+7bVM54g57jWEsE8osdX3FiR73at80GOfgjt4Jb4k39EFDMKdfVzvVBmKGiiY0gtzZhZxdqSOXcgyUVVCwWDWi3IBBsOFSF0TXHjmt4ZjZB60BAQEBAQEBAQEBAQEBAQY/aKp6mjqpRvjp5nDxbGSPmtbztWZT6anPmpXzmI9XzMTYa6WHkuQ+g2tEdZWgVlFExPYRlVDEXuaxvvPc1rfFxsPzWYjedmtrRWJtPg+qKeIMY1jdGsa1re4AWC68Pn0zvO8riMCDUsWnAme/gTa/gAP0+aDxmVBadI0IIdU30ZqePIeJQZjCtnoZWMlkdI4m92BwbHcOI4C/Dmg2VjA0BrQAAAABoABuAQVICAgICAgICAgICAgICAgxu0mGuqqSenY8RumjLA9zS4NvvuARwutb15qzCbT5vwctcm2+07uIYv0O4vclklLUNHutbI+J34XNsPVRVwxXsvZeI2zT7f2atXbA4zT6voqjT/AJIbUf8AaLkmksV1FfCWGkbVRvEb2yskcQGxvjcHuJNgA0i5N1pOOs+C3TW5Yjpd03YDo7xOSaCpq2tpIY5YpMkrT7TKGODsvVg9i9iO1YjkVmunjfdpl4veaTTvvEw7srLiCC1UuIY8jeGOI8QNEGnPaHjXigx0uGuvpI8DlcIKBhw+NzneJt+SCt8obZrbAcgg3XZ0/wC7Rnnn/nKDJICAgICAgICAgICAgICAgICC3UVDI2l8jmsY0Xc97g1rRzJOgWJmI6y2rS155axvMtMxDpTwuJ2VpmqLEgugiBYLd7y2/ldQTqaR73Ux8F1N43navxn+Il7cE2/wyse2NkvVyk9hk7ercSdLNd7pOu4G62pnpZDn4ZqMMc0xvHnHX7+jalM54gIBQafJHkc9g3Nc4DwBICCw9yDxVc2UEncBqgxEL3PdfhwQdRwqLJBE3lG2/iRc/NB6kBAQEBAQEBAQEBAQEBAQEGqbc7ZMw9oYwNkqpG3Yx3uRt3Z321tcGw42O5V8+eMfSO7rcL4XbWTzWnakePn7o/vRxTaPaGqrHXqJXSWNw33Y2dzWDQeO/vVGb2v1tL1VNPh00cmGu3nPjPxnv+zCrDKEY3dr6Itq31Ub6OocXzQNDonuN3SQ3tZx4lpIF+ThyV7T5JtHLLzHF9HXFaMtI6T3+P3dGVlxhAQalXn6WT77vzQeKQoMNi0m5vM6+AQKOPcBxQdSaLADkglAQEBAQEBAQEBAQEBAQEBB83bZ4m6evq3uP9/IxvcyNxYwejR81y8m9rzL3WimuLTUrHlE/OessC4rTZPvv1QghZYbj0SveMWgDdzmTiT7nVOP8waptPvzw5vFtvytt/d+v8bvoBdB5EQEGoVx+ll/xH/zFB4ZigwNS7NKeQsEGTwtl5Ixzewf5gg6QgICAgICAgICCm6BdAugXQLoF0C6BdB859IeGOpMRqWuBDZZHTxE7nMlcXaeDi5v7qpXptaXp9JqefBX3Rt9GuRvDrgbxrbiR3KK9PFewZ4n2ZFGtiMOu9DOzb4w+vmaW9azJTNcLExkguktyNmgdwJ3EK5p8e3tS83xjVxeYw1nt3+Pk6jmVpxDMgh8gAJO4C5QafVvu97vrOcfC5ug8E8gQYeMdo95QZvAmXnhA+u0/h1P5IN+ugXQLoF0C6BdBKBdAugt5kEZkEZ0DOgZ0EZ0EdYgjrEGv7Y7MU2Jw9VNdkjLmGdgBkhcd/3mmwu3jYbiARrasW7psOa2Kd4cYxXoqxeJ/wBC2OqbfsvimZGbcCWyFpB8L+Kj/DldjWVn3PfgnRZistjVSQUjOOYiom/Cw5T+Jafl4lLHFslI2jr8XQsC6OcOpi18gfVytNwZyOrB7om6H97Mt64KVV83E9RljbfaPd/d26dapnPOuQOtQeDGaqzA0b3HXwH+tkGqVk5QMLpHSNnld7kUUlvtSZDYeW/0QYmMaoNl2XZ9MD9Vjj+n6oNvzoGZBIcgkOQTmQLoJugXQLoLN0EEoKS5BSXIKS9BS6RBbMyC26oQeeSutz9EHnfituDvRBb/AGwOTvRBUMUvwd6ILra8ngfRBcbVFBdbOUGPxJxcb8AEGAla57srRckgDzPFBss7GQ0rox9RzRze5w1P5lBqMcJvuQbFgcgie5z9OwQNLkm45IM5DiDXcx42Qetr0FQcgnMgnMgnMgkOQTdAzIKbIIsgpIQQWoKSxBTkQQY0FBiCCkwjkgpMA5D0QUGAcggpMQ5IIyBBSbILM7xlIBDTwJ3IPEMTjb2X2DvEEHwKC43FmAWblHhYIMdjFdnYC0Fzmn3W6kg79PRBiI6943xS/wANx/RB6Bi/OOX+E/8AogvxYxwDJSf8N/8ARBs+H1B6tt99te65vZB7BKgqEiCsPQVByCQ5BVmQTdBcIQRZAsgjKgjKgZUEFqCksQRkQQY0EGNBT1SCDCgo9mQWpKFrt4ug8FRs1TP96MeIJafkg8/+x9Nw60eErv1QXqbZiCM3bnJ5ueXIPa3CmBBcbQBBcbRhBUKZBWIEEiFBPVoKhGgkMQTkQTlQXrIFkCyCLIFkCyBZBGVAyoGVALUEZUDIgZUEZUDIgZEE5EDKgZUE5UDKgnKgZUDKgZUDKgnKgZUFSAgIFkEIJsgiyBZAsgWQLIFkCyBZAsgWQLIFkCyBZBNkCyBZAQLICAgWQLIJQEBBCAgICAgICAgICAgFAQEBAQEBAQSgICAgICA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5524074" cy="4777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39" y="160338"/>
            <a:ext cx="1464369" cy="1689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4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4331" y="4258293"/>
            <a:ext cx="662913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endParaRPr lang="en-AU" sz="2400" i="1" dirty="0">
              <a:solidFill>
                <a:srgbClr val="C00000"/>
              </a:solidFill>
            </a:endParaRPr>
          </a:p>
        </p:txBody>
      </p:sp>
      <p:sp>
        <p:nvSpPr>
          <p:cNvPr id="8" name="AutoShape 6" descr="data:image/jpeg;base64,/9j/4AAQSkZJRgABAQAAAQABAAD/2wCEAAkGBw8QEBAQDxIQDw8QEBAUDxAPDxAPDg0QFBEWFxQVFBQYHCggGBolGxYUIjEiJTUsLi8uFx8zODQtNygtLysBCgoKDg0OGxAQGzQmICQsLCw3LzIsLCwsNCwsLCwsLCwsLCwtLCw0MDctLC4sLCwsLCwsLCw0LCwsLCwsLCwsN//AABEIAOEA4QMBEQACEQEDEQH/xAAcAAEAAQUBAQAAAAAAAAAAAAAAAQIDBQYHBAj/xABFEAABAwIDBAcEBwUFCQAAAAABAAIDBBEFEiEGMUFRBxMiYXGBkRQyQqEjUmJykrHBFYKTstEzQ3Oi4RYkRFNjs8Lw8f/EABsBAQACAwEBAAAAAAAAAAAAAAADBAECBQYH/8QANREBAAIBAgQDBgYCAQUBAAAAAAECAwQRBRIhMUFRoSJhcYGR4RMUscHR8AYy8SNCUmKyFf/aAAwDAQACEQMRAD8A7igICAgICAgICAgICAgICAgICAgICAgICAgICAgICAgICAgICAgIIc4DU6AbydwCDWsV29wynJaZxK8fDADL5Zh2QfNQW1GOvi6mDg+syxvFNo9/T07+jAy9LdJ8NPUuH2uqaf5iovzlfJfr/jefxvHr/EJi6WqP44Klv3RE7/yCRrK+MMW/xvP4Xr6/wzWH9IWFzEDr+qceE7HRj8RGX5qWupxz4qWXgusx9eTf4Tv6d/RssE7JGh8bmvYdzmODmnwIU0TE9nMtS1J2tG0riy1EBAQEBAQEBAQEBAQEBAQEBAQEBAQYHavaqnw+PNKc8rv7KFpGeQ8/st5k/PcosuauOOq/oOH5dZbavSI7z4R9/c4vtJtbWV7j1ryyG/ZgjJbEBwzfXPefKy5mTNbJ3e10fDsGlj2I6+c9/t8mBUS8ICMiD2YZilRSuz08skLuOR1mu+83c7zW1b2rO8SgzafFnry5KxLpey3Si1xbFiDQwmwFRGOwT/1GfD4jTuCvYtXv0v8AV5rXf4/NYm+nnf8A9Z7/ACn9p+sulRSNe0OaQ5rgC1zSC1wO4gjeFdid3mZiaztPdWjAgICAgICAgICAgICAgICAgICDA7YbSxYdAZHWdK64givrI/v5NGlz/UKLLljHXdf4foL6zJyx0rHefL7+X8OB4niMtTK+edxfI83JO4DgAOAHALk2tNp3l77DhphpGOkbRDyrVKICAgICAg27YTbSSgeIpS59G49pu90BJ1fH3c28fHfYwZ5xztPZx+KcLrq689Ol49fdP7T+zuVPOyRjXxuD2PaHMc03a5pFwQV1IneN4eHtS1LTW0bTC4stRAQEBAQEBAQEBAQEBAQEBB4MbxWKkgfPKeywaAe89x91re8laZLxSvNKxpNLk1OWMWPvPpHjMvn/AGmxuWtqHTSnuY0HsxtG5re4fM3PFci95vPNL6FptLj0uOMWPtHj5z5sStU4sMiCzPVMZ7xseW8reuO1uytm1eHD/vLz/tWL7XopPy91T/8AWwe/6PTT1LJNGG55cfRaWx2r3haxazDl6Vt+y6o1pKAg6R0S7UGN/sEx+jkJNMSfck3uZ4O1I7781d0uXaeSXm+PaDnr+Zp3jv8ADz+X6fB1xdB5EQEBAQEBAQEBAQEBAQEBAQcY6UdoDPUmBh+hpSW6HR8+558vd8nc1y9Vk5r8sdo/V7rgWjjBp/xbR7V//nw+vf6NBVd1xAQemkwPEKvs0VNLNzkADIm93WPIbfuurODDNus9nG4nxKuD/p1n2v0VzdFeO2zeyhxO8Cppi4f59fJXeSYeZnVUmd5lrGL4FWUjstVTzQEmwMkbmsefsu3O8isTGySt627S8cbTf8u5apYZ6inc4WfqeDuJ7nc/FVsuKJ6w7Wi11q+xknp+j0qq7ggqikc1zXNJa5pDmuGha4G4I807dmLRFomJ7S+jtlsXFZSQVA3vZ2wPhkacrx4ZgfKy7GK/PWJfOdbpp0+e2Lynp8PD0ZVSKogICAgICAgICAgICAgIMftBiPstLPUaXiic5oO5z7dgebrDzWmS3LWbLGkwfj56YvOYj5ePo+Y8QxYB5Bu83Je6+uYm537zzXMphm0by9xqeJUxX/DrG8R6e6EQ1kbtzhfkdD81i2K0N8Wvw5PHb4r6iXInfs9uDYa+qqIaaP3pnht9+Ru9zrdzQT5Lelee0VQ6rURgw2yz4R/x6vpHD6KOCKOGIZY4mNawcgBbU8T3rsRERG0PnOTJbJeb27z1ehZaLNXSxzMdHKxksbxZ7JGh7HDkWnQoROziXSP0bNo71dED7KT9NDcuNKSdHNO8x8NdW9492C9dusOppM8X9i3dowswKKXRrCqCTNfuKp5Y2s9Bosk2x7T4LijWxB1voUryYqqnP93IyRvhI0tIHmweqv6O3SYeT/yPFtkpk84mPp/y6WrrzYgICAgICAgICAgICAgIMFtpgUlfRyUscwp3PLDnLOsFmuDrWuLaga8FpekWjaVjTai2DJ+JXv19ejgmPdF+LUlz1PtUY+OlJlP8Owf8io5pMLtNVjt7mmSMLSWuBa5ps5rgQ5p5EHctViJiey5DVPZ7riByOo9CtJpFu8JcefJj/wBZ2dx6GtmKhl8Qq2CPPHlpmEESFriCZSD7oIFhzBJ3WvvhwRWeZW4jxO+fHGGfPfd1ZWXGEBBbnhbIxzHgOY9pa9pFw5rhYgjkQjMTMTvD5d2qw11JWVFKSSIZXBpJ1MZ7UZPflLVSv0nZ6fBb8SkX820bE9HlVWME0p9mp32LHOaXSyt5sZpofrHyBWsYJydZ6Q2txXHpN61jmt6fOf2dFpOjTC2Cz2zTHi58zmk+TMoU8aXHDnZOO6u07xMR8I/ndbr+jHDZB9EZoHcC2TrG+Yfe/kQsW0mOe3Rti4/qqz7W1vlt+mzzbBbLVWHYhM15EtPLTOyTMBDXPbKyzXN+F1i429CbFa4MNsd537bJeJ8Qw6zS1mvS0W7e6Yn6ujK28+ICAgICAgICAgICAgICAgIMXjWztFWjLV08U+lg57B1jR9l47TfIrExEtq3tXtLVcO6JcLgqm1LRK9rNWU8rxJA1+ljqMxA5OJ1WvJG6W2pvNdm/LdAICAgIOU4ns5HWbQVL5Wh0FOymdM0i4llMTerY7mLAE9zbcVXmnNkl141E4dFWI7zM7fDfq6F1ysOQjrkDrkFTZ7IMhDIHAEf+lBWgICAgICAgICAgICAgICAgICAgICAgolkaxrnOIa1oJc4mwa0C5JPKyMxEzO0NB2axBs7airH/FVUr230PVstHGD+6wepUWKeaJt5yu6/HOK9cU/9tY+s9Z9ZZn2lSqKPaUD2hBUKhBlMGmzZxysfz/0QZNAQEBAQEBAQEBAQEBAQEBAQEBAQEFueZkbXPkc1jGglznENa0DeSTuCxMxHWW1a2tMVrG8y410hbf8AteampCRTX+kk1Dqm3ADgzu48dNDQz6jm9mvZ63hnCYwbZc3W3hHhH39IXdgq69KWX1jkeD4O7QPzPop9LO9NvJyuPY5rqef/AMoj06Nk9pVlxT2lBIqEFYqEGf2YuRI7h2QPHUn8wgzqAgICAgICAgICAgICAgICAgICAgxO0W0NNQR9ZUPtcHJG2xllI4Nb6a7hdR5MlaRvK1pNHl1V+XHHxnwj4/3dxDa/bSpxFxa49VTA9iBp0PJzz8R+Q4Bc/Lmtkn3PYaLh+LSR7PW3n/HlHr5taUK+y2zeKezzXd/ZyANf3a9l3lr5EqfBk5Lde0ubxTR/mcPs/wC1esfvH98W+e08ium8RPR6MPq4cxE2Y3tlyuy+KDLyYW2RuamkufqSG3o4D80FwYDLlv1jQ7kWm3qCg2fBqdscLWAgkavPN53/ANPJB7kBAQEBAQEBAQEBAQEBAQEBAQEGsba7Xx4ewNaBLVSD6KK+jRuzycm7+82sOJEGbNGOPe6nDeGX1lt56UjvP7R7/wBHCsZxWaqldLM8yPdvcePIAfC0cAFzrWm07y9jjxY8NIx442iP7u8Cw3FgFkZnBMVma5kIa6YOIaxjAXS3O4MHHwVjDntX2e8ONxLhuLLE5Ynlt4z4T8f5/Vt1Zh08bi2RhY4WuCRpcX3g2Pkui8g9GGV0sYOt8tuOpHFBsuGY4H2BKDZsLaCXvudQ0W+Eb9fH+iDIoCAgICAgICAgICAgICAgICAgxO0+NsoaaSofqRpGy9utlPut/U9wKjy5IpXmWtFpbarNGOPnPlHjP98Xz3jGIyTySSyuL5ZXEvcfyHIAWAHJcqZm07y9/XHTDjjHSNohjUaiAgyOA4HU10ohpmZ3aZnHSOJv1nu4D5ngCt6Y7XnaFbU6vHp682Sfl4y7lsZsTT4c3MPpqpws+dw3Di2MfC35njwA6OPDWnxeQ1vEMmqnr0r5JrnMkkc42N9B4AWClUGNqMChk1acjjy3HyQRhuAmF93NBb9YEkX7wdyDYpZjCGvbuBAcOBaUGWhlD2hzdQUFaAgICAgICAgICAgICAgICAg450v4wZKplK09inYHPHOWQX18GZfxFc/V33ty+T1/ANPyYZyz3tPpH3/RzmZ1yq0Ozeeq2stS6DN7JbNzYjUCGPssaA6aUi7YWX+bjwHHXgCRJixTedlLW6yulx80957R/fB9AYDglPQwtgpmZWDVzjrJK7i57uJ/+Cw0XSrWKxtDxmfPkz358k7y98wJa62/KbeNlshc6diFjvQXI8S70HoZjLhuKCv9tXBDzcEWQZPA8Qy6HVp393eg2UFBKAgICAgICAgICAgICAgIBQfNGOV/tFTUT3v1s0jm/cLjkHk2w8lx7zzWmX0TTY/wsNMflER8/H1YklGZlCG5dGH0D0X4Q2mw6E2+kqR18h4nOOwPAMy6c7810sFeWkPF8Uzzl1NvKOn0+7bVM54g57jWEsE8osdX3FiR73at80GOfgjt4Jb4k39EFDMKdfVzvVBmKGiiY0gtzZhZxdqSOXcgyUVVCwWDWi3IBBsOFSF0TXHjmt4ZjZB60BAQEBAQEBAQEBAQEBAQY/aKp6mjqpRvjp5nDxbGSPmtbztWZT6anPmpXzmI9XzMTYa6WHkuQ+g2tEdZWgVlFExPYRlVDEXuaxvvPc1rfFxsPzWYjedmtrRWJtPg+qKeIMY1jdGsa1re4AWC68Pn0zvO8riMCDUsWnAme/gTa/gAP0+aDxmVBadI0IIdU30ZqePIeJQZjCtnoZWMlkdI4m92BwbHcOI4C/Dmg2VjA0BrQAAAABoABuAQVICAgICAgICAgICAgICAgxu0mGuqqSenY8RumjLA9zS4NvvuARwutb15qzCbT5vwctcm2+07uIYv0O4vclklLUNHutbI+J34XNsPVRVwxXsvZeI2zT7f2atXbA4zT6voqjT/AJIbUf8AaLkmksV1FfCWGkbVRvEb2yskcQGxvjcHuJNgA0i5N1pOOs+C3TW5Yjpd03YDo7xOSaCpq2tpIY5YpMkrT7TKGODsvVg9i9iO1YjkVmunjfdpl4veaTTvvEw7srLiCC1UuIY8jeGOI8QNEGnPaHjXigx0uGuvpI8DlcIKBhw+NzneJt+SCt8obZrbAcgg3XZ0/wC7Rnnn/nKDJICAgICAgICAgICAgICAgICC3UVDI2l8jmsY0Xc97g1rRzJOgWJmI6y2rS155axvMtMxDpTwuJ2VpmqLEgugiBYLd7y2/ldQTqaR73Ux8F1N43navxn+Il7cE2/wyse2NkvVyk9hk7ercSdLNd7pOu4G62pnpZDn4ZqMMc0xvHnHX7+jalM54gIBQafJHkc9g3Nc4DwBICCw9yDxVc2UEncBqgxEL3PdfhwQdRwqLJBE3lG2/iRc/NB6kBAQEBAQEBAQEBAQEBAQEGqbc7ZMw9oYwNkqpG3Yx3uRt3Z321tcGw42O5V8+eMfSO7rcL4XbWTzWnakePn7o/vRxTaPaGqrHXqJXSWNw33Y2dzWDQeO/vVGb2v1tL1VNPh00cmGu3nPjPxnv+zCrDKEY3dr6Itq31Ub6OocXzQNDonuN3SQ3tZx4lpIF+ThyV7T5JtHLLzHF9HXFaMtI6T3+P3dGVlxhAQalXn6WT77vzQeKQoMNi0m5vM6+AQKOPcBxQdSaLADkglAQEBAQEBAQEBAQEBAQEBB83bZ4m6evq3uP9/IxvcyNxYwejR81y8m9rzL3WimuLTUrHlE/OessC4rTZPvv1QghZYbj0SveMWgDdzmTiT7nVOP8waptPvzw5vFtvytt/d+v8bvoBdB5EQEGoVx+ll/xH/zFB4ZigwNS7NKeQsEGTwtl5Ixzewf5gg6QgICAgICAgICCm6BdAugXQLoF0C6BdB859IeGOpMRqWuBDZZHTxE7nMlcXaeDi5v7qpXptaXp9JqefBX3Rt9GuRvDrgbxrbiR3KK9PFewZ4n2ZFGtiMOu9DOzb4w+vmaW9azJTNcLExkguktyNmgdwJ3EK5p8e3tS83xjVxeYw1nt3+Pk6jmVpxDMgh8gAJO4C5QafVvu97vrOcfC5ug8E8gQYeMdo95QZvAmXnhA+u0/h1P5IN+ugXQLoF0C6BdBKBdAugt5kEZkEZ0DOgZ0EZ0EdYgjrEGv7Y7MU2Jw9VNdkjLmGdgBkhcd/3mmwu3jYbiARrasW7psOa2Kd4cYxXoqxeJ/wBC2OqbfsvimZGbcCWyFpB8L+Kj/DldjWVn3PfgnRZistjVSQUjOOYiom/Cw5T+Jafl4lLHFslI2jr8XQsC6OcOpi18gfVytNwZyOrB7om6H97Mt64KVV83E9RljbfaPd/d26dapnPOuQOtQeDGaqzA0b3HXwH+tkGqVk5QMLpHSNnld7kUUlvtSZDYeW/0QYmMaoNl2XZ9MD9Vjj+n6oNvzoGZBIcgkOQTmQLoJugXQLoLN0EEoKS5BSXIKS9BS6RBbMyC26oQeeSutz9EHnfituDvRBb/AGwOTvRBUMUvwd6ILra8ngfRBcbVFBdbOUGPxJxcb8AEGAla57srRckgDzPFBss7GQ0rox9RzRze5w1P5lBqMcJvuQbFgcgie5z9OwQNLkm45IM5DiDXcx42Qetr0FQcgnMgnMgnMgkOQTdAzIKbIIsgpIQQWoKSxBTkQQY0FBiCCkwjkgpMA5D0QUGAcggpMQ5IIyBBSbILM7xlIBDTwJ3IPEMTjb2X2DvEEHwKC43FmAWblHhYIMdjFdnYC0Fzmn3W6kg79PRBiI6943xS/wANx/RB6Bi/OOX+E/8AogvxYxwDJSf8N/8ARBs+H1B6tt99te65vZB7BKgqEiCsPQVByCQ5BVmQTdBcIQRZAsgjKgjKgZUEFqCksQRkQQY0EGNBT1SCDCgo9mQWpKFrt4ug8FRs1TP96MeIJafkg8/+x9Nw60eErv1QXqbZiCM3bnJ5ueXIPa3CmBBcbQBBcbRhBUKZBWIEEiFBPVoKhGgkMQTkQTlQXrIFkCyCLIFkCyBZBGVAyoGVALUEZUDIgZUEZUDIgZEE5EDKgZUE5UDKgnKgZUDKgZUDKgnKgZUFSAgIFkEIJsgiyBZAsgWQLIFkCyBZAsgWQLIFkCyBZBNkCyBZAQLICAgWQLIJQEBBCAgICAgICAgICAgFAQEBAQEBAQSgICAgICA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575" y="435776"/>
            <a:ext cx="8314529" cy="60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AU" sz="3200" dirty="0" smtClean="0">
                <a:solidFill>
                  <a:srgbClr val="006600"/>
                </a:solidFill>
              </a:rPr>
              <a:t>The Behaviour Car</a:t>
            </a:r>
            <a:endParaRPr lang="en-AU" sz="3200" dirty="0">
              <a:solidFill>
                <a:srgbClr val="0066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9960" y="1257471"/>
            <a:ext cx="808232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 smtClean="0"/>
              <a:t>All behaviour is made up of four components: </a:t>
            </a:r>
          </a:p>
          <a:p>
            <a:r>
              <a:rPr lang="en-AU" sz="2400" b="1" dirty="0" smtClean="0"/>
              <a:t>	</a:t>
            </a:r>
          </a:p>
          <a:p>
            <a:r>
              <a:rPr lang="en-AU" sz="2400" b="1" dirty="0" smtClean="0"/>
              <a:t>Actions :    		</a:t>
            </a:r>
            <a:r>
              <a:rPr lang="en-AU" sz="2400" dirty="0" smtClean="0"/>
              <a:t>what we are doing</a:t>
            </a:r>
          </a:p>
          <a:p>
            <a:endParaRPr lang="en-AU" sz="1400" dirty="0" smtClean="0"/>
          </a:p>
          <a:p>
            <a:r>
              <a:rPr lang="en-AU" sz="2400" b="1" dirty="0" smtClean="0"/>
              <a:t>Thinking: 		</a:t>
            </a:r>
            <a:r>
              <a:rPr lang="en-AU" sz="2400" dirty="0" smtClean="0"/>
              <a:t>the stream of thoughts constantly 				running through our minds</a:t>
            </a:r>
          </a:p>
          <a:p>
            <a:endParaRPr lang="en-AU" sz="1400" dirty="0" smtClean="0"/>
          </a:p>
          <a:p>
            <a:r>
              <a:rPr lang="en-AU" sz="2400" b="1" dirty="0" smtClean="0"/>
              <a:t>Feelings:    		</a:t>
            </a:r>
            <a:r>
              <a:rPr lang="en-AU" sz="2400" dirty="0" smtClean="0"/>
              <a:t>our emotions - anger, fear, joy </a:t>
            </a:r>
            <a:r>
              <a:rPr lang="en-AU" sz="2400" dirty="0" err="1" smtClean="0"/>
              <a:t>etc</a:t>
            </a:r>
            <a:endParaRPr lang="en-AU" sz="2400" dirty="0" smtClean="0"/>
          </a:p>
          <a:p>
            <a:endParaRPr lang="en-AU" sz="1400" dirty="0" smtClean="0"/>
          </a:p>
          <a:p>
            <a:r>
              <a:rPr lang="en-AU" sz="2400" b="1" dirty="0" smtClean="0"/>
              <a:t>Physiology :		</a:t>
            </a:r>
            <a:r>
              <a:rPr lang="en-AU" sz="2400" dirty="0" smtClean="0"/>
              <a:t>all </a:t>
            </a:r>
            <a:r>
              <a:rPr lang="en-AU" sz="2400" dirty="0"/>
              <a:t>our nonconscious physical responses </a:t>
            </a:r>
            <a:endParaRPr lang="en-AU" sz="2400" dirty="0" smtClean="0"/>
          </a:p>
          <a:p>
            <a:r>
              <a:rPr lang="en-AU" sz="2400" dirty="0" smtClean="0"/>
              <a:t>(</a:t>
            </a:r>
            <a:r>
              <a:rPr lang="en-AU" sz="2400" dirty="0"/>
              <a:t>or body talk</a:t>
            </a:r>
            <a:r>
              <a:rPr lang="en-AU" sz="2400" dirty="0" smtClean="0"/>
              <a:t>) 		</a:t>
            </a:r>
            <a:r>
              <a:rPr lang="en-AU" sz="2400" dirty="0" err="1" smtClean="0"/>
              <a:t>eg</a:t>
            </a:r>
            <a:r>
              <a:rPr lang="en-AU" sz="2400" dirty="0" smtClean="0"/>
              <a:t> heart </a:t>
            </a:r>
            <a:r>
              <a:rPr lang="en-AU" sz="2400" dirty="0"/>
              <a:t>rate, breathing, sweating, </a:t>
            </a:r>
            <a:r>
              <a:rPr lang="en-AU" sz="2400" dirty="0" smtClean="0"/>
              <a:t>				muscle </a:t>
            </a:r>
            <a:r>
              <a:rPr lang="en-AU" sz="2400" dirty="0"/>
              <a:t>tension, hormone levels, </a:t>
            </a:r>
            <a:r>
              <a:rPr lang="en-AU" sz="2400" dirty="0" smtClean="0"/>
              <a:t>      			brain </a:t>
            </a:r>
            <a:r>
              <a:rPr lang="en-AU" sz="2400" dirty="0"/>
              <a:t>chemistry </a:t>
            </a:r>
            <a:r>
              <a:rPr lang="en-AU" sz="2400" dirty="0" err="1" smtClean="0"/>
              <a:t>etc</a:t>
            </a:r>
            <a:endParaRPr lang="en-AU" sz="2400" dirty="0"/>
          </a:p>
          <a:p>
            <a:endParaRPr lang="en-AU" sz="2400" b="1" dirty="0" smtClean="0"/>
          </a:p>
          <a:p>
            <a:r>
              <a:rPr lang="en-AU" sz="2400" dirty="0" smtClean="0"/>
              <a:t>	        	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415" y="160876"/>
            <a:ext cx="1901354" cy="219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0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64331" y="4258293"/>
            <a:ext cx="6629130" cy="478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endParaRPr lang="en-AU" sz="2400" i="1" dirty="0">
              <a:solidFill>
                <a:srgbClr val="C00000"/>
              </a:solidFill>
            </a:endParaRPr>
          </a:p>
        </p:txBody>
      </p:sp>
      <p:sp>
        <p:nvSpPr>
          <p:cNvPr id="8" name="AutoShape 6" descr="data:image/jpeg;base64,/9j/4AAQSkZJRgABAQAAAQABAAD/2wCEAAkGBw8QEBAQDxIQDw8QEBAUDxAPDxAPDg0QFBEWFxQVFBQYHCggGBolGxYUIjEiJTUsLi8uFx8zODQtNygtLysBCgoKDg0OGxAQGzQmICQsLCw3LzIsLCwsNCwsLCwsLCwsLCwtLCw0MDctLC4sLCwsLCwsLCw0LCwsLCwsLCwsN//AABEIAOEA4QMBEQACEQEDEQH/xAAcAAEAAQUBAQAAAAAAAAAAAAAAAQIDBQYHBAj/xABFEAABAwIDBAcEBwUFCQAAAAABAAIDBBEFEiEGMUFRBxMiYXGBkRQyQqEjUmJykrHBFYKTstEzQ3Oi4RYkRFNjs8Lw8f/EABsBAQACAwEBAAAAAAAAAAAAAAADBAECBQYH/8QANREBAAIBAgQDBgYCAQUBAAAAAAECAwQRBRIhMUFRoSJhcYGR4RMUscHR8AYy8SNCUmKyFf/aAAwDAQACEQMRAD8A7igICAgICAgICAgICAgICAgICAgICAgICAgICAgICAgICAgICAgIIc4DU6AbydwCDWsV29wynJaZxK8fDADL5Zh2QfNQW1GOvi6mDg+syxvFNo9/T07+jAy9LdJ8NPUuH2uqaf5iovzlfJfr/jefxvHr/EJi6WqP44Klv3RE7/yCRrK+MMW/xvP4Xr6/wzWH9IWFzEDr+qceE7HRj8RGX5qWupxz4qWXgusx9eTf4Tv6d/RssE7JGh8bmvYdzmODmnwIU0TE9nMtS1J2tG0riy1EBAQEBAQEBAQEBAQEBAQEBAQEBAQYHavaqnw+PNKc8rv7KFpGeQ8/st5k/PcosuauOOq/oOH5dZbavSI7z4R9/c4vtJtbWV7j1ryyG/ZgjJbEBwzfXPefKy5mTNbJ3e10fDsGlj2I6+c9/t8mBUS8ICMiD2YZilRSuz08skLuOR1mu+83c7zW1b2rO8SgzafFnry5KxLpey3Si1xbFiDQwmwFRGOwT/1GfD4jTuCvYtXv0v8AV5rXf4/NYm+nnf8A9Z7/ACn9p+sulRSNe0OaQ5rgC1zSC1wO4gjeFdid3mZiaztPdWjAgICAgICAgICAgICAgICAgICDA7YbSxYdAZHWdK64givrI/v5NGlz/UKLLljHXdf4foL6zJyx0rHefL7+X8OB4niMtTK+edxfI83JO4DgAOAHALk2tNp3l77DhphpGOkbRDyrVKICAgICAg27YTbSSgeIpS59G49pu90BJ1fH3c28fHfYwZ5xztPZx+KcLrq689Ol49fdP7T+zuVPOyRjXxuD2PaHMc03a5pFwQV1IneN4eHtS1LTW0bTC4stRAQEBAQEBAQEBAQEBAQEBB4MbxWKkgfPKeywaAe89x91re8laZLxSvNKxpNLk1OWMWPvPpHjMvn/AGmxuWtqHTSnuY0HsxtG5re4fM3PFci95vPNL6FptLj0uOMWPtHj5z5sStU4sMiCzPVMZ7xseW8reuO1uytm1eHD/vLz/tWL7XopPy91T/8AWwe/6PTT1LJNGG55cfRaWx2r3haxazDl6Vt+y6o1pKAg6R0S7UGN/sEx+jkJNMSfck3uZ4O1I7781d0uXaeSXm+PaDnr+Zp3jv8ADz+X6fB1xdB5EQEBAQEBAQEBAQEBAQEBAQcY6UdoDPUmBh+hpSW6HR8+558vd8nc1y9Vk5r8sdo/V7rgWjjBp/xbR7V//nw+vf6NBVd1xAQemkwPEKvs0VNLNzkADIm93WPIbfuurODDNus9nG4nxKuD/p1n2v0VzdFeO2zeyhxO8Cppi4f59fJXeSYeZnVUmd5lrGL4FWUjstVTzQEmwMkbmsefsu3O8isTGySt627S8cbTf8u5apYZ6inc4WfqeDuJ7nc/FVsuKJ6w7Wi11q+xknp+j0qq7ggqikc1zXNJa5pDmuGha4G4I807dmLRFomJ7S+jtlsXFZSQVA3vZ2wPhkacrx4ZgfKy7GK/PWJfOdbpp0+e2Lynp8PD0ZVSKogICAgICAgICAgICAgIMftBiPstLPUaXiic5oO5z7dgebrDzWmS3LWbLGkwfj56YvOYj5ePo+Y8QxYB5Bu83Je6+uYm537zzXMphm0by9xqeJUxX/DrG8R6e6EQ1kbtzhfkdD81i2K0N8Wvw5PHb4r6iXInfs9uDYa+qqIaaP3pnht9+Ru9zrdzQT5Lelee0VQ6rURgw2yz4R/x6vpHD6KOCKOGIZY4mNawcgBbU8T3rsRERG0PnOTJbJeb27z1ehZaLNXSxzMdHKxksbxZ7JGh7HDkWnQoROziXSP0bNo71dED7KT9NDcuNKSdHNO8x8NdW9492C9dusOppM8X9i3dowswKKXRrCqCTNfuKp5Y2s9Bosk2x7T4LijWxB1voUryYqqnP93IyRvhI0tIHmweqv6O3SYeT/yPFtkpk84mPp/y6WrrzYgICAgICAgICAgICAgIMFtpgUlfRyUscwp3PLDnLOsFmuDrWuLaga8FpekWjaVjTai2DJ+JXv19ejgmPdF+LUlz1PtUY+OlJlP8Owf8io5pMLtNVjt7mmSMLSWuBa5ps5rgQ5p5EHctViJiey5DVPZ7riByOo9CtJpFu8JcefJj/wBZ2dx6GtmKhl8Qq2CPPHlpmEESFriCZSD7oIFhzBJ3WvvhwRWeZW4jxO+fHGGfPfd1ZWXGEBBbnhbIxzHgOY9pa9pFw5rhYgjkQjMTMTvD5d2qw11JWVFKSSIZXBpJ1MZ7UZPflLVSv0nZ6fBb8SkX820bE9HlVWME0p9mp32LHOaXSyt5sZpofrHyBWsYJydZ6Q2txXHpN61jmt6fOf2dFpOjTC2Cz2zTHi58zmk+TMoU8aXHDnZOO6u07xMR8I/ndbr+jHDZB9EZoHcC2TrG+Yfe/kQsW0mOe3Rti4/qqz7W1vlt+mzzbBbLVWHYhM15EtPLTOyTMBDXPbKyzXN+F1i429CbFa4MNsd537bJeJ8Qw6zS1mvS0W7e6Yn6ujK28+ICAgICAgICAgICAgICAgIMXjWztFWjLV08U+lg57B1jR9l47TfIrExEtq3tXtLVcO6JcLgqm1LRK9rNWU8rxJA1+ljqMxA5OJ1WvJG6W2pvNdm/LdAICAgIOU4ns5HWbQVL5Wh0FOymdM0i4llMTerY7mLAE9zbcVXmnNkl141E4dFWI7zM7fDfq6F1ysOQjrkDrkFTZ7IMhDIHAEf+lBWgICAgICAgICAgICAgICAgICAgICAgolkaxrnOIa1oJc4mwa0C5JPKyMxEzO0NB2axBs7airH/FVUr230PVstHGD+6wepUWKeaJt5yu6/HOK9cU/9tY+s9Z9ZZn2lSqKPaUD2hBUKhBlMGmzZxysfz/0QZNAQEBAQEBAQEBAQEBAQEBAQEBAQEFueZkbXPkc1jGglznENa0DeSTuCxMxHWW1a2tMVrG8y410hbf8AteampCRTX+kk1Dqm3ADgzu48dNDQz6jm9mvZ63hnCYwbZc3W3hHhH39IXdgq69KWX1jkeD4O7QPzPop9LO9NvJyuPY5rqef/AMoj06Nk9pVlxT2lBIqEFYqEGf2YuRI7h2QPHUn8wgzqAgICAgICAgICAgICAgICAgICAgxO0W0NNQR9ZUPtcHJG2xllI4Nb6a7hdR5MlaRvK1pNHl1V+XHHxnwj4/3dxDa/bSpxFxa49VTA9iBp0PJzz8R+Q4Bc/Lmtkn3PYaLh+LSR7PW3n/HlHr5taUK+y2zeKezzXd/ZyANf3a9l3lr5EqfBk5Lde0ubxTR/mcPs/wC1esfvH98W+e08ium8RPR6MPq4cxE2Y3tlyuy+KDLyYW2RuamkufqSG3o4D80FwYDLlv1jQ7kWm3qCg2fBqdscLWAgkavPN53/ANPJB7kBAQEBAQEBAQEBAQEBAQEBAQEGsba7Xx4ewNaBLVSD6KK+jRuzycm7+82sOJEGbNGOPe6nDeGX1lt56UjvP7R7/wBHCsZxWaqldLM8yPdvcePIAfC0cAFzrWm07y9jjxY8NIx442iP7u8Cw3FgFkZnBMVma5kIa6YOIaxjAXS3O4MHHwVjDntX2e8ONxLhuLLE5Ynlt4z4T8f5/Vt1Zh08bi2RhY4WuCRpcX3g2Pkui8g9GGV0sYOt8tuOpHFBsuGY4H2BKDZsLaCXvudQ0W+Eb9fH+iDIoCAgICAgICAgICAgICAgICAgxO0+NsoaaSofqRpGy9utlPut/U9wKjy5IpXmWtFpbarNGOPnPlHjP98Xz3jGIyTySSyuL5ZXEvcfyHIAWAHJcqZm07y9/XHTDjjHSNohjUaiAgyOA4HU10ohpmZ3aZnHSOJv1nu4D5ngCt6Y7XnaFbU6vHp682Sfl4y7lsZsTT4c3MPpqpws+dw3Di2MfC35njwA6OPDWnxeQ1vEMmqnr0r5JrnMkkc42N9B4AWClUGNqMChk1acjjy3HyQRhuAmF93NBb9YEkX7wdyDYpZjCGvbuBAcOBaUGWhlD2hzdQUFaAgICAgICAgICAgICAgICAg450v4wZKplK09inYHPHOWQX18GZfxFc/V33ty+T1/ANPyYZyz3tPpH3/RzmZ1yq0Ozeeq2stS6DN7JbNzYjUCGPssaA6aUi7YWX+bjwHHXgCRJixTedlLW6yulx80957R/fB9AYDglPQwtgpmZWDVzjrJK7i57uJ/+Cw0XSrWKxtDxmfPkz358k7y98wJa62/KbeNlshc6diFjvQXI8S70HoZjLhuKCv9tXBDzcEWQZPA8Qy6HVp393eg2UFBKAgICAgICAgICAgICAgIBQfNGOV/tFTUT3v1s0jm/cLjkHk2w8lx7zzWmX0TTY/wsNMflER8/H1YklGZlCG5dGH0D0X4Q2mw6E2+kqR18h4nOOwPAMy6c7810sFeWkPF8Uzzl1NvKOn0+7bVM54g57jWEsE8osdX3FiR73at80GOfgjt4Jb4k39EFDMKdfVzvVBmKGiiY0gtzZhZxdqSOXcgyUVVCwWDWi3IBBsOFSF0TXHjmt4ZjZB60BAQEBAQEBAQEBAQEBAQY/aKp6mjqpRvjp5nDxbGSPmtbztWZT6anPmpXzmI9XzMTYa6WHkuQ+g2tEdZWgVlFExPYRlVDEXuaxvvPc1rfFxsPzWYjedmtrRWJtPg+qKeIMY1jdGsa1re4AWC68Pn0zvO8riMCDUsWnAme/gTa/gAP0+aDxmVBadI0IIdU30ZqePIeJQZjCtnoZWMlkdI4m92BwbHcOI4C/Dmg2VjA0BrQAAAABoABuAQVICAgICAgICAgICAgICAgxu0mGuqqSenY8RumjLA9zS4NvvuARwutb15qzCbT5vwctcm2+07uIYv0O4vclklLUNHutbI+J34XNsPVRVwxXsvZeI2zT7f2atXbA4zT6voqjT/AJIbUf8AaLkmksV1FfCWGkbVRvEb2yskcQGxvjcHuJNgA0i5N1pOOs+C3TW5Yjpd03YDo7xOSaCpq2tpIY5YpMkrT7TKGODsvVg9i9iO1YjkVmunjfdpl4veaTTvvEw7srLiCC1UuIY8jeGOI8QNEGnPaHjXigx0uGuvpI8DlcIKBhw+NzneJt+SCt8obZrbAcgg3XZ0/wC7Rnnn/nKDJICAgICAgICAgICAgICAgICC3UVDI2l8jmsY0Xc97g1rRzJOgWJmI6y2rS155axvMtMxDpTwuJ2VpmqLEgugiBYLd7y2/ldQTqaR73Ux8F1N43navxn+Il7cE2/wyse2NkvVyk9hk7ercSdLNd7pOu4G62pnpZDn4ZqMMc0xvHnHX7+jalM54gIBQafJHkc9g3Nc4DwBICCw9yDxVc2UEncBqgxEL3PdfhwQdRwqLJBE3lG2/iRc/NB6kBAQEBAQEBAQEBAQEBAQEGqbc7ZMw9oYwNkqpG3Yx3uRt3Z321tcGw42O5V8+eMfSO7rcL4XbWTzWnakePn7o/vRxTaPaGqrHXqJXSWNw33Y2dzWDQeO/vVGb2v1tL1VNPh00cmGu3nPjPxnv+zCrDKEY3dr6Itq31Ub6OocXzQNDonuN3SQ3tZx4lpIF+ThyV7T5JtHLLzHF9HXFaMtI6T3+P3dGVlxhAQalXn6WT77vzQeKQoMNi0m5vM6+AQKOPcBxQdSaLADkglAQEBAQEBAQEBAQEBAQEBB83bZ4m6evq3uP9/IxvcyNxYwejR81y8m9rzL3WimuLTUrHlE/OessC4rTZPvv1QghZYbj0SveMWgDdzmTiT7nVOP8waptPvzw5vFtvytt/d+v8bvoBdB5EQEGoVx+ll/xH/zFB4ZigwNS7NKeQsEGTwtl5Ixzewf5gg6QgICAgICAgICCm6BdAugXQLoF0C6BdB859IeGOpMRqWuBDZZHTxE7nMlcXaeDi5v7qpXptaXp9JqefBX3Rt9GuRvDrgbxrbiR3KK9PFewZ4n2ZFGtiMOu9DOzb4w+vmaW9azJTNcLExkguktyNmgdwJ3EK5p8e3tS83xjVxeYw1nt3+Pk6jmVpxDMgh8gAJO4C5QafVvu97vrOcfC5ug8E8gQYeMdo95QZvAmXnhA+u0/h1P5IN+ugXQLoF0C6BdBKBdAugt5kEZkEZ0DOgZ0EZ0EdYgjrEGv7Y7MU2Jw9VNdkjLmGdgBkhcd/3mmwu3jYbiARrasW7psOa2Kd4cYxXoqxeJ/wBC2OqbfsvimZGbcCWyFpB8L+Kj/DldjWVn3PfgnRZistjVSQUjOOYiom/Cw5T+Jafl4lLHFslI2jr8XQsC6OcOpi18gfVytNwZyOrB7om6H97Mt64KVV83E9RljbfaPd/d26dapnPOuQOtQeDGaqzA0b3HXwH+tkGqVk5QMLpHSNnld7kUUlvtSZDYeW/0QYmMaoNl2XZ9MD9Vjj+n6oNvzoGZBIcgkOQTmQLoJugXQLoLN0EEoKS5BSXIKS9BS6RBbMyC26oQeeSutz9EHnfituDvRBb/AGwOTvRBUMUvwd6ILra8ngfRBcbVFBdbOUGPxJxcb8AEGAla57srRckgDzPFBss7GQ0rox9RzRze5w1P5lBqMcJvuQbFgcgie5z9OwQNLkm45IM5DiDXcx42Qetr0FQcgnMgnMgnMgkOQTdAzIKbIIsgpIQQWoKSxBTkQQY0FBiCCkwjkgpMA5D0QUGAcggpMQ5IIyBBSbILM7xlIBDTwJ3IPEMTjb2X2DvEEHwKC43FmAWblHhYIMdjFdnYC0Fzmn3W6kg79PRBiI6943xS/wANx/RB6Bi/OOX+E/8AogvxYxwDJSf8N/8ARBs+H1B6tt99te65vZB7BKgqEiCsPQVByCQ5BVmQTdBcIQRZAsgjKgjKgZUEFqCksQRkQQY0EGNBT1SCDCgo9mQWpKFrt4ug8FRs1TP96MeIJafkg8/+x9Nw60eErv1QXqbZiCM3bnJ5ueXIPa3CmBBcbQBBcbRhBUKZBWIEEiFBPVoKhGgkMQTkQTlQXrIFkCyCLIFkCyBZBGVAyoGVALUEZUDIgZUEZUDIgZEE5EDKgZUE5UDKgnKgZUDKgZUDKgnKgZUFSAgIFkEIJsgiyBZAsgWQLIFkCyBZAsgWQLIFkCyBZBNkCyBZAQLICAgWQLIJQEBBCAgICAgICAgICAgFAQEBAQEBAQSgICAgICA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722" y="739257"/>
            <a:ext cx="8314529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AU" sz="3200" dirty="0" smtClean="0">
                <a:solidFill>
                  <a:srgbClr val="006600"/>
                </a:solidFill>
              </a:rPr>
              <a:t>“The  Behaviour Car”</a:t>
            </a:r>
            <a:endParaRPr lang="en-AU" sz="3200" dirty="0">
              <a:solidFill>
                <a:srgbClr val="006600"/>
              </a:solidFill>
            </a:endParaRPr>
          </a:p>
        </p:txBody>
      </p:sp>
      <p:pic>
        <p:nvPicPr>
          <p:cNvPr id="7" name="Picture 6" descr="Screen shot 2011-05-20 at 10.55.10 PM.png"/>
          <p:cNvPicPr>
            <a:picLocks noChangeAspect="1"/>
          </p:cNvPicPr>
          <p:nvPr/>
        </p:nvPicPr>
        <p:blipFill rotWithShape="1">
          <a:blip r:embed="rId3"/>
          <a:srcRect t="9111"/>
          <a:stretch/>
        </p:blipFill>
        <p:spPr bwMode="auto">
          <a:xfrm>
            <a:off x="1469419" y="1783521"/>
            <a:ext cx="5927949" cy="3636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60375" y="1783521"/>
            <a:ext cx="1951385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b="1" i="1" dirty="0" smtClean="0"/>
              <a:t>Sleeping, walking, yelling, crying</a:t>
            </a:r>
            <a:endParaRPr lang="en-AU" b="1" i="1" dirty="0"/>
          </a:p>
        </p:txBody>
      </p:sp>
      <p:sp>
        <p:nvSpPr>
          <p:cNvPr id="4" name="Rectangle 3"/>
          <p:cNvSpPr/>
          <p:nvPr/>
        </p:nvSpPr>
        <p:spPr>
          <a:xfrm>
            <a:off x="4716016" y="1357428"/>
            <a:ext cx="2085827" cy="646331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AU" b="1" i="1" dirty="0" smtClean="0"/>
              <a:t>Delighted, worried, </a:t>
            </a:r>
          </a:p>
          <a:p>
            <a:r>
              <a:rPr lang="en-AU" b="1" i="1" dirty="0" smtClean="0"/>
              <a:t>frustrated, calm </a:t>
            </a:r>
            <a:endParaRPr lang="en-AU" b="1" i="1" dirty="0"/>
          </a:p>
        </p:txBody>
      </p:sp>
      <p:sp>
        <p:nvSpPr>
          <p:cNvPr id="6" name="Rectangle 5"/>
          <p:cNvSpPr/>
          <p:nvPr/>
        </p:nvSpPr>
        <p:spPr>
          <a:xfrm>
            <a:off x="5314056" y="4174263"/>
            <a:ext cx="3595856" cy="646331"/>
          </a:xfrm>
          <a:prstGeom prst="rect">
            <a:avLst/>
          </a:prstGeom>
          <a:solidFill>
            <a:srgbClr val="FF1919"/>
          </a:solidFill>
        </p:spPr>
        <p:txBody>
          <a:bodyPr wrap="none">
            <a:spAutoFit/>
          </a:bodyPr>
          <a:lstStyle/>
          <a:p>
            <a:r>
              <a:rPr lang="en-AU" b="1" i="1" dirty="0" smtClean="0"/>
              <a:t>Breathing fast, sweating, </a:t>
            </a:r>
          </a:p>
          <a:p>
            <a:r>
              <a:rPr lang="en-AU" b="1" i="1" dirty="0" smtClean="0"/>
              <a:t>heart pounding, tense neck muscles</a:t>
            </a:r>
            <a:endParaRPr lang="en-AU" b="1" i="1" dirty="0"/>
          </a:p>
        </p:txBody>
      </p:sp>
      <p:sp>
        <p:nvSpPr>
          <p:cNvPr id="9" name="Rectangle 8"/>
          <p:cNvSpPr/>
          <p:nvPr/>
        </p:nvSpPr>
        <p:spPr>
          <a:xfrm>
            <a:off x="526643" y="5157192"/>
            <a:ext cx="3937040" cy="923330"/>
          </a:xfrm>
          <a:prstGeom prst="rect">
            <a:avLst/>
          </a:prstGeom>
          <a:solidFill>
            <a:srgbClr val="92D050"/>
          </a:solidFill>
        </p:spPr>
        <p:txBody>
          <a:bodyPr wrap="none">
            <a:spAutoFit/>
          </a:bodyPr>
          <a:lstStyle/>
          <a:p>
            <a:r>
              <a:rPr lang="en-AU" b="1" i="1" dirty="0" smtClean="0"/>
              <a:t>This sucks, I am confused, This is great! </a:t>
            </a:r>
          </a:p>
          <a:p>
            <a:r>
              <a:rPr lang="en-AU" b="1" i="1" dirty="0" smtClean="0"/>
              <a:t>No one cares…. I am such a loser</a:t>
            </a:r>
          </a:p>
          <a:p>
            <a:r>
              <a:rPr lang="en-AU" b="1" i="1" dirty="0" smtClean="0"/>
              <a:t>I am calm, I can do this</a:t>
            </a:r>
            <a:endParaRPr lang="en-AU" b="1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330" y="192996"/>
            <a:ext cx="1664582" cy="1920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7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32984"/>
            <a:ext cx="8432632" cy="6069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AU" sz="3200" dirty="0" smtClean="0">
                <a:solidFill>
                  <a:srgbClr val="006600"/>
                </a:solidFill>
              </a:rPr>
              <a:t>Activity “Reinventing Yourself”</a:t>
            </a:r>
          </a:p>
        </p:txBody>
      </p:sp>
      <p:sp>
        <p:nvSpPr>
          <p:cNvPr id="8" name="AutoShape 6" descr="data:image/jpeg;base64,/9j/4AAQSkZJRgABAQAAAQABAAD/2wCEAAkGBw8QEBAQDxIQDw8QEBAUDxAPDxAPDg0QFBEWFxQVFBQYHCggGBolGxYUIjEiJTUsLi8uFx8zODQtNygtLysBCgoKDg0OGxAQGzQmICQsLCw3LzIsLCwsNCwsLCwsLCwsLCwtLCw0MDctLC4sLCwsLCwsLCw0LCwsLCwsLCwsN//AABEIAOEA4QMBEQACEQEDEQH/xAAcAAEAAQUBAQAAAAAAAAAAAAAAAQIDBQYHBAj/xABFEAABAwIDBAcEBwUFCQAAAAABAAIDBBEFEiEGMUFRBxMiYXGBkRQyQqEjUmJykrHBFYKTstEzQ3Oi4RYkRFNjs8Lw8f/EABsBAQACAwEBAAAAAAAAAAAAAAADBAECBQYH/8QANREBAAIBAgQDBgYCAQUBAAAAAAECAwQRBRIhMUFRoSJhcYGR4RMUscHR8AYy8SNCUmKyFf/aAAwDAQACEQMRAD8A7igICAgICAgICAgICAgICAgICAgICAgICAgICAgICAgICAgICAgIIc4DU6AbydwCDWsV29wynJaZxK8fDADL5Zh2QfNQW1GOvi6mDg+syxvFNo9/T07+jAy9LdJ8NPUuH2uqaf5iovzlfJfr/jefxvHr/EJi6WqP44Klv3RE7/yCRrK+MMW/xvP4Xr6/wzWH9IWFzEDr+qceE7HRj8RGX5qWupxz4qWXgusx9eTf4Tv6d/RssE7JGh8bmvYdzmODmnwIU0TE9nMtS1J2tG0riy1EBAQEBAQEBAQEBAQEBAQEBAQEBAQYHavaqnw+PNKc8rv7KFpGeQ8/st5k/PcosuauOOq/oOH5dZbavSI7z4R9/c4vtJtbWV7j1ryyG/ZgjJbEBwzfXPefKy5mTNbJ3e10fDsGlj2I6+c9/t8mBUS8ICMiD2YZilRSuz08skLuOR1mu+83c7zW1b2rO8SgzafFnry5KxLpey3Si1xbFiDQwmwFRGOwT/1GfD4jTuCvYtXv0v8AV5rXf4/NYm+nnf8A9Z7/ACn9p+sulRSNe0OaQ5rgC1zSC1wO4gjeFdid3mZiaztPdWjAgICAgICAgICAgICAgICAgICDA7YbSxYdAZHWdK64givrI/v5NGlz/UKLLljHXdf4foL6zJyx0rHefL7+X8OB4niMtTK+edxfI83JO4DgAOAHALk2tNp3l77DhphpGOkbRDyrVKICAgICAg27YTbSSgeIpS59G49pu90BJ1fH3c28fHfYwZ5xztPZx+KcLrq689Ol49fdP7T+zuVPOyRjXxuD2PaHMc03a5pFwQV1IneN4eHtS1LTW0bTC4stRAQEBAQEBAQEBAQEBAQEBB4MbxWKkgfPKeywaAe89x91re8laZLxSvNKxpNLk1OWMWPvPpHjMvn/AGmxuWtqHTSnuY0HsxtG5re4fM3PFci95vPNL6FptLj0uOMWPtHj5z5sStU4sMiCzPVMZ7xseW8reuO1uytm1eHD/vLz/tWL7XopPy91T/8AWwe/6PTT1LJNGG55cfRaWx2r3haxazDl6Vt+y6o1pKAg6R0S7UGN/sEx+jkJNMSfck3uZ4O1I7781d0uXaeSXm+PaDnr+Zp3jv8ADz+X6fB1xdB5EQEBAQEBAQEBAQEBAQEBAQcY6UdoDPUmBh+hpSW6HR8+558vd8nc1y9Vk5r8sdo/V7rgWjjBp/xbR7V//nw+vf6NBVd1xAQemkwPEKvs0VNLNzkADIm93WPIbfuurODDNus9nG4nxKuD/p1n2v0VzdFeO2zeyhxO8Cppi4f59fJXeSYeZnVUmd5lrGL4FWUjstVTzQEmwMkbmsefsu3O8isTGySt627S8cbTf8u5apYZ6inc4WfqeDuJ7nc/FVsuKJ6w7Wi11q+xknp+j0qq7ggqikc1zXNJa5pDmuGha4G4I807dmLRFomJ7S+jtlsXFZSQVA3vZ2wPhkacrx4ZgfKy7GK/PWJfOdbpp0+e2Lynp8PD0ZVSKogICAgICAgICAgICAgIMftBiPstLPUaXiic5oO5z7dgebrDzWmS3LWbLGkwfj56YvOYj5ePo+Y8QxYB5Bu83Je6+uYm537zzXMphm0by9xqeJUxX/DrG8R6e6EQ1kbtzhfkdD81i2K0N8Wvw5PHb4r6iXInfs9uDYa+qqIaaP3pnht9+Ru9zrdzQT5Lelee0VQ6rURgw2yz4R/x6vpHD6KOCKOGIZY4mNawcgBbU8T3rsRERG0PnOTJbJeb27z1ehZaLNXSxzMdHKxksbxZ7JGh7HDkWnQoROziXSP0bNo71dED7KT9NDcuNKSdHNO8x8NdW9492C9dusOppM8X9i3dowswKKXRrCqCTNfuKp5Y2s9Bosk2x7T4LijWxB1voUryYqqnP93IyRvhI0tIHmweqv6O3SYeT/yPFtkpk84mPp/y6WrrzYgICAgICAgICAgICAgIMFtpgUlfRyUscwp3PLDnLOsFmuDrWuLaga8FpekWjaVjTai2DJ+JXv19ejgmPdF+LUlz1PtUY+OlJlP8Owf8io5pMLtNVjt7mmSMLSWuBa5ps5rgQ5p5EHctViJiey5DVPZ7riByOo9CtJpFu8JcefJj/wBZ2dx6GtmKhl8Qq2CPPHlpmEESFriCZSD7oIFhzBJ3WvvhwRWeZW4jxO+fHGGfPfd1ZWXGEBBbnhbIxzHgOY9pa9pFw5rhYgjkQjMTMTvD5d2qw11JWVFKSSIZXBpJ1MZ7UZPflLVSv0nZ6fBb8SkX820bE9HlVWME0p9mp32LHOaXSyt5sZpofrHyBWsYJydZ6Q2txXHpN61jmt6fOf2dFpOjTC2Cz2zTHi58zmk+TMoU8aXHDnZOO6u07xMR8I/ndbr+jHDZB9EZoHcC2TrG+Yfe/kQsW0mOe3Rti4/qqz7W1vlt+mzzbBbLVWHYhM15EtPLTOyTMBDXPbKyzXN+F1i429CbFa4MNsd537bJeJ8Qw6zS1mvS0W7e6Yn6ujK28+ICAgICAgICAgICAgICAgIMXjWztFWjLV08U+lg57B1jR9l47TfIrExEtq3tXtLVcO6JcLgqm1LRK9rNWU8rxJA1+ljqMxA5OJ1WvJG6W2pvNdm/LdAICAgIOU4ns5HWbQVL5Wh0FOymdM0i4llMTerY7mLAE9zbcVXmnNkl141E4dFWI7zM7fDfq6F1ysOQjrkDrkFTZ7IMhDIHAEf+lBWgICAgICAgICAgICAgICAgICAgICAgolkaxrnOIa1oJc4mwa0C5JPKyMxEzO0NB2axBs7airH/FVUr230PVstHGD+6wepUWKeaJt5yu6/HOK9cU/9tY+s9Z9ZZn2lSqKPaUD2hBUKhBlMGmzZxysfz/0QZNAQEBAQEBAQEBAQEBAQEBAQEBAQEFueZkbXPkc1jGglznENa0DeSTuCxMxHWW1a2tMVrG8y410hbf8AteampCRTX+kk1Dqm3ADgzu48dNDQz6jm9mvZ63hnCYwbZc3W3hHhH39IXdgq69KWX1jkeD4O7QPzPop9LO9NvJyuPY5rqef/AMoj06Nk9pVlxT2lBIqEFYqEGf2YuRI7h2QPHUn8wgzqAgICAgICAgICAgICAgICAgICAgxO0W0NNQR9ZUPtcHJG2xllI4Nb6a7hdR5MlaRvK1pNHl1V+XHHxnwj4/3dxDa/bSpxFxa49VTA9iBp0PJzz8R+Q4Bc/Lmtkn3PYaLh+LSR7PW3n/HlHr5taUK+y2zeKezzXd/ZyANf3a9l3lr5EqfBk5Lde0ubxTR/mcPs/wC1esfvH98W+e08ium8RPR6MPq4cxE2Y3tlyuy+KDLyYW2RuamkufqSG3o4D80FwYDLlv1jQ7kWm3qCg2fBqdscLWAgkavPN53/ANPJB7kBAQEBAQEBAQEBAQEBAQEBAQEGsba7Xx4ewNaBLVSD6KK+jRuzycm7+82sOJEGbNGOPe6nDeGX1lt56UjvP7R7/wBHCsZxWaqldLM8yPdvcePIAfC0cAFzrWm07y9jjxY8NIx442iP7u8Cw3FgFkZnBMVma5kIa6YOIaxjAXS3O4MHHwVjDntX2e8ONxLhuLLE5Ynlt4z4T8f5/Vt1Zh08bi2RhY4WuCRpcX3g2Pkui8g9GGV0sYOt8tuOpHFBsuGY4H2BKDZsLaCXvudQ0W+Eb9fH+iDIoCAgICAgICAgICAgICAgICAgxO0+NsoaaSofqRpGy9utlPut/U9wKjy5IpXmWtFpbarNGOPnPlHjP98Xz3jGIyTySSyuL5ZXEvcfyHIAWAHJcqZm07y9/XHTDjjHSNohjUaiAgyOA4HU10ohpmZ3aZnHSOJv1nu4D5ngCt6Y7XnaFbU6vHp682Sfl4y7lsZsTT4c3MPpqpws+dw3Di2MfC35njwA6OPDWnxeQ1vEMmqnr0r5JrnMkkc42N9B4AWClUGNqMChk1acjjy3HyQRhuAmF93NBb9YEkX7wdyDYpZjCGvbuBAcOBaUGWhlD2hzdQUFaAgICAgICAgICAgICAgICAg450v4wZKplK09inYHPHOWQX18GZfxFc/V33ty+T1/ANPyYZyz3tPpH3/RzmZ1yq0Ozeeq2stS6DN7JbNzYjUCGPssaA6aUi7YWX+bjwHHXgCRJixTedlLW6yulx80957R/fB9AYDglPQwtgpmZWDVzjrJK7i57uJ/+Cw0XSrWKxtDxmfPkz358k7y98wJa62/KbeNlshc6diFjvQXI8S70HoZjLhuKCv9tXBDzcEWQZPA8Qy6HVp393eg2UFBKAgICAgICAgICAgICAgIBQfNGOV/tFTUT3v1s0jm/cLjkHk2w8lx7zzWmX0TTY/wsNMflER8/H1YklGZlCG5dGH0D0X4Q2mw6E2+kqR18h4nOOwPAMy6c7810sFeWkPF8Uzzl1NvKOn0+7bVM54g57jWEsE8osdX3FiR73at80GOfgjt4Jb4k39EFDMKdfVzvVBmKGiiY0gtzZhZxdqSOXcgyUVVCwWDWi3IBBsOFSF0TXHjmt4ZjZB60BAQEBAQEBAQEBAQEBAQY/aKp6mjqpRvjp5nDxbGSPmtbztWZT6anPmpXzmI9XzMTYa6WHkuQ+g2tEdZWgVlFExPYRlVDEXuaxvvPc1rfFxsPzWYjedmtrRWJtPg+qKeIMY1jdGsa1re4AWC68Pn0zvO8riMCDUsWnAme/gTa/gAP0+aDxmVBadI0IIdU30ZqePIeJQZjCtnoZWMlkdI4m92BwbHcOI4C/Dmg2VjA0BrQAAAABoABuAQVICAgICAgICAgICAgICAgxu0mGuqqSenY8RumjLA9zS4NvvuARwutb15qzCbT5vwctcm2+07uIYv0O4vclklLUNHutbI+J34XNsPVRVwxXsvZeI2zT7f2atXbA4zT6voqjT/AJIbUf8AaLkmksV1FfCWGkbVRvEb2yskcQGxvjcHuJNgA0i5N1pOOs+C3TW5Yjpd03YDo7xOSaCpq2tpIY5YpMkrT7TKGODsvVg9i9iO1YjkVmunjfdpl4veaTTvvEw7srLiCC1UuIY8jeGOI8QNEGnPaHjXigx0uGuvpI8DlcIKBhw+NzneJt+SCt8obZrbAcgg3XZ0/wC7Rnnn/nKDJICAgICAgICAgICAgICAgICC3UVDI2l8jmsY0Xc97g1rRzJOgWJmI6y2rS155axvMtMxDpTwuJ2VpmqLEgugiBYLd7y2/ldQTqaR73Ux8F1N43navxn+Il7cE2/wyse2NkvVyk9hk7ercSdLNd7pOu4G62pnpZDn4ZqMMc0xvHnHX7+jalM54gIBQafJHkc9g3Nc4DwBICCw9yDxVc2UEncBqgxEL3PdfhwQdRwqLJBE3lG2/iRc/NB6kBAQEBAQEBAQEBAQEBAQEGqbc7ZMw9oYwNkqpG3Yx3uRt3Z321tcGw42O5V8+eMfSO7rcL4XbWTzWnakePn7o/vRxTaPaGqrHXqJXSWNw33Y2dzWDQeO/vVGb2v1tL1VNPh00cmGu3nPjPxnv+zCrDKEY3dr6Itq31Ub6OocXzQNDonuN3SQ3tZx4lpIF+ThyV7T5JtHLLzHF9HXFaMtI6T3+P3dGVlxhAQalXn6WT77vzQeKQoMNi0m5vM6+AQKOPcBxQdSaLADkglAQEBAQEBAQEBAQEBAQEBB83bZ4m6evq3uP9/IxvcyNxYwejR81y8m9rzL3WimuLTUrHlE/OessC4rTZPvv1QghZYbj0SveMWgDdzmTiT7nVOP8waptPvzw5vFtvytt/d+v8bvoBdB5EQEGoVx+ll/xH/zFB4ZigwNS7NKeQsEGTwtl5Ixzewf5gg6QgICAgICAgICCm6BdAugXQLoF0C6BdB859IeGOpMRqWuBDZZHTxE7nMlcXaeDi5v7qpXptaXp9JqefBX3Rt9GuRvDrgbxrbiR3KK9PFewZ4n2ZFGtiMOu9DOzb4w+vmaW9azJTNcLExkguktyNmgdwJ3EK5p8e3tS83xjVxeYw1nt3+Pk6jmVpxDMgh8gAJO4C5QafVvu97vrOcfC5ug8E8gQYeMdo95QZvAmXnhA+u0/h1P5IN+ugXQLoF0C6BdBKBdAugt5kEZkEZ0DOgZ0EZ0EdYgjrEGv7Y7MU2Jw9VNdkjLmGdgBkhcd/3mmwu3jYbiARrasW7psOa2Kd4cYxXoqxeJ/wBC2OqbfsvimZGbcCWyFpB8L+Kj/DldjWVn3PfgnRZistjVSQUjOOYiom/Cw5T+Jafl4lLHFslI2jr8XQsC6OcOpi18gfVytNwZyOrB7om6H97Mt64KVV83E9RljbfaPd/d26dapnPOuQOtQeDGaqzA0b3HXwH+tkGqVk5QMLpHSNnld7kUUlvtSZDYeW/0QYmMaoNl2XZ9MD9Vjj+n6oNvzoGZBIcgkOQTmQLoJugXQLoLN0EEoKS5BSXIKS9BS6RBbMyC26oQeeSutz9EHnfituDvRBb/AGwOTvRBUMUvwd6ILra8ngfRBcbVFBdbOUGPxJxcb8AEGAla57srRckgDzPFBss7GQ0rox9RzRze5w1P5lBqMcJvuQbFgcgie5z9OwQNLkm45IM5DiDXcx42Qetr0FQcgnMgnMgnMgkOQTdAzIKbIIsgpIQQWoKSxBTkQQY0FBiCCkwjkgpMA5D0QUGAcggpMQ5IIyBBSbILM7xlIBDTwJ3IPEMTjb2X2DvEEHwKC43FmAWblHhYIMdjFdnYC0Fzmn3W6kg79PRBiI6943xS/wANx/RB6Bi/OOX+E/8AogvxYxwDJSf8N/8ARBs+H1B6tt99te65vZB7BKgqEiCsPQVByCQ5BVmQTdBcIQRZAsgjKgjKgZUEFqCksQRkQQY0EGNBT1SCDCgo9mQWpKFrt4ug8FRs1TP96MeIJafkg8/+x9Nw60eErv1QXqbZiCM3bnJ5ueXIPa3CmBBcbQBBcbRhBUKZBWIEEiFBPVoKhGgkMQTkQTlQXrIFkCyCLIFkCyBZBGVAyoGVALUEZUDIgZUEZUDIgZEE5EDKgZUE5UDKgnKgZUDKgZUDKgnKgZUFSAgIFkEIJsgiyBZAsgWQLIFkCyBZAsgWQLIFkCyBZBNkCyBZAQLICAgWQLIJQEBBCAgICAgICAgICAgFAQEBAQEBAQSgICAgICAg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5690" b="35573"/>
          <a:stretch/>
        </p:blipFill>
        <p:spPr bwMode="auto">
          <a:xfrm>
            <a:off x="7541066" y="5151457"/>
            <a:ext cx="1372811" cy="133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59832" y="6265673"/>
            <a:ext cx="46570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600" i="1" dirty="0" smtClean="0"/>
              <a:t>“When are you going to stop reinventing the wheel?”</a:t>
            </a:r>
            <a:endParaRPr lang="en-AU" sz="1600" i="1" dirty="0"/>
          </a:p>
        </p:txBody>
      </p:sp>
      <p:grpSp>
        <p:nvGrpSpPr>
          <p:cNvPr id="2057" name="Group 2056"/>
          <p:cNvGrpSpPr/>
          <p:nvPr/>
        </p:nvGrpSpPr>
        <p:grpSpPr>
          <a:xfrm>
            <a:off x="591654" y="1124744"/>
            <a:ext cx="6949412" cy="4583400"/>
            <a:chOff x="827584" y="939945"/>
            <a:chExt cx="6949412" cy="4583400"/>
          </a:xfrm>
        </p:grpSpPr>
        <p:grpSp>
          <p:nvGrpSpPr>
            <p:cNvPr id="2055" name="Group 2054"/>
            <p:cNvGrpSpPr/>
            <p:nvPr/>
          </p:nvGrpSpPr>
          <p:grpSpPr>
            <a:xfrm>
              <a:off x="827584" y="939945"/>
              <a:ext cx="6949412" cy="4583400"/>
              <a:chOff x="827584" y="1227649"/>
              <a:chExt cx="6624736" cy="4295696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827584" y="1227649"/>
                <a:ext cx="6624736" cy="4295696"/>
              </a:xfrm>
              <a:prstGeom prst="rect">
                <a:avLst/>
              </a:prstGeom>
              <a:noFill/>
              <a:ln w="127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  <p:cxnSp>
            <p:nvCxnSpPr>
              <p:cNvPr id="21" name="Straight Connector 20"/>
              <p:cNvCxnSpPr>
                <a:stCxn id="19" idx="0"/>
                <a:endCxn id="31" idx="1"/>
              </p:cNvCxnSpPr>
              <p:nvPr/>
            </p:nvCxnSpPr>
            <p:spPr>
              <a:xfrm>
                <a:off x="4139952" y="1227649"/>
                <a:ext cx="0" cy="1010856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>
                <a:stCxn id="19" idx="2"/>
                <a:endCxn id="31" idx="3"/>
              </p:cNvCxnSpPr>
              <p:nvPr/>
            </p:nvCxnSpPr>
            <p:spPr>
              <a:xfrm flipV="1">
                <a:off x="4139952" y="4512490"/>
                <a:ext cx="0" cy="101085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endCxn id="19" idx="3"/>
              </p:cNvCxnSpPr>
              <p:nvPr/>
            </p:nvCxnSpPr>
            <p:spPr>
              <a:xfrm>
                <a:off x="5940152" y="3375497"/>
                <a:ext cx="151216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endCxn id="19" idx="1"/>
              </p:cNvCxnSpPr>
              <p:nvPr/>
            </p:nvCxnSpPr>
            <p:spPr>
              <a:xfrm flipH="1" flipV="1">
                <a:off x="827584" y="3375497"/>
                <a:ext cx="1512168" cy="1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3002959" y="1365661"/>
                <a:ext cx="2273985" cy="4019672"/>
              </a:xfrm>
              <a:prstGeom prst="rect">
                <a:avLst/>
              </a:prstGeom>
            </p:spPr>
          </p:pic>
        </p:grpSp>
        <p:sp>
          <p:nvSpPr>
            <p:cNvPr id="2048" name="TextBox 2047"/>
            <p:cNvSpPr txBox="1"/>
            <p:nvPr/>
          </p:nvSpPr>
          <p:spPr>
            <a:xfrm>
              <a:off x="1043608" y="1618393"/>
              <a:ext cx="280831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000" b="1" dirty="0" smtClean="0">
                  <a:latin typeface="Tempus Sans ITC" panose="04020404030D07020202" pitchFamily="82" charset="0"/>
                </a:rPr>
                <a:t>What are my actions?</a:t>
              </a:r>
              <a:endParaRPr lang="en-AU" sz="2000" b="1" dirty="0">
                <a:latin typeface="Tempus Sans ITC" panose="04020404030D07020202" pitchFamily="82" charset="0"/>
              </a:endParaRPr>
            </a:p>
          </p:txBody>
        </p:sp>
        <p:sp>
          <p:nvSpPr>
            <p:cNvPr id="2049" name="Rectangle 2048"/>
            <p:cNvSpPr/>
            <p:nvPr/>
          </p:nvSpPr>
          <p:spPr>
            <a:xfrm>
              <a:off x="1362370" y="4512490"/>
              <a:ext cx="21707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>
                  <a:latin typeface="Tempus Sans ITC" panose="04020404030D07020202" pitchFamily="82" charset="0"/>
                </a:rPr>
                <a:t>What </a:t>
              </a:r>
              <a:r>
                <a:rPr lang="en-AU" b="1" dirty="0" smtClean="0">
                  <a:latin typeface="Tempus Sans ITC" panose="04020404030D07020202" pitchFamily="82" charset="0"/>
                </a:rPr>
                <a:t>am I thinking?</a:t>
              </a:r>
              <a:endParaRPr lang="en-AU" b="1" dirty="0">
                <a:latin typeface="Tempus Sans ITC" panose="04020404030D07020202" pitchFamily="82" charset="0"/>
              </a:endParaRPr>
            </a:p>
          </p:txBody>
        </p:sp>
        <p:sp>
          <p:nvSpPr>
            <p:cNvPr id="2050" name="Rectangle 2049"/>
            <p:cNvSpPr/>
            <p:nvPr/>
          </p:nvSpPr>
          <p:spPr>
            <a:xfrm>
              <a:off x="4522579" y="4512490"/>
              <a:ext cx="32544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 smtClean="0">
                  <a:latin typeface="Tempus Sans ITC" panose="04020404030D07020202" pitchFamily="82" charset="0"/>
                </a:rPr>
                <a:t>What’s happening in my body?</a:t>
              </a:r>
              <a:endParaRPr lang="en-AU" b="1" dirty="0">
                <a:latin typeface="Tempus Sans ITC" panose="04020404030D07020202" pitchFamily="82" charset="0"/>
              </a:endParaRPr>
            </a:p>
          </p:txBody>
        </p:sp>
        <p:sp>
          <p:nvSpPr>
            <p:cNvPr id="2052" name="Rectangle 2051"/>
            <p:cNvSpPr/>
            <p:nvPr/>
          </p:nvSpPr>
          <p:spPr>
            <a:xfrm>
              <a:off x="4878608" y="1633782"/>
              <a:ext cx="23086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AU" b="1" dirty="0">
                  <a:latin typeface="Tempus Sans ITC" panose="04020404030D07020202" pitchFamily="82" charset="0"/>
                </a:rPr>
                <a:t>What are my </a:t>
              </a:r>
              <a:r>
                <a:rPr lang="en-AU" b="1" dirty="0" smtClean="0">
                  <a:latin typeface="Tempus Sans ITC" panose="04020404030D07020202" pitchFamily="82" charset="0"/>
                </a:rPr>
                <a:t>feelings?</a:t>
              </a:r>
              <a:endParaRPr lang="en-AU" b="1" dirty="0">
                <a:latin typeface="Tempus Sans ITC" panose="04020404030D07020202" pitchFamily="82" charset="0"/>
              </a:endParaRPr>
            </a:p>
          </p:txBody>
        </p:sp>
      </p:grpSp>
      <p:sp>
        <p:nvSpPr>
          <p:cNvPr id="2058" name="Down Arrow 2057"/>
          <p:cNvSpPr/>
          <p:nvPr/>
        </p:nvSpPr>
        <p:spPr>
          <a:xfrm rot="5400000">
            <a:off x="6658619" y="3056405"/>
            <a:ext cx="432048" cy="720080"/>
          </a:xfrm>
          <a:prstGeom prst="downArrow">
            <a:avLst/>
          </a:prstGeom>
          <a:noFill/>
          <a:ln w="63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5" name="Down Arrow 54"/>
          <p:cNvSpPr/>
          <p:nvPr/>
        </p:nvSpPr>
        <p:spPr>
          <a:xfrm rot="5400000">
            <a:off x="1362694" y="3056404"/>
            <a:ext cx="432048" cy="720080"/>
          </a:xfrm>
          <a:prstGeom prst="downArrow">
            <a:avLst/>
          </a:prstGeom>
          <a:noFill/>
          <a:ln w="952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683" y="28095"/>
            <a:ext cx="1778880" cy="205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1433</Words>
  <Application>Microsoft Office PowerPoint</Application>
  <PresentationFormat>On-screen Show (4:3)</PresentationFormat>
  <Paragraphs>180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</dc:creator>
  <cp:lastModifiedBy>Denise</cp:lastModifiedBy>
  <cp:revision>88</cp:revision>
  <cp:lastPrinted>2015-02-16T06:03:51Z</cp:lastPrinted>
  <dcterms:created xsi:type="dcterms:W3CDTF">2014-12-15T04:56:17Z</dcterms:created>
  <dcterms:modified xsi:type="dcterms:W3CDTF">2016-01-30T17:43:04Z</dcterms:modified>
</cp:coreProperties>
</file>