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77" r:id="rId3"/>
    <p:sldId id="279" r:id="rId4"/>
    <p:sldId id="258" r:id="rId5"/>
    <p:sldId id="273" r:id="rId6"/>
    <p:sldId id="264" r:id="rId7"/>
    <p:sldId id="276" r:id="rId8"/>
    <p:sldId id="280" r:id="rId9"/>
    <p:sldId id="281" r:id="rId10"/>
    <p:sldId id="270" r:id="rId11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C15C"/>
    <a:srgbClr val="4CC052"/>
    <a:srgbClr val="4F81B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226" autoAdjust="0"/>
  </p:normalViewPr>
  <p:slideViewPr>
    <p:cSldViewPr>
      <p:cViewPr>
        <p:scale>
          <a:sx n="70" d="100"/>
          <a:sy n="70" d="100"/>
        </p:scale>
        <p:origin x="-15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67AD1-73C1-411D-8723-FA9DF1D27D80}" type="datetimeFigureOut">
              <a:rPr lang="en-AU" smtClean="0"/>
              <a:t>30/01/2016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F37EB-52A4-47EC-8E13-6F25886E15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7472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F37EB-52A4-47EC-8E13-6F25886E159B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1516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Emphasis on relationships</a:t>
            </a:r>
          </a:p>
          <a:p>
            <a:endParaRPr lang="en-AU" dirty="0" smtClean="0"/>
          </a:p>
          <a:p>
            <a:r>
              <a:rPr lang="en-AU" dirty="0" smtClean="0"/>
              <a:t>No guarantees of being happy all the</a:t>
            </a:r>
            <a:r>
              <a:rPr lang="en-AU" baseline="0" dirty="0" smtClean="0"/>
              <a:t> time. A person who is mentally healthy would know how to do something about the way they are feeling. Sometimes it is appropriate to be sad for a while. People are in charge of how long they stay with ‘sadness and when it is time to find a way to get back in balance. Being more mentally fit is about having more tools and skills to regain balance. Much of it is about understanding yourself.</a:t>
            </a:r>
          </a:p>
          <a:p>
            <a:endParaRPr lang="en-AU" baseline="0" dirty="0" smtClean="0"/>
          </a:p>
          <a:p>
            <a:r>
              <a:rPr lang="en-AU" baseline="0" dirty="0" smtClean="0"/>
              <a:t>When we are happy we usually want to stay that way – it is the uncomfortable feelings of sadness, fear and anger that we want to change.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F37EB-52A4-47EC-8E13-6F25886E159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2059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23A5F-973E-48D2-B5CC-E0AB29CE937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820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That’s me – quick warm up. About 5 mins.</a:t>
            </a:r>
          </a:p>
          <a:p>
            <a:r>
              <a:rPr lang="en-AU" dirty="0" smtClean="0"/>
              <a:t>One the Line – people move either to stand on the line or not according to the statement</a:t>
            </a:r>
          </a:p>
          <a:p>
            <a:r>
              <a:rPr lang="en-AU" dirty="0" smtClean="0"/>
              <a:t>Debrief:</a:t>
            </a:r>
          </a:p>
          <a:p>
            <a:pPr marL="228600" indent="-228600">
              <a:buFont typeface="+mj-lt"/>
              <a:buAutoNum type="arabicPeriod"/>
            </a:pPr>
            <a:r>
              <a:rPr lang="en-AU" dirty="0" smtClean="0"/>
              <a:t>What was going on in people’s minds as the statements were read out? </a:t>
            </a:r>
          </a:p>
          <a:p>
            <a:pPr marL="228600" indent="-228600">
              <a:buFont typeface="+mj-lt"/>
              <a:buAutoNum type="arabicPeriod"/>
            </a:pPr>
            <a:r>
              <a:rPr lang="en-AU" dirty="0" smtClean="0"/>
              <a:t>Anyone surprised at their own answers or someone else’s?</a:t>
            </a:r>
          </a:p>
          <a:p>
            <a:pPr marL="228600" indent="-228600">
              <a:buFont typeface="+mj-lt"/>
              <a:buAutoNum type="arabicPeriod"/>
            </a:pPr>
            <a:r>
              <a:rPr lang="en-AU" dirty="0" smtClean="0"/>
              <a:t>Is there any change in your thinking from this exercise?</a:t>
            </a:r>
          </a:p>
          <a:p>
            <a:pPr marL="228600" indent="-228600">
              <a:buFont typeface="+mj-lt"/>
              <a:buAutoNum type="arabicPeriod"/>
            </a:pPr>
            <a:r>
              <a:rPr lang="en-AU" dirty="0" smtClean="0"/>
              <a:t>What will you remember about this exercise?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F37EB-52A4-47EC-8E13-6F25886E159B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7363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people to self evaluate where each need is and to give examples of the QW pictures they have of this</a:t>
            </a:r>
            <a:r>
              <a:rPr lang="en-US" baseline="0" dirty="0" smtClean="0"/>
              <a:t> need being satisfied.</a:t>
            </a:r>
          </a:p>
          <a:p>
            <a:r>
              <a:rPr lang="en-US" baseline="0" dirty="0" smtClean="0"/>
              <a:t> The </a:t>
            </a:r>
            <a:r>
              <a:rPr lang="en-US" baseline="0" dirty="0" err="1" smtClean="0"/>
              <a:t>needometer</a:t>
            </a:r>
            <a:r>
              <a:rPr lang="en-US" baseline="0" dirty="0" smtClean="0"/>
              <a:t> will give a clue as to a need that might be missing out.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Hand out paper for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AA27F-66D4-41CD-9B71-D9B89DB03366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6727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Use personal lives and realistic wants and goals. </a:t>
            </a:r>
          </a:p>
          <a:p>
            <a:endParaRPr lang="en-AU" dirty="0" smtClean="0"/>
          </a:p>
          <a:p>
            <a:r>
              <a:rPr lang="en-AU" dirty="0" err="1" smtClean="0"/>
              <a:t>Eg</a:t>
            </a:r>
            <a:r>
              <a:rPr lang="en-AU" dirty="0" smtClean="0"/>
              <a:t> W want to go to Adelaide</a:t>
            </a:r>
            <a:r>
              <a:rPr lang="en-AU" baseline="0" dirty="0" smtClean="0"/>
              <a:t> to a concert with my friends</a:t>
            </a:r>
          </a:p>
          <a:p>
            <a:endParaRPr lang="en-AU" baseline="0" dirty="0" smtClean="0"/>
          </a:p>
          <a:p>
            <a:r>
              <a:rPr lang="en-AU" baseline="0" dirty="0" smtClean="0"/>
              <a:t>D Thinking about it. Thinking about asking mum </a:t>
            </a:r>
          </a:p>
          <a:p>
            <a:r>
              <a:rPr lang="en-AU" baseline="0" dirty="0" smtClean="0"/>
              <a:t>E – not really</a:t>
            </a:r>
          </a:p>
          <a:p>
            <a:r>
              <a:rPr lang="en-AU" baseline="0" dirty="0" smtClean="0"/>
              <a:t>P – ask mum</a:t>
            </a:r>
          </a:p>
          <a:p>
            <a:r>
              <a:rPr lang="en-AU" dirty="0" smtClean="0"/>
              <a:t>E closer but she said she</a:t>
            </a:r>
            <a:r>
              <a:rPr lang="en-AU" baseline="0" dirty="0" smtClean="0"/>
              <a:t> can’t afford it</a:t>
            </a:r>
          </a:p>
          <a:p>
            <a:r>
              <a:rPr lang="en-AU" baseline="0" dirty="0" smtClean="0"/>
              <a:t>P ask if she can lend money if I get a job</a:t>
            </a:r>
          </a:p>
          <a:p>
            <a:r>
              <a:rPr lang="en-AU" baseline="0" dirty="0" smtClean="0"/>
              <a:t>E closer – I have to get the job</a:t>
            </a:r>
          </a:p>
          <a:p>
            <a:r>
              <a:rPr lang="en-AU" baseline="0" dirty="0" smtClean="0"/>
              <a:t>P write my resume</a:t>
            </a:r>
          </a:p>
          <a:p>
            <a:r>
              <a:rPr lang="en-AU" baseline="0" dirty="0" smtClean="0"/>
              <a:t>E closer but don’t have a job</a:t>
            </a:r>
          </a:p>
          <a:p>
            <a:r>
              <a:rPr lang="en-AU" baseline="0" dirty="0" smtClean="0"/>
              <a:t>P hand out resume to shops</a:t>
            </a:r>
          </a:p>
          <a:p>
            <a:r>
              <a:rPr lang="en-AU" baseline="0" dirty="0" smtClean="0"/>
              <a:t>E closer </a:t>
            </a:r>
          </a:p>
          <a:p>
            <a:r>
              <a:rPr lang="en-AU" baseline="0" dirty="0" smtClean="0"/>
              <a:t>P go back and ask at shops. Talk to friends about jobs. </a:t>
            </a:r>
          </a:p>
          <a:p>
            <a:endParaRPr lang="en-AU" dirty="0" smtClean="0"/>
          </a:p>
          <a:p>
            <a:r>
              <a:rPr lang="en-AU" dirty="0" smtClean="0"/>
              <a:t>Handout</a:t>
            </a:r>
            <a:r>
              <a:rPr lang="en-AU" baseline="0" dirty="0" smtClean="0"/>
              <a:t> sheet and scrap paper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F37EB-52A4-47EC-8E13-6F25886E159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8927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F37EB-52A4-47EC-8E13-6F25886E159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8927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F37EB-52A4-47EC-8E13-6F25886E159B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777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F37EB-52A4-47EC-8E13-6F25886E159B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89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33E7-4F03-4110-B860-DD80345994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38DB-FE09-4CCD-8366-A41DB259817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7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33E7-4F03-4110-B860-DD80345994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38DB-FE09-4CCD-8366-A41DB259817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3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33E7-4F03-4110-B860-DD80345994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38DB-FE09-4CCD-8366-A41DB259817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9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33E7-4F03-4110-B860-DD80345994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38DB-FE09-4CCD-8366-A41DB259817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2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33E7-4F03-4110-B860-DD80345994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38DB-FE09-4CCD-8366-A41DB259817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70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33E7-4F03-4110-B860-DD80345994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38DB-FE09-4CCD-8366-A41DB259817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33E7-4F03-4110-B860-DD80345994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38DB-FE09-4CCD-8366-A41DB259817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1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33E7-4F03-4110-B860-DD80345994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38DB-FE09-4CCD-8366-A41DB259817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6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33E7-4F03-4110-B860-DD80345994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38DB-FE09-4CCD-8366-A41DB259817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2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33E7-4F03-4110-B860-DD80345994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38DB-FE09-4CCD-8366-A41DB259817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5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33E7-4F03-4110-B860-DD80345994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38DB-FE09-4CCD-8366-A41DB259817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8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433E7-4F03-4110-B860-DD80345994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938DB-FE09-4CCD-8366-A41DB259817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5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6217" y="2636912"/>
            <a:ext cx="8432632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AU" sz="3600" dirty="0" smtClean="0">
                <a:solidFill>
                  <a:srgbClr val="008000"/>
                </a:solidFill>
              </a:rPr>
              <a:t>Take Charge of </a:t>
            </a:r>
            <a:r>
              <a:rPr lang="en-AU" sz="3600" b="1" i="1" dirty="0" smtClean="0">
                <a:solidFill>
                  <a:srgbClr val="008000"/>
                </a:solidFill>
              </a:rPr>
              <a:t>Your</a:t>
            </a:r>
            <a:r>
              <a:rPr lang="en-AU" sz="3600" dirty="0" smtClean="0">
                <a:solidFill>
                  <a:srgbClr val="008000"/>
                </a:solidFill>
              </a:rPr>
              <a:t> Life</a:t>
            </a:r>
          </a:p>
          <a:p>
            <a:pPr algn="ctr">
              <a:lnSpc>
                <a:spcPct val="110000"/>
              </a:lnSpc>
            </a:pPr>
            <a:r>
              <a:rPr lang="en-AU" sz="3600" dirty="0" smtClean="0">
                <a:solidFill>
                  <a:srgbClr val="008000"/>
                </a:solidFill>
              </a:rPr>
              <a:t>What’s your plan?</a:t>
            </a:r>
            <a:endParaRPr lang="en-AU" sz="28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4331" y="4258293"/>
            <a:ext cx="6629130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endParaRPr lang="en-AU" sz="2400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847" y="764704"/>
            <a:ext cx="53411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b="1" i="1" dirty="0">
                <a:solidFill>
                  <a:srgbClr val="008000"/>
                </a:solidFill>
              </a:rPr>
              <a:t>Take Charge of Your Life</a:t>
            </a:r>
          </a:p>
          <a:p>
            <a:r>
              <a:rPr lang="en-AU" sz="4000" b="1" dirty="0">
                <a:solidFill>
                  <a:srgbClr val="008000"/>
                </a:solidFill>
              </a:rPr>
              <a:t>Session </a:t>
            </a:r>
            <a:r>
              <a:rPr lang="en-AU" sz="4000" b="1" dirty="0" smtClean="0">
                <a:solidFill>
                  <a:srgbClr val="008000"/>
                </a:solidFill>
              </a:rPr>
              <a:t>6</a:t>
            </a:r>
            <a:endParaRPr lang="en-AU" sz="4000" b="1" i="1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6853" y="4296464"/>
            <a:ext cx="6504013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AU" sz="2600" i="1" dirty="0" smtClean="0">
                <a:solidFill>
                  <a:srgbClr val="C00000"/>
                </a:solidFill>
              </a:rPr>
              <a:t>How can we take more responsibility  for our own mental health?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AU" sz="2600" b="1" i="1" dirty="0" smtClean="0">
                <a:solidFill>
                  <a:srgbClr val="C00000"/>
                </a:solidFill>
              </a:rPr>
              <a:t>Creating a plan to support our own mental well being.</a:t>
            </a:r>
            <a:endParaRPr lang="en-AU" sz="2600" b="1" i="1" dirty="0">
              <a:solidFill>
                <a:srgbClr val="C00000"/>
              </a:solidFill>
            </a:endParaRPr>
          </a:p>
        </p:txBody>
      </p:sp>
      <p:sp>
        <p:nvSpPr>
          <p:cNvPr id="8" name="AutoShape 6" descr="data:image/jpeg;base64,/9j/4AAQSkZJRgABAQAAAQABAAD/2wCEAAkGBw8QEBAQDxIQDw8QEBAUDxAPDxAPDg0QFBEWFxQVFBQYHCggGBolGxYUIjEiJTUsLi8uFx8zODQtNygtLysBCgoKDg0OGxAQGzQmICQsLCw3LzIsLCwsNCwsLCwsLCwsLCwtLCw0MDctLC4sLCwsLCwsLCw0LCwsLCwsLCwsN//AABEIAOEA4QMBEQACEQEDEQH/xAAcAAEAAQUBAQAAAAAAAAAAAAAAAQIDBQYHBAj/xABFEAABAwIDBAcEBwUFCQAAAAABAAIDBBEFEiEGMUFRBxMiYXGBkRQyQqEjUmJykrHBFYKTstEzQ3Oi4RYkRFNjs8Lw8f/EABsBAQACAwEBAAAAAAAAAAAAAAADBAECBQYH/8QANREBAAIBAgQDBgYCAQUBAAAAAAECAwQRBRIhMUFRoSJhcYGR4RMUscHR8AYy8SNCUmKyFf/aAAwDAQACEQMRAD8A7igICAgICAgICAgICAgICAgICAgICAgICAgICAgICAgICAgICAgIIc4DU6AbydwCDWsV29wynJaZxK8fDADL5Zh2QfNQW1GOvi6mDg+syxvFNo9/T07+jAy9LdJ8NPUuH2uqaf5iovzlfJfr/jefxvHr/EJi6WqP44Klv3RE7/yCRrK+MMW/xvP4Xr6/wzWH9IWFzEDr+qceE7HRj8RGX5qWupxz4qWXgusx9eTf4Tv6d/RssE7JGh8bmvYdzmODmnwIU0TE9nMtS1J2tG0riy1EBAQEBAQEBAQEBAQEBAQEBAQEBAQYHavaqnw+PNKc8rv7KFpGeQ8/st5k/PcosuauOOq/oOH5dZbavSI7z4R9/c4vtJtbWV7j1ryyG/ZgjJbEBwzfXPefKy5mTNbJ3e10fDsGlj2I6+c9/t8mBUS8ICMiD2YZilRSuz08skLuOR1mu+83c7zW1b2rO8SgzafFnry5KxLpey3Si1xbFiDQwmwFRGOwT/1GfD4jTuCvYtXv0v8AV5rXf4/NYm+nnf8A9Z7/ACn9p+sulRSNe0OaQ5rgC1zSC1wO4gjeFdid3mZiaztPdWjAgICAgICAgICAgICAgICAgICDA7YbSxYdAZHWdK64givrI/v5NGlz/UKLLljHXdf4foL6zJyx0rHefL7+X8OB4niMtTK+edxfI83JO4DgAOAHALk2tNp3l77DhphpGOkbRDyrVKICAgICAg27YTbSSgeIpS59G49pu90BJ1fH3c28fHfYwZ5xztPZx+KcLrq689Ol49fdP7T+zuVPOyRjXxuD2PaHMc03a5pFwQV1IneN4eHtS1LTW0bTC4stRAQEBAQEBAQEBAQEBAQEBB4MbxWKkgfPKeywaAe89x91re8laZLxSvNKxpNLk1OWMWPvPpHjMvn/AGmxuWtqHTSnuY0HsxtG5re4fM3PFci95vPNL6FptLj0uOMWPtHj5z5sStU4sMiCzPVMZ7xseW8reuO1uytm1eHD/vLz/tWL7XopPy91T/8AWwe/6PTT1LJNGG55cfRaWx2r3haxazDl6Vt+y6o1pKAg6R0S7UGN/sEx+jkJNMSfck3uZ4O1I7781d0uXaeSXm+PaDnr+Zp3jv8ADz+X6fB1xdB5EQEBAQEBAQEBAQEBAQEBAQcY6UdoDPUmBh+hpSW6HR8+558vd8nc1y9Vk5r8sdo/V7rgWjjBp/xbR7V//nw+vf6NBVd1xAQemkwPEKvs0VNLNzkADIm93WPIbfuurODDNus9nG4nxKuD/p1n2v0VzdFeO2zeyhxO8Cppi4f59fJXeSYeZnVUmd5lrGL4FWUjstVTzQEmwMkbmsefsu3O8isTGySt627S8cbTf8u5apYZ6inc4WfqeDuJ7nc/FVsuKJ6w7Wi11q+xknp+j0qq7ggqikc1zXNJa5pDmuGha4G4I807dmLRFomJ7S+jtlsXFZSQVA3vZ2wPhkacrx4ZgfKy7GK/PWJfOdbpp0+e2Lynp8PD0ZVSKogICAgICAgICAgICAgIMftBiPstLPUaXiic5oO5z7dgebrDzWmS3LWbLGkwfj56YvOYj5ePo+Y8QxYB5Bu83Je6+uYm537zzXMphm0by9xqeJUxX/DrG8R6e6EQ1kbtzhfkdD81i2K0N8Wvw5PHb4r6iXInfs9uDYa+qqIaaP3pnht9+Ru9zrdzQT5Lelee0VQ6rURgw2yz4R/x6vpHD6KOCKOGIZY4mNawcgBbU8T3rsRERG0PnOTJbJeb27z1ehZaLNXSxzMdHKxksbxZ7JGh7HDkWnQoROziXSP0bNo71dED7KT9NDcuNKSdHNO8x8NdW9492C9dusOppM8X9i3dowswKKXRrCqCTNfuKp5Y2s9Bosk2x7T4LijWxB1voUryYqqnP93IyRvhI0tIHmweqv6O3SYeT/yPFtkpk84mPp/y6WrrzYgICAgICAgICAgICAgIMFtpgUlfRyUscwp3PLDnLOsFmuDrWuLaga8FpekWjaVjTai2DJ+JXv19ejgmPdF+LUlz1PtUY+OlJlP8Owf8io5pMLtNVjt7mmSMLSWuBa5ps5rgQ5p5EHctViJiey5DVPZ7riByOo9CtJpFu8JcefJj/wBZ2dx6GtmKhl8Qq2CPPHlpmEESFriCZSD7oIFhzBJ3WvvhwRWeZW4jxO+fHGGfPfd1ZWXGEBBbnhbIxzHgOY9pa9pFw5rhYgjkQjMTMTvD5d2qw11JWVFKSSIZXBpJ1MZ7UZPflLVSv0nZ6fBb8SkX820bE9HlVWME0p9mp32LHOaXSyt5sZpofrHyBWsYJydZ6Q2txXHpN61jmt6fOf2dFpOjTC2Cz2zTHi58zmk+TMoU8aXHDnZOO6u07xMR8I/ndbr+jHDZB9EZoHcC2TrG+Yfe/kQsW0mOe3Rti4/qqz7W1vlt+mzzbBbLVWHYhM15EtPLTOyTMBDXPbKyzXN+F1i429CbFa4MNsd537bJeJ8Qw6zS1mvS0W7e6Yn6ujK28+ICAgICAgICAgICAgICAgIMXjWztFWjLV08U+lg57B1jR9l47TfIrExEtq3tXtLVcO6JcLgqm1LRK9rNWU8rxJA1+ljqMxA5OJ1WvJG6W2pvNdm/LdAICAgIOU4ns5HWbQVL5Wh0FOymdM0i4llMTerY7mLAE9zbcVXmnNkl141E4dFWI7zM7fDfq6F1ysOQjrkDrkFTZ7IMhDIHAEf+lBWgICAgICAgICAgICAgICAgICAgICAgolkaxrnOIa1oJc4mwa0C5JPKyMxEzO0NB2axBs7airH/FVUr230PVstHGD+6wepUWKeaJt5yu6/HOK9cU/9tY+s9Z9ZZn2lSqKPaUD2hBUKhBlMGmzZxysfz/0QZNAQEBAQEBAQEBAQEBAQEBAQEBAQEFueZkbXPkc1jGglznENa0DeSTuCxMxHWW1a2tMVrG8y410hbf8AteampCRTX+kk1Dqm3ADgzu48dNDQz6jm9mvZ63hnCYwbZc3W3hHhH39IXdgq69KWX1jkeD4O7QPzPop9LO9NvJyuPY5rqef/AMoj06Nk9pVlxT2lBIqEFYqEGf2YuRI7h2QPHUn8wgzqAgICAgICAgICAgICAgICAgICAgxO0W0NNQR9ZUPtcHJG2xllI4Nb6a7hdR5MlaRvK1pNHl1V+XHHxnwj4/3dxDa/bSpxFxa49VTA9iBp0PJzz8R+Q4Bc/Lmtkn3PYaLh+LSR7PW3n/HlHr5taUK+y2zeKezzXd/ZyANf3a9l3lr5EqfBk5Lde0ubxTR/mcPs/wC1esfvH98W+e08ium8RPR6MPq4cxE2Y3tlyuy+KDLyYW2RuamkufqSG3o4D80FwYDLlv1jQ7kWm3qCg2fBqdscLWAgkavPN53/ANPJB7kBAQEBAQEBAQEBAQEBAQEBAQEGsba7Xx4ewNaBLVSD6KK+jRuzycm7+82sOJEGbNGOPe6nDeGX1lt56UjvP7R7/wBHCsZxWaqldLM8yPdvcePIAfC0cAFzrWm07y9jjxY8NIx442iP7u8Cw3FgFkZnBMVma5kIa6YOIaxjAXS3O4MHHwVjDntX2e8ONxLhuLLE5Ynlt4z4T8f5/Vt1Zh08bi2RhY4WuCRpcX3g2Pkui8g9GGV0sYOt8tuOpHFBsuGY4H2BKDZsLaCXvudQ0W+Eb9fH+iDIoCAgICAgICAgICAgICAgICAgxO0+NsoaaSofqRpGy9utlPut/U9wKjy5IpXmWtFpbarNGOPnPlHjP98Xz3jGIyTySSyuL5ZXEvcfyHIAWAHJcqZm07y9/XHTDjjHSNohjUaiAgyOA4HU10ohpmZ3aZnHSOJv1nu4D5ngCt6Y7XnaFbU6vHp682Sfl4y7lsZsTT4c3MPpqpws+dw3Di2MfC35njwA6OPDWnxeQ1vEMmqnr0r5JrnMkkc42N9B4AWClUGNqMChk1acjjy3HyQRhuAmF93NBb9YEkX7wdyDYpZjCGvbuBAcOBaUGWhlD2hzdQUFaAgICAgICAgICAgICAgICAg450v4wZKplK09inYHPHOWQX18GZfxFc/V33ty+T1/ANPyYZyz3tPpH3/RzmZ1yq0Ozeeq2stS6DN7JbNzYjUCGPssaA6aUi7YWX+bjwHHXgCRJixTedlLW6yulx80957R/fB9AYDglPQwtgpmZWDVzjrJK7i57uJ/+Cw0XSrWKxtDxmfPkz358k7y98wJa62/KbeNlshc6diFjvQXI8S70HoZjLhuKCv9tXBDzcEWQZPA8Qy6HVp393eg2UFBKAgICAgICAgICAgICAgIBQfNGOV/tFTUT3v1s0jm/cLjkHk2w8lx7zzWmX0TTY/wsNMflER8/H1YklGZlCG5dGH0D0X4Q2mw6E2+kqR18h4nOOwPAMy6c7810sFeWkPF8Uzzl1NvKOn0+7bVM54g57jWEsE8osdX3FiR73at80GOfgjt4Jb4k39EFDMKdfVzvVBmKGiiY0gtzZhZxdqSOXcgyUVVCwWDWi3IBBsOFSF0TXHjmt4ZjZB60BAQEBAQEBAQEBAQEBAQY/aKp6mjqpRvjp5nDxbGSPmtbztWZT6anPmpXzmI9XzMTYa6WHkuQ+g2tEdZWgVlFExPYRlVDEXuaxvvPc1rfFxsPzWYjedmtrRWJtPg+qKeIMY1jdGsa1re4AWC68Pn0zvO8riMCDUsWnAme/gTa/gAP0+aDxmVBadI0IIdU30ZqePIeJQZjCtnoZWMlkdI4m92BwbHcOI4C/Dmg2VjA0BrQAAAABoABuAQVICAgICAgICAgICAgICAgxu0mGuqqSenY8RumjLA9zS4NvvuARwutb15qzCbT5vwctcm2+07uIYv0O4vclklLUNHutbI+J34XNsPVRVwxXsvZeI2zT7f2atXbA4zT6voqjT/AJIbUf8AaLkmksV1FfCWGkbVRvEb2yskcQGxvjcHuJNgA0i5N1pOOs+C3TW5Yjpd03YDo7xOSaCpq2tpIY5YpMkrT7TKGODsvVg9i9iO1YjkVmunjfdpl4veaTTvvEw7srLiCC1UuIY8jeGOI8QNEGnPaHjXigx0uGuvpI8DlcIKBhw+NzneJt+SCt8obZrbAcgg3XZ0/wC7Rnnn/nKDJICAgICAgICAgICAgICAgICC3UVDI2l8jmsY0Xc97g1rRzJOgWJmI6y2rS155axvMtMxDpTwuJ2VpmqLEgugiBYLd7y2/ldQTqaR73Ux8F1N43navxn+Il7cE2/wyse2NkvVyk9hk7ercSdLNd7pOu4G62pnpZDn4ZqMMc0xvHnHX7+jalM54gIBQafJHkc9g3Nc4DwBICCw9yDxVc2UEncBqgxEL3PdfhwQdRwqLJBE3lG2/iRc/NB6kBAQEBAQEBAQEBAQEBAQEGqbc7ZMw9oYwNkqpG3Yx3uRt3Z321tcGw42O5V8+eMfSO7rcL4XbWTzWnakePn7o/vRxTaPaGqrHXqJXSWNw33Y2dzWDQeO/vVGb2v1tL1VNPh00cmGu3nPjPxnv+zCrDKEY3dr6Itq31Ub6OocXzQNDonuN3SQ3tZx4lpIF+ThyV7T5JtHLLzHF9HXFaMtI6T3+P3dGVlxhAQalXn6WT77vzQeKQoMNi0m5vM6+AQKOPcBxQdSaLADkglAQEBAQEBAQEBAQEBAQEBB83bZ4m6evq3uP9/IxvcyNxYwejR81y8m9rzL3WimuLTUrHlE/OessC4rTZPvv1QghZYbj0SveMWgDdzmTiT7nVOP8waptPvzw5vFtvytt/d+v8bvoBdB5EQEGoVx+ll/xH/zFB4ZigwNS7NKeQsEGTwtl5Ixzewf5gg6QgICAgICAgICCm6BdAugXQLoF0C6BdB859IeGOpMRqWuBDZZHTxE7nMlcXaeDi5v7qpXptaXp9JqefBX3Rt9GuRvDrgbxrbiR3KK9PFewZ4n2ZFGtiMOu9DOzb4w+vmaW9azJTNcLExkguktyNmgdwJ3EK5p8e3tS83xjVxeYw1nt3+Pk6jmVpxDMgh8gAJO4C5QafVvu97vrOcfC5ug8E8gQYeMdo95QZvAmXnhA+u0/h1P5IN+ugXQLoF0C6BdBKBdAugt5kEZkEZ0DOgZ0EZ0EdYgjrEGv7Y7MU2Jw9VNdkjLmGdgBkhcd/3mmwu3jYbiARrasW7psOa2Kd4cYxXoqxeJ/wBC2OqbfsvimZGbcCWyFpB8L+Kj/DldjWVn3PfgnRZistjVSQUjOOYiom/Cw5T+Jafl4lLHFslI2jr8XQsC6OcOpi18gfVytNwZyOrB7om6H97Mt64KVV83E9RljbfaPd/d26dapnPOuQOtQeDGaqzA0b3HXwH+tkGqVk5QMLpHSNnld7kUUlvtSZDYeW/0QYmMaoNl2XZ9MD9Vjj+n6oNvzoGZBIcgkOQTmQLoJugXQLoLN0EEoKS5BSXIKS9BS6RBbMyC26oQeeSutz9EHnfituDvRBb/AGwOTvRBUMUvwd6ILra8ngfRBcbVFBdbOUGPxJxcb8AEGAla57srRckgDzPFBss7GQ0rox9RzRze5w1P5lBqMcJvuQbFgcgie5z9OwQNLkm45IM5DiDXcx42Qetr0FQcgnMgnMgnMgkOQTdAzIKbIIsgpIQQWoKSxBTkQQY0FBiCCkwjkgpMA5D0QUGAcggpMQ5IIyBBSbILM7xlIBDTwJ3IPEMTjb2X2DvEEHwKC43FmAWblHhYIMdjFdnYC0Fzmn3W6kg79PRBiI6943xS/wANx/RB6Bi/OOX+E/8AogvxYxwDJSf8N/8ARBs+H1B6tt99te65vZB7BKgqEiCsPQVByCQ5BVmQTdBcIQRZAsgjKgjKgZUEFqCksQRkQQY0EGNBT1SCDCgo9mQWpKFrt4ug8FRs1TP96MeIJafkg8/+x9Nw60eErv1QXqbZiCM3bnJ5ueXIPa3CmBBcbQBBcbRhBUKZBWIEEiFBPVoKhGgkMQTkQTlQXrIFkCyCLIFkCyBZBGVAyoGVALUEZUDIgZUEZUDIgZEE5EDKgZUE5UDKgnKgZUDKgZUDKgnKgZUFSAgIFkEIJsgiyBZAsgWQLIFkCyBZAsgWQLIFkCyBZBNkCyBZAQLICAgWQLIJQEBBCAgICAgICAgICAgFAQEBAQEBAQSgICAgICA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60338"/>
            <a:ext cx="2248929" cy="239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kathyangelidis.com/wp-content/uploads/2014/05/dr-seuss-only-you-can-control-your-future-wall-art-font-b-quote-b-font-nurser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83"/>
          <a:stretch/>
        </p:blipFill>
        <p:spPr bwMode="auto">
          <a:xfrm>
            <a:off x="971600" y="260648"/>
            <a:ext cx="7560840" cy="629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765">
            <a:off x="7388711" y="160339"/>
            <a:ext cx="1448442" cy="154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7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As a “mentally healthy” person</a:t>
            </a:r>
            <a:endParaRPr lang="en-AU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you enjoy being with most of the people you know, especially the important people in your life such as family and friends. </a:t>
            </a:r>
          </a:p>
          <a:p>
            <a:endParaRPr lang="en-US" sz="1100" dirty="0" smtClean="0"/>
          </a:p>
          <a:p>
            <a:r>
              <a:rPr lang="en-US" sz="2400" dirty="0" smtClean="0"/>
              <a:t>you are usually willing to help a colleague or friend to feel better</a:t>
            </a:r>
          </a:p>
          <a:p>
            <a:endParaRPr lang="en-US" sz="1100" dirty="0" smtClean="0"/>
          </a:p>
          <a:p>
            <a:r>
              <a:rPr lang="en-US" sz="2400" dirty="0" smtClean="0"/>
              <a:t>you live a mostly tension free life</a:t>
            </a:r>
          </a:p>
          <a:p>
            <a:endParaRPr lang="en-US" sz="1100" dirty="0" smtClean="0"/>
          </a:p>
          <a:p>
            <a:r>
              <a:rPr lang="en-US" sz="2400" dirty="0" smtClean="0"/>
              <a:t>laugh a lot, have few aches and pains</a:t>
            </a:r>
          </a:p>
          <a:p>
            <a:endParaRPr lang="en-US" sz="1100" dirty="0" smtClean="0"/>
          </a:p>
          <a:p>
            <a:r>
              <a:rPr lang="en-US" sz="2400" dirty="0" smtClean="0"/>
              <a:t>you enjoy life and have no trouble accepting that other people are different from you and you don’t try to change other people</a:t>
            </a:r>
          </a:p>
          <a:p>
            <a:endParaRPr lang="en-US" sz="1100" dirty="0" smtClean="0"/>
          </a:p>
          <a:p>
            <a:r>
              <a:rPr lang="en-US" sz="2400" dirty="0" smtClean="0"/>
              <a:t>in difficult situations you might be unhappy, but you generally know why you are unhappy and will try to do something about it</a:t>
            </a:r>
          </a:p>
          <a:p>
            <a:pPr marL="0" indent="0">
              <a:buNone/>
            </a:pPr>
            <a:endParaRPr lang="en-US" sz="1700" b="1" i="1" dirty="0" smtClean="0"/>
          </a:p>
          <a:p>
            <a:pPr marL="0" indent="0">
              <a:buNone/>
            </a:pPr>
            <a:r>
              <a:rPr lang="en-US" sz="1700" b="1" i="1" dirty="0" smtClean="0"/>
              <a:t>William Glasser (paraphrase)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495">
            <a:off x="7913210" y="73291"/>
            <a:ext cx="1152128" cy="122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9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9901" y="1076008"/>
            <a:ext cx="7556235" cy="544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AU" sz="2800" dirty="0" smtClean="0"/>
              <a:t>We feel </a:t>
            </a:r>
            <a:r>
              <a:rPr lang="en-AU" sz="4400" b="1" i="1" dirty="0" smtClean="0">
                <a:solidFill>
                  <a:srgbClr val="FFC000"/>
                </a:solidFill>
              </a:rPr>
              <a:t>good</a:t>
            </a:r>
            <a:r>
              <a:rPr lang="en-AU" sz="2800" dirty="0" smtClean="0"/>
              <a:t> when we are </a:t>
            </a:r>
          </a:p>
          <a:p>
            <a:pPr algn="ctr">
              <a:lnSpc>
                <a:spcPct val="110000"/>
              </a:lnSpc>
            </a:pPr>
            <a:r>
              <a:rPr lang="en-AU" sz="2800" dirty="0" smtClean="0"/>
              <a:t>meeting our </a:t>
            </a:r>
            <a:r>
              <a:rPr lang="en-AU" sz="2800" b="1" dirty="0" smtClean="0"/>
              <a:t>basic needs – </a:t>
            </a:r>
          </a:p>
          <a:p>
            <a:pPr algn="ctr">
              <a:lnSpc>
                <a:spcPct val="110000"/>
              </a:lnSpc>
            </a:pPr>
            <a:r>
              <a:rPr lang="en-AU" sz="2800" dirty="0" smtClean="0"/>
              <a:t>we have our </a:t>
            </a:r>
            <a:r>
              <a:rPr lang="en-AU" sz="2800" b="1" dirty="0" smtClean="0"/>
              <a:t>Quality World </a:t>
            </a:r>
            <a:r>
              <a:rPr lang="en-AU" sz="2800" dirty="0" smtClean="0"/>
              <a:t>pictures</a:t>
            </a:r>
          </a:p>
          <a:p>
            <a:pPr>
              <a:lnSpc>
                <a:spcPct val="110000"/>
              </a:lnSpc>
            </a:pPr>
            <a:endParaRPr lang="en-AU" sz="2400" dirty="0"/>
          </a:p>
          <a:p>
            <a:pPr>
              <a:lnSpc>
                <a:spcPct val="110000"/>
              </a:lnSpc>
            </a:pPr>
            <a:endParaRPr lang="en-AU" sz="2400" dirty="0" smtClean="0"/>
          </a:p>
          <a:p>
            <a:pPr>
              <a:lnSpc>
                <a:spcPct val="110000"/>
              </a:lnSpc>
            </a:pPr>
            <a:endParaRPr lang="en-AU" sz="2400" dirty="0"/>
          </a:p>
          <a:p>
            <a:pPr>
              <a:lnSpc>
                <a:spcPct val="110000"/>
              </a:lnSpc>
            </a:pPr>
            <a:endParaRPr lang="en-AU" sz="2400" dirty="0" smtClean="0"/>
          </a:p>
          <a:p>
            <a:pPr>
              <a:lnSpc>
                <a:spcPct val="110000"/>
              </a:lnSpc>
            </a:pPr>
            <a:endParaRPr lang="en-AU" sz="2400" dirty="0"/>
          </a:p>
          <a:p>
            <a:pPr>
              <a:lnSpc>
                <a:spcPct val="110000"/>
              </a:lnSpc>
            </a:pPr>
            <a:endParaRPr lang="en-AU" sz="2400" dirty="0" smtClean="0"/>
          </a:p>
          <a:p>
            <a:pPr>
              <a:lnSpc>
                <a:spcPct val="110000"/>
              </a:lnSpc>
            </a:pPr>
            <a:endParaRPr lang="en-AU" sz="2400" dirty="0"/>
          </a:p>
          <a:p>
            <a:pPr>
              <a:lnSpc>
                <a:spcPct val="110000"/>
              </a:lnSpc>
            </a:pPr>
            <a:endParaRPr lang="en-AU" sz="2400" dirty="0" smtClean="0"/>
          </a:p>
          <a:p>
            <a:pPr>
              <a:lnSpc>
                <a:spcPct val="110000"/>
              </a:lnSpc>
            </a:pPr>
            <a:endParaRPr lang="en-AU" sz="2400" dirty="0"/>
          </a:p>
        </p:txBody>
      </p:sp>
      <p:sp>
        <p:nvSpPr>
          <p:cNvPr id="5" name="Rectangle 4"/>
          <p:cNvSpPr/>
          <p:nvPr/>
        </p:nvSpPr>
        <p:spPr>
          <a:xfrm>
            <a:off x="1164331" y="4258293"/>
            <a:ext cx="6629130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endParaRPr lang="en-AU" sz="2400" i="1" dirty="0">
              <a:solidFill>
                <a:srgbClr val="C00000"/>
              </a:solidFill>
            </a:endParaRPr>
          </a:p>
        </p:txBody>
      </p:sp>
      <p:sp>
        <p:nvSpPr>
          <p:cNvPr id="8" name="AutoShape 6" descr="data:image/jpeg;base64,/9j/4AAQSkZJRgABAQAAAQABAAD/2wCEAAkGBw8QEBAQDxIQDw8QEBAUDxAPDxAPDg0QFBEWFxQVFBQYHCggGBolGxYUIjEiJTUsLi8uFx8zODQtNygtLysBCgoKDg0OGxAQGzQmICQsLCw3LzIsLCwsNCwsLCwsLCwsLCwtLCw0MDctLC4sLCwsLCwsLCw0LCwsLCwsLCwsN//AABEIAOEA4QMBEQACEQEDEQH/xAAcAAEAAQUBAQAAAAAAAAAAAAAAAQIDBQYHBAj/xABFEAABAwIDBAcEBwUFCQAAAAABAAIDBBEFEiEGMUFRBxMiYXGBkRQyQqEjUmJykrHBFYKTstEzQ3Oi4RYkRFNjs8Lw8f/EABsBAQACAwEBAAAAAAAAAAAAAAADBAECBQYH/8QANREBAAIBAgQDBgYCAQUBAAAAAAECAwQRBRIhMUFRoSJhcYGR4RMUscHR8AYy8SNCUmKyFf/aAAwDAQACEQMRAD8A7igICAgICAgICAgICAgICAgICAgICAgICAgICAgICAgICAgICAgIIc4DU6AbydwCDWsV29wynJaZxK8fDADL5Zh2QfNQW1GOvi6mDg+syxvFNo9/T07+jAy9LdJ8NPUuH2uqaf5iovzlfJfr/jefxvHr/EJi6WqP44Klv3RE7/yCRrK+MMW/xvP4Xr6/wzWH9IWFzEDr+qceE7HRj8RGX5qWupxz4qWXgusx9eTf4Tv6d/RssE7JGh8bmvYdzmODmnwIU0TE9nMtS1J2tG0riy1EBAQEBAQEBAQEBAQEBAQEBAQEBAQYHavaqnw+PNKc8rv7KFpGeQ8/st5k/PcosuauOOq/oOH5dZbavSI7z4R9/c4vtJtbWV7j1ryyG/ZgjJbEBwzfXPefKy5mTNbJ3e10fDsGlj2I6+c9/t8mBUS8ICMiD2YZilRSuz08skLuOR1mu+83c7zW1b2rO8SgzafFnry5KxLpey3Si1xbFiDQwmwFRGOwT/1GfD4jTuCvYtXv0v8AV5rXf4/NYm+nnf8A9Z7/ACn9p+sulRSNe0OaQ5rgC1zSC1wO4gjeFdid3mZiaztPdWjAgICAgICAgICAgICAgICAgICDA7YbSxYdAZHWdK64givrI/v5NGlz/UKLLljHXdf4foL6zJyx0rHefL7+X8OB4niMtTK+edxfI83JO4DgAOAHALk2tNp3l77DhphpGOkbRDyrVKICAgICAg27YTbSSgeIpS59G49pu90BJ1fH3c28fHfYwZ5xztPZx+KcLrq689Ol49fdP7T+zuVPOyRjXxuD2PaHMc03a5pFwQV1IneN4eHtS1LTW0bTC4stRAQEBAQEBAQEBAQEBAQEBB4MbxWKkgfPKeywaAe89x91re8laZLxSvNKxpNLk1OWMWPvPpHjMvn/AGmxuWtqHTSnuY0HsxtG5re4fM3PFci95vPNL6FptLj0uOMWPtHj5z5sStU4sMiCzPVMZ7xseW8reuO1uytm1eHD/vLz/tWL7XopPy91T/8AWwe/6PTT1LJNGG55cfRaWx2r3haxazDl6Vt+y6o1pKAg6R0S7UGN/sEx+jkJNMSfck3uZ4O1I7781d0uXaeSXm+PaDnr+Zp3jv8ADz+X6fB1xdB5EQEBAQEBAQEBAQEBAQEBAQcY6UdoDPUmBh+hpSW6HR8+558vd8nc1y9Vk5r8sdo/V7rgWjjBp/xbR7V//nw+vf6NBVd1xAQemkwPEKvs0VNLNzkADIm93WPIbfuurODDNus9nG4nxKuD/p1n2v0VzdFeO2zeyhxO8Cppi4f59fJXeSYeZnVUmd5lrGL4FWUjstVTzQEmwMkbmsefsu3O8isTGySt627S8cbTf8u5apYZ6inc4WfqeDuJ7nc/FVsuKJ6w7Wi11q+xknp+j0qq7ggqikc1zXNJa5pDmuGha4G4I807dmLRFomJ7S+jtlsXFZSQVA3vZ2wPhkacrx4ZgfKy7GK/PWJfOdbpp0+e2Lynp8PD0ZVSKogICAgICAgICAgICAgIMftBiPstLPUaXiic5oO5z7dgebrDzWmS3LWbLGkwfj56YvOYj5ePo+Y8QxYB5Bu83Je6+uYm537zzXMphm0by9xqeJUxX/DrG8R6e6EQ1kbtzhfkdD81i2K0N8Wvw5PHb4r6iXInfs9uDYa+qqIaaP3pnht9+Ru9zrdzQT5Lelee0VQ6rURgw2yz4R/x6vpHD6KOCKOGIZY4mNawcgBbU8T3rsRERG0PnOTJbJeb27z1ehZaLNXSxzMdHKxksbxZ7JGh7HDkWnQoROziXSP0bNo71dED7KT9NDcuNKSdHNO8x8NdW9492C9dusOppM8X9i3dowswKKXRrCqCTNfuKp5Y2s9Bosk2x7T4LijWxB1voUryYqqnP93IyRvhI0tIHmweqv6O3SYeT/yPFtkpk84mPp/y6WrrzYgICAgICAgICAgICAgIMFtpgUlfRyUscwp3PLDnLOsFmuDrWuLaga8FpekWjaVjTai2DJ+JXv19ejgmPdF+LUlz1PtUY+OlJlP8Owf8io5pMLtNVjt7mmSMLSWuBa5ps5rgQ5p5EHctViJiey5DVPZ7riByOo9CtJpFu8JcefJj/wBZ2dx6GtmKhl8Qq2CPPHlpmEESFriCZSD7oIFhzBJ3WvvhwRWeZW4jxO+fHGGfPfd1ZWXGEBBbnhbIxzHgOY9pa9pFw5rhYgjkQjMTMTvD5d2qw11JWVFKSSIZXBpJ1MZ7UZPflLVSv0nZ6fBb8SkX820bE9HlVWME0p9mp32LHOaXSyt5sZpofrHyBWsYJydZ6Q2txXHpN61jmt6fOf2dFpOjTC2Cz2zTHi58zmk+TMoU8aXHDnZOO6u07xMR8I/ndbr+jHDZB9EZoHcC2TrG+Yfe/kQsW0mOe3Rti4/qqz7W1vlt+mzzbBbLVWHYhM15EtPLTOyTMBDXPbKyzXN+F1i429CbFa4MNsd537bJeJ8Qw6zS1mvS0W7e6Yn6ujK28+ICAgICAgICAgICAgICAgIMXjWztFWjLV08U+lg57B1jR9l47TfIrExEtq3tXtLVcO6JcLgqm1LRK9rNWU8rxJA1+ljqMxA5OJ1WvJG6W2pvNdm/LdAICAgIOU4ns5HWbQVL5Wh0FOymdM0i4llMTerY7mLAE9zbcVXmnNkl141E4dFWI7zM7fDfq6F1ysOQjrkDrkFTZ7IMhDIHAEf+lBWgICAgICAgICAgICAgICAgICAgICAgolkaxrnOIa1oJc4mwa0C5JPKyMxEzO0NB2axBs7airH/FVUr230PVstHGD+6wepUWKeaJt5yu6/HOK9cU/9tY+s9Z9ZZn2lSqKPaUD2hBUKhBlMGmzZxysfz/0QZNAQEBAQEBAQEBAQEBAQEBAQEBAQEFueZkbXPkc1jGglznENa0DeSTuCxMxHWW1a2tMVrG8y410hbf8AteampCRTX+kk1Dqm3ADgzu48dNDQz6jm9mvZ63hnCYwbZc3W3hHhH39IXdgq69KWX1jkeD4O7QPzPop9LO9NvJyuPY5rqef/AMoj06Nk9pVlxT2lBIqEFYqEGf2YuRI7h2QPHUn8wgzqAgICAgICAgICAgICAgICAgICAgxO0W0NNQR9ZUPtcHJG2xllI4Nb6a7hdR5MlaRvK1pNHl1V+XHHxnwj4/3dxDa/bSpxFxa49VTA9iBp0PJzz8R+Q4Bc/Lmtkn3PYaLh+LSR7PW3n/HlHr5taUK+y2zeKezzXd/ZyANf3a9l3lr5EqfBk5Lde0ubxTR/mcPs/wC1esfvH98W+e08ium8RPR6MPq4cxE2Y3tlyuy+KDLyYW2RuamkufqSG3o4D80FwYDLlv1jQ7kWm3qCg2fBqdscLWAgkavPN53/ANPJB7kBAQEBAQEBAQEBAQEBAQEBAQEGsba7Xx4ewNaBLVSD6KK+jRuzycm7+82sOJEGbNGOPe6nDeGX1lt56UjvP7R7/wBHCsZxWaqldLM8yPdvcePIAfC0cAFzrWm07y9jjxY8NIx442iP7u8Cw3FgFkZnBMVma5kIa6YOIaxjAXS3O4MHHwVjDntX2e8ONxLhuLLE5Ynlt4z4T8f5/Vt1Zh08bi2RhY4WuCRpcX3g2Pkui8g9GGV0sYOt8tuOpHFBsuGY4H2BKDZsLaCXvudQ0W+Eb9fH+iDIoCAgICAgICAgICAgICAgICAgxO0+NsoaaSofqRpGy9utlPut/U9wKjy5IpXmWtFpbarNGOPnPlHjP98Xz3jGIyTySSyuL5ZXEvcfyHIAWAHJcqZm07y9/XHTDjjHSNohjUaiAgyOA4HU10ohpmZ3aZnHSOJv1nu4D5ngCt6Y7XnaFbU6vHp682Sfl4y7lsZsTT4c3MPpqpws+dw3Di2MfC35njwA6OPDWnxeQ1vEMmqnr0r5JrnMkkc42N9B4AWClUGNqMChk1acjjy3HyQRhuAmF93NBb9YEkX7wdyDYpZjCGvbuBAcOBaUGWhlD2hzdQUFaAgICAgICAgICAgICAgICAg450v4wZKplK09inYHPHOWQX18GZfxFc/V33ty+T1/ANPyYZyz3tPpH3/RzmZ1yq0Ozeeq2stS6DN7JbNzYjUCGPssaA6aUi7YWX+bjwHHXgCRJixTedlLW6yulx80957R/fB9AYDglPQwtgpmZWDVzjrJK7i57uJ/+Cw0XSrWKxtDxmfPkz358k7y98wJa62/KbeNlshc6diFjvQXI8S70HoZjLhuKCv9tXBDzcEWQZPA8Qy6HVp393eg2UFBKAgICAgICAgICAgICAgIBQfNGOV/tFTUT3v1s0jm/cLjkHk2w8lx7zzWmX0TTY/wsNMflER8/H1YklGZlCG5dGH0D0X4Q2mw6E2+kqR18h4nOOwPAMy6c7810sFeWkPF8Uzzl1NvKOn0+7bVM54g57jWEsE8osdX3FiR73at80GOfgjt4Jb4k39EFDMKdfVzvVBmKGiiY0gtzZhZxdqSOXcgyUVVCwWDWi3IBBsOFSF0TXHjmt4ZjZB60BAQEBAQEBAQEBAQEBAQY/aKp6mjqpRvjp5nDxbGSPmtbztWZT6anPmpXzmI9XzMTYa6WHkuQ+g2tEdZWgVlFExPYRlVDEXuaxvvPc1rfFxsPzWYjedmtrRWJtPg+qKeIMY1jdGsa1re4AWC68Pn0zvO8riMCDUsWnAme/gTa/gAP0+aDxmVBadI0IIdU30ZqePIeJQZjCtnoZWMlkdI4m92BwbHcOI4C/Dmg2VjA0BrQAAAABoABuAQVICAgICAgICAgICAgICAgxu0mGuqqSenY8RumjLA9zS4NvvuARwutb15qzCbT5vwctcm2+07uIYv0O4vclklLUNHutbI+J34XNsPVRVwxXsvZeI2zT7f2atXbA4zT6voqjT/AJIbUf8AaLkmksV1FfCWGkbVRvEb2yskcQGxvjcHuJNgA0i5N1pOOs+C3TW5Yjpd03YDo7xOSaCpq2tpIY5YpMkrT7TKGODsvVg9i9iO1YjkVmunjfdpl4veaTTvvEw7srLiCC1UuIY8jeGOI8QNEGnPaHjXigx0uGuvpI8DlcIKBhw+NzneJt+SCt8obZrbAcgg3XZ0/wC7Rnnn/nKDJICAgICAgICAgICAgICAgICC3UVDI2l8jmsY0Xc97g1rRzJOgWJmI6y2rS155axvMtMxDpTwuJ2VpmqLEgugiBYLd7y2/ldQTqaR73Ux8F1N43navxn+Il7cE2/wyse2NkvVyk9hk7ercSdLNd7pOu4G62pnpZDn4ZqMMc0xvHnHX7+jalM54gIBQafJHkc9g3Nc4DwBICCw9yDxVc2UEncBqgxEL3PdfhwQdRwqLJBE3lG2/iRc/NB6kBAQEBAQEBAQEBAQEBAQEGqbc7ZMw9oYwNkqpG3Yx3uRt3Z321tcGw42O5V8+eMfSO7rcL4XbWTzWnakePn7o/vRxTaPaGqrHXqJXSWNw33Y2dzWDQeO/vVGb2v1tL1VNPh00cmGu3nPjPxnv+zCrDKEY3dr6Itq31Ub6OocXzQNDonuN3SQ3tZx4lpIF+ThyV7T5JtHLLzHF9HXFaMtI6T3+P3dGVlxhAQalXn6WT77vzQeKQoMNi0m5vM6+AQKOPcBxQdSaLADkglAQEBAQEBAQEBAQEBAQEBB83bZ4m6evq3uP9/IxvcyNxYwejR81y8m9rzL3WimuLTUrHlE/OessC4rTZPvv1QghZYbj0SveMWgDdzmTiT7nVOP8waptPvzw5vFtvytt/d+v8bvoBdB5EQEGoVx+ll/xH/zFB4ZigwNS7NKeQsEGTwtl5Ixzewf5gg6QgICAgICAgICCm6BdAugXQLoF0C6BdB859IeGOpMRqWuBDZZHTxE7nMlcXaeDi5v7qpXptaXp9JqefBX3Rt9GuRvDrgbxrbiR3KK9PFewZ4n2ZFGtiMOu9DOzb4w+vmaW9azJTNcLExkguktyNmgdwJ3EK5p8e3tS83xjVxeYw1nt3+Pk6jmVpxDMgh8gAJO4C5QafVvu97vrOcfC5ug8E8gQYeMdo95QZvAmXnhA+u0/h1P5IN+ugXQLoF0C6BdBKBdAugt5kEZkEZ0DOgZ0EZ0EdYgjrEGv7Y7MU2Jw9VNdkjLmGdgBkhcd/3mmwu3jYbiARrasW7psOa2Kd4cYxXoqxeJ/wBC2OqbfsvimZGbcCWyFpB8L+Kj/DldjWVn3PfgnRZistjVSQUjOOYiom/Cw5T+Jafl4lLHFslI2jr8XQsC6OcOpi18gfVytNwZyOrB7om6H97Mt64KVV83E9RljbfaPd/d26dapnPOuQOtQeDGaqzA0b3HXwH+tkGqVk5QMLpHSNnld7kUUlvtSZDYeW/0QYmMaoNl2XZ9MD9Vjj+n6oNvzoGZBIcgkOQTmQLoJugXQLoLN0EEoKS5BSXIKS9BS6RBbMyC26oQeeSutz9EHnfituDvRBb/AGwOTvRBUMUvwd6ILra8ngfRBcbVFBdbOUGPxJxcb8AEGAla57srRckgDzPFBss7GQ0rox9RzRze5w1P5lBqMcJvuQbFgcgie5z9OwQNLkm45IM5DiDXcx42Qetr0FQcgnMgnMgnMgkOQTdAzIKbIIsgpIQQWoKSxBTkQQY0FBiCCkwjkgpMA5D0QUGAcggpMQ5IIyBBSbILM7xlIBDTwJ3IPEMTjb2X2DvEEHwKC43FmAWblHhYIMdjFdnYC0Fzmn3W6kg79PRBiI6943xS/wANx/RB6Bi/OOX+E/8AogvxYxwDJSf8N/8ARBs+H1B6tt99te65vZB7BKgqEiCsPQVByCQ5BVmQTdBcIQRZAsgjKgjKgZUEFqCksQRkQQY0EGNBT1SCDCgo9mQWpKFrt4ug8FRs1TP96MeIJafkg8/+x9Nw60eErv1QXqbZiCM3bnJ5ueXIPa3CmBBcbQBBcbRhBUKZBWIEEiFBPVoKhGgkMQTkQTlQXrIFkCyCLIFkCyBZBGVAyoGVALUEZUDIgZUEZUDIgZEE5EDKgZUE5UDKgnKgZUDKgZUDKgnKgZUFSAgIFkEIJsgiyBZAsgWQLIFkCyBZAsgWQLIFkCyBZBNkCyBZAQLICAgWQLIJQEBBCAgICAgICAgICAgFAQEBAQEBAQSgICAgICA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6537" y="274638"/>
            <a:ext cx="8229600" cy="7780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>
                <a:solidFill>
                  <a:srgbClr val="006600"/>
                </a:solidFill>
              </a:rPr>
              <a:t>OR</a:t>
            </a:r>
            <a:endParaRPr lang="en-AU" b="1" dirty="0">
              <a:solidFill>
                <a:srgbClr val="006600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404367" y="3164546"/>
            <a:ext cx="4388798" cy="3006858"/>
            <a:chOff x="4410211" y="2294208"/>
            <a:chExt cx="4392784" cy="3454685"/>
          </a:xfrm>
        </p:grpSpPr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4410211" y="2294208"/>
              <a:ext cx="4392784" cy="3454685"/>
              <a:chOff x="105003600" y="106512360"/>
              <a:chExt cx="10332720" cy="7398240"/>
            </a:xfrm>
          </p:grpSpPr>
          <p:sp>
            <p:nvSpPr>
              <p:cNvPr id="3" name="Rectangle 3"/>
              <p:cNvSpPr>
                <a:spLocks noChangeArrowheads="1"/>
              </p:cNvSpPr>
              <p:nvPr/>
            </p:nvSpPr>
            <p:spPr bwMode="auto">
              <a:xfrm>
                <a:off x="105003600" y="106512360"/>
                <a:ext cx="10332720" cy="7330440"/>
              </a:xfrm>
              <a:prstGeom prst="rect">
                <a:avLst/>
              </a:prstGeom>
              <a:solidFill>
                <a:srgbClr val="FFFFFF"/>
              </a:solidFill>
              <a:ln w="28575" algn="in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dist="107763" dir="13500000" algn="ctr" rotWithShape="0">
                  <a:srgbClr val="868686">
                    <a:alpha val="50000"/>
                  </a:srgbClr>
                </a:outerShdw>
              </a:effec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grpSp>
            <p:nvGrpSpPr>
              <p:cNvPr id="7" name="Group 4"/>
              <p:cNvGrpSpPr>
                <a:grpSpLocks/>
              </p:cNvGrpSpPr>
              <p:nvPr/>
            </p:nvGrpSpPr>
            <p:grpSpPr bwMode="auto">
              <a:xfrm>
                <a:off x="105099885" y="106855575"/>
                <a:ext cx="10053555" cy="7055025"/>
                <a:chOff x="105099885" y="106855575"/>
                <a:chExt cx="10053555" cy="7055025"/>
              </a:xfrm>
            </p:grpSpPr>
            <p:sp>
              <p:nvSpPr>
                <p:cNvPr id="9" name="AutoShape 5"/>
                <p:cNvSpPr>
                  <a:spLocks noChangeArrowheads="1"/>
                </p:cNvSpPr>
                <p:nvPr/>
              </p:nvSpPr>
              <p:spPr bwMode="auto">
                <a:xfrm>
                  <a:off x="105506520" y="106855575"/>
                  <a:ext cx="716280" cy="6096000"/>
                </a:xfrm>
                <a:prstGeom prst="can">
                  <a:avLst>
                    <a:gd name="adj" fmla="val 31009"/>
                  </a:avLst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15" name="AutoShape 6"/>
                <p:cNvSpPr>
                  <a:spLocks noChangeArrowheads="1"/>
                </p:cNvSpPr>
                <p:nvPr/>
              </p:nvSpPr>
              <p:spPr bwMode="auto">
                <a:xfrm>
                  <a:off x="109845390" y="106855575"/>
                  <a:ext cx="716280" cy="6096000"/>
                </a:xfrm>
                <a:prstGeom prst="can">
                  <a:avLst>
                    <a:gd name="adj" fmla="val 31009"/>
                  </a:avLst>
                </a:prstGeom>
                <a:solidFill>
                  <a:srgbClr val="95B4D8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16" name="AutoShape 7"/>
                <p:cNvSpPr>
                  <a:spLocks noChangeArrowheads="1"/>
                </p:cNvSpPr>
                <p:nvPr/>
              </p:nvSpPr>
              <p:spPr bwMode="auto">
                <a:xfrm>
                  <a:off x="107666550" y="106855575"/>
                  <a:ext cx="716280" cy="6096000"/>
                </a:xfrm>
                <a:prstGeom prst="can">
                  <a:avLst>
                    <a:gd name="adj" fmla="val 31009"/>
                  </a:avLst>
                </a:prstGeom>
                <a:solidFill>
                  <a:srgbClr val="FFFF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17" name="AutoShape 8"/>
                <p:cNvSpPr>
                  <a:spLocks noChangeArrowheads="1"/>
                </p:cNvSpPr>
                <p:nvPr/>
              </p:nvSpPr>
              <p:spPr bwMode="auto">
                <a:xfrm>
                  <a:off x="112025790" y="106855575"/>
                  <a:ext cx="716280" cy="6096000"/>
                </a:xfrm>
                <a:prstGeom prst="can">
                  <a:avLst>
                    <a:gd name="adj" fmla="val 31009"/>
                  </a:avLst>
                </a:prstGeom>
                <a:solidFill>
                  <a:srgbClr val="B366B3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18" name="AutoShape 9"/>
                <p:cNvSpPr>
                  <a:spLocks noChangeArrowheads="1"/>
                </p:cNvSpPr>
                <p:nvPr/>
              </p:nvSpPr>
              <p:spPr bwMode="auto">
                <a:xfrm>
                  <a:off x="114170190" y="106855575"/>
                  <a:ext cx="716280" cy="6096000"/>
                </a:xfrm>
                <a:prstGeom prst="can">
                  <a:avLst>
                    <a:gd name="adj" fmla="val 31009"/>
                  </a:avLst>
                </a:prstGeom>
                <a:solidFill>
                  <a:srgbClr val="FF0000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1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13919000" y="113065560"/>
                  <a:ext cx="1234440" cy="5029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AU" altLang="en-US" sz="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Jokerman" pitchFamily="82" charset="0"/>
                      <a:cs typeface="Arial" pitchFamily="34" charset="0"/>
                    </a:rPr>
                    <a:t>FUN</a:t>
                  </a:r>
                  <a:endPara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09339260" y="113058945"/>
                  <a:ext cx="1720215" cy="5657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AU" alt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Impact" pitchFamily="34" charset="0"/>
                      <a:cs typeface="Arial" pitchFamily="34" charset="0"/>
                    </a:rPr>
                    <a:t>POWER</a:t>
                  </a:r>
                  <a:endPara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05099885" y="113063820"/>
                  <a:ext cx="1710690" cy="4419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AU" alt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 Black" pitchFamily="34" charset="0"/>
                      <a:cs typeface="Arial" pitchFamily="34" charset="0"/>
                    </a:rPr>
                    <a:t>Survival</a:t>
                  </a:r>
                  <a:endPara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11256410" y="113050545"/>
                  <a:ext cx="2301240" cy="5086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AU" altLang="en-US" sz="8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MV Boli" pitchFamily="2" charset="0"/>
                      <a:cs typeface="Arial" pitchFamily="34" charset="0"/>
                    </a:rPr>
                    <a:t>FREEDOM</a:t>
                  </a:r>
                  <a:endPara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07172315" y="112963815"/>
                  <a:ext cx="1767840" cy="9467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AU" altLang="en-US" sz="8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Ravie" pitchFamily="82" charset="0"/>
                      <a:cs typeface="Arial" pitchFamily="34" charset="0"/>
                    </a:rPr>
                    <a:t>Love &amp; Belonging</a:t>
                  </a:r>
                  <a:endPara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24" name="Rectangle 23"/>
            <p:cNvSpPr/>
            <p:nvPr/>
          </p:nvSpPr>
          <p:spPr>
            <a:xfrm flipV="1">
              <a:off x="4550257" y="2623644"/>
              <a:ext cx="452038" cy="1903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494692" y="2636914"/>
              <a:ext cx="399769" cy="17711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244408" y="2623644"/>
              <a:ext cx="432047" cy="16335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341881" y="2623644"/>
              <a:ext cx="398472" cy="177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417696" y="2636914"/>
              <a:ext cx="402818" cy="17711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26" name="Picture 25" descr="http://thebrainlady.com/wp-content/uploads/2012/07/12jun-smiley-medita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340768"/>
            <a:ext cx="172940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206">
            <a:off x="7588237" y="323424"/>
            <a:ext cx="956625" cy="147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3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0604" y="3212976"/>
            <a:ext cx="5256584" cy="671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AU" sz="3600" dirty="0" smtClean="0">
                <a:solidFill>
                  <a:srgbClr val="008000"/>
                </a:solidFill>
              </a:rPr>
              <a:t>Activity:   </a:t>
            </a:r>
            <a:r>
              <a:rPr lang="en-AU" sz="3600" i="1" dirty="0" smtClean="0">
                <a:solidFill>
                  <a:srgbClr val="008000"/>
                </a:solidFill>
              </a:rPr>
              <a:t>The Line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4331" y="4258293"/>
            <a:ext cx="6629130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endParaRPr lang="en-AU" sz="2400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847" y="764704"/>
            <a:ext cx="53411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b="1" i="1" dirty="0">
                <a:solidFill>
                  <a:srgbClr val="008000"/>
                </a:solidFill>
              </a:rPr>
              <a:t>Take Charge of Your Life</a:t>
            </a:r>
          </a:p>
          <a:p>
            <a:r>
              <a:rPr lang="en-AU" sz="4000" b="1" dirty="0">
                <a:solidFill>
                  <a:srgbClr val="008000"/>
                </a:solidFill>
              </a:rPr>
              <a:t>Session </a:t>
            </a:r>
            <a:r>
              <a:rPr lang="en-AU" sz="4000" b="1" dirty="0" smtClean="0">
                <a:solidFill>
                  <a:srgbClr val="008000"/>
                </a:solidFill>
              </a:rPr>
              <a:t>6</a:t>
            </a:r>
            <a:endParaRPr lang="en-AU" sz="4000" b="1" i="1" dirty="0">
              <a:solidFill>
                <a:srgbClr val="008000"/>
              </a:solidFill>
            </a:endParaRPr>
          </a:p>
        </p:txBody>
      </p:sp>
      <p:sp>
        <p:nvSpPr>
          <p:cNvPr id="8" name="AutoShape 6" descr="data:image/jpeg;base64,/9j/4AAQSkZJRgABAQAAAQABAAD/2wCEAAkGBw8QEBAQDxIQDw8QEBAUDxAPDxAPDg0QFBEWFxQVFBQYHCggGBolGxYUIjEiJTUsLi8uFx8zODQtNygtLysBCgoKDg0OGxAQGzQmICQsLCw3LzIsLCwsNCwsLCwsLCwsLCwtLCw0MDctLC4sLCwsLCwsLCw0LCwsLCwsLCwsN//AABEIAOEA4QMBEQACEQEDEQH/xAAcAAEAAQUBAQAAAAAAAAAAAAAAAQIDBQYHBAj/xABFEAABAwIDBAcEBwUFCQAAAAABAAIDBBEFEiEGMUFRBxMiYXGBkRQyQqEjUmJykrHBFYKTstEzQ3Oi4RYkRFNjs8Lw8f/EABsBAQACAwEBAAAAAAAAAAAAAAADBAECBQYH/8QANREBAAIBAgQDBgYCAQUBAAAAAAECAwQRBRIhMUFRoSJhcYGR4RMUscHR8AYy8SNCUmKyFf/aAAwDAQACEQMRAD8A7igICAgICAgICAgICAgICAgICAgICAgICAgICAgICAgICAgICAgIIc4DU6AbydwCDWsV29wynJaZxK8fDADL5Zh2QfNQW1GOvi6mDg+syxvFNo9/T07+jAy9LdJ8NPUuH2uqaf5iovzlfJfr/jefxvHr/EJi6WqP44Klv3RE7/yCRrK+MMW/xvP4Xr6/wzWH9IWFzEDr+qceE7HRj8RGX5qWupxz4qWXgusx9eTf4Tv6d/RssE7JGh8bmvYdzmODmnwIU0TE9nMtS1J2tG0riy1EBAQEBAQEBAQEBAQEBAQEBAQEBAQYHavaqnw+PNKc8rv7KFpGeQ8/st5k/PcosuauOOq/oOH5dZbavSI7z4R9/c4vtJtbWV7j1ryyG/ZgjJbEBwzfXPefKy5mTNbJ3e10fDsGlj2I6+c9/t8mBUS8ICMiD2YZilRSuz08skLuOR1mu+83c7zW1b2rO8SgzafFnry5KxLpey3Si1xbFiDQwmwFRGOwT/1GfD4jTuCvYtXv0v8AV5rXf4/NYm+nnf8A9Z7/ACn9p+sulRSNe0OaQ5rgC1zSC1wO4gjeFdid3mZiaztPdWjAgICAgICAgICAgICAgICAgICDA7YbSxYdAZHWdK64givrI/v5NGlz/UKLLljHXdf4foL6zJyx0rHefL7+X8OB4niMtTK+edxfI83JO4DgAOAHALk2tNp3l77DhphpGOkbRDyrVKICAgICAg27YTbSSgeIpS59G49pu90BJ1fH3c28fHfYwZ5xztPZx+KcLrq689Ol49fdP7T+zuVPOyRjXxuD2PaHMc03a5pFwQV1IneN4eHtS1LTW0bTC4stRAQEBAQEBAQEBAQEBAQEBB4MbxWKkgfPKeywaAe89x91re8laZLxSvNKxpNLk1OWMWPvPpHjMvn/AGmxuWtqHTSnuY0HsxtG5re4fM3PFci95vPNL6FptLj0uOMWPtHj5z5sStU4sMiCzPVMZ7xseW8reuO1uytm1eHD/vLz/tWL7XopPy91T/8AWwe/6PTT1LJNGG55cfRaWx2r3haxazDl6Vt+y6o1pKAg6R0S7UGN/sEx+jkJNMSfck3uZ4O1I7781d0uXaeSXm+PaDnr+Zp3jv8ADz+X6fB1xdB5EQEBAQEBAQEBAQEBAQEBAQcY6UdoDPUmBh+hpSW6HR8+558vd8nc1y9Vk5r8sdo/V7rgWjjBp/xbR7V//nw+vf6NBVd1xAQemkwPEKvs0VNLNzkADIm93WPIbfuurODDNus9nG4nxKuD/p1n2v0VzdFeO2zeyhxO8Cppi4f59fJXeSYeZnVUmd5lrGL4FWUjstVTzQEmwMkbmsefsu3O8isTGySt627S8cbTf8u5apYZ6inc4WfqeDuJ7nc/FVsuKJ6w7Wi11q+xknp+j0qq7ggqikc1zXNJa5pDmuGha4G4I807dmLRFomJ7S+jtlsXFZSQVA3vZ2wPhkacrx4ZgfKy7GK/PWJfOdbpp0+e2Lynp8PD0ZVSKogICAgICAgICAgICAgIMftBiPstLPUaXiic5oO5z7dgebrDzWmS3LWbLGkwfj56YvOYj5ePo+Y8QxYB5Bu83Je6+uYm537zzXMphm0by9xqeJUxX/DrG8R6e6EQ1kbtzhfkdD81i2K0N8Wvw5PHb4r6iXInfs9uDYa+qqIaaP3pnht9+Ru9zrdzQT5Lelee0VQ6rURgw2yz4R/x6vpHD6KOCKOGIZY4mNawcgBbU8T3rsRERG0PnOTJbJeb27z1ehZaLNXSxzMdHKxksbxZ7JGh7HDkWnQoROziXSP0bNo71dED7KT9NDcuNKSdHNO8x8NdW9492C9dusOppM8X9i3dowswKKXRrCqCTNfuKp5Y2s9Bosk2x7T4LijWxB1voUryYqqnP93IyRvhI0tIHmweqv6O3SYeT/yPFtkpk84mPp/y6WrrzYgICAgICAgICAgICAgIMFtpgUlfRyUscwp3PLDnLOsFmuDrWuLaga8FpekWjaVjTai2DJ+JXv19ejgmPdF+LUlz1PtUY+OlJlP8Owf8io5pMLtNVjt7mmSMLSWuBa5ps5rgQ5p5EHctViJiey5DVPZ7riByOo9CtJpFu8JcefJj/wBZ2dx6GtmKhl8Qq2CPPHlpmEESFriCZSD7oIFhzBJ3WvvhwRWeZW4jxO+fHGGfPfd1ZWXGEBBbnhbIxzHgOY9pa9pFw5rhYgjkQjMTMTvD5d2qw11JWVFKSSIZXBpJ1MZ7UZPflLVSv0nZ6fBb8SkX820bE9HlVWME0p9mp32LHOaXSyt5sZpofrHyBWsYJydZ6Q2txXHpN61jmt6fOf2dFpOjTC2Cz2zTHi58zmk+TMoU8aXHDnZOO6u07xMR8I/ndbr+jHDZB9EZoHcC2TrG+Yfe/kQsW0mOe3Rti4/qqz7W1vlt+mzzbBbLVWHYhM15EtPLTOyTMBDXPbKyzXN+F1i429CbFa4MNsd537bJeJ8Qw6zS1mvS0W7e6Yn6ujK28+ICAgICAgICAgICAgICAgIMXjWztFWjLV08U+lg57B1jR9l47TfIrExEtq3tXtLVcO6JcLgqm1LRK9rNWU8rxJA1+ljqMxA5OJ1WvJG6W2pvNdm/LdAICAgIOU4ns5HWbQVL5Wh0FOymdM0i4llMTerY7mLAE9zbcVXmnNkl141E4dFWI7zM7fDfq6F1ysOQjrkDrkFTZ7IMhDIHAEf+lBWgICAgICAgICAgICAgICAgICAgICAgolkaxrnOIa1oJc4mwa0C5JPKyMxEzO0NB2axBs7airH/FVUr230PVstHGD+6wepUWKeaJt5yu6/HOK9cU/9tY+s9Z9ZZn2lSqKPaUD2hBUKhBlMGmzZxysfz/0QZNAQEBAQEBAQEBAQEBAQEBAQEBAQEFueZkbXPkc1jGglznENa0DeSTuCxMxHWW1a2tMVrG8y410hbf8AteampCRTX+kk1Dqm3ADgzu48dNDQz6jm9mvZ63hnCYwbZc3W3hHhH39IXdgq69KWX1jkeD4O7QPzPop9LO9NvJyuPY5rqef/AMoj06Nk9pVlxT2lBIqEFYqEGf2YuRI7h2QPHUn8wgzqAgICAgICAgICAgICAgICAgICAgxO0W0NNQR9ZUPtcHJG2xllI4Nb6a7hdR5MlaRvK1pNHl1V+XHHxnwj4/3dxDa/bSpxFxa49VTA9iBp0PJzz8R+Q4Bc/Lmtkn3PYaLh+LSR7PW3n/HlHr5taUK+y2zeKezzXd/ZyANf3a9l3lr5EqfBk5Lde0ubxTR/mcPs/wC1esfvH98W+e08ium8RPR6MPq4cxE2Y3tlyuy+KDLyYW2RuamkufqSG3o4D80FwYDLlv1jQ7kWm3qCg2fBqdscLWAgkavPN53/ANPJB7kBAQEBAQEBAQEBAQEBAQEBAQEGsba7Xx4ewNaBLVSD6KK+jRuzycm7+82sOJEGbNGOPe6nDeGX1lt56UjvP7R7/wBHCsZxWaqldLM8yPdvcePIAfC0cAFzrWm07y9jjxY8NIx442iP7u8Cw3FgFkZnBMVma5kIa6YOIaxjAXS3O4MHHwVjDntX2e8ONxLhuLLE5Ynlt4z4T8f5/Vt1Zh08bi2RhY4WuCRpcX3g2Pkui8g9GGV0sYOt8tuOpHFBsuGY4H2BKDZsLaCXvudQ0W+Eb9fH+iDIoCAgICAgICAgICAgICAgICAgxO0+NsoaaSofqRpGy9utlPut/U9wKjy5IpXmWtFpbarNGOPnPlHjP98Xz3jGIyTySSyuL5ZXEvcfyHIAWAHJcqZm07y9/XHTDjjHSNohjUaiAgyOA4HU10ohpmZ3aZnHSOJv1nu4D5ngCt6Y7XnaFbU6vHp682Sfl4y7lsZsTT4c3MPpqpws+dw3Di2MfC35njwA6OPDWnxeQ1vEMmqnr0r5JrnMkkc42N9B4AWClUGNqMChk1acjjy3HyQRhuAmF93NBb9YEkX7wdyDYpZjCGvbuBAcOBaUGWhlD2hzdQUFaAgICAgICAgICAgICAgICAg450v4wZKplK09inYHPHOWQX18GZfxFc/V33ty+T1/ANPyYZyz3tPpH3/RzmZ1yq0Ozeeq2stS6DN7JbNzYjUCGPssaA6aUi7YWX+bjwHHXgCRJixTedlLW6yulx80957R/fB9AYDglPQwtgpmZWDVzjrJK7i57uJ/+Cw0XSrWKxtDxmfPkz358k7y98wJa62/KbeNlshc6diFjvQXI8S70HoZjLhuKCv9tXBDzcEWQZPA8Qy6HVp393eg2UFBKAgICAgICAgICAgICAgIBQfNGOV/tFTUT3v1s0jm/cLjkHk2w8lx7zzWmX0TTY/wsNMflER8/H1YklGZlCG5dGH0D0X4Q2mw6E2+kqR18h4nOOwPAMy6c7810sFeWkPF8Uzzl1NvKOn0+7bVM54g57jWEsE8osdX3FiR73at80GOfgjt4Jb4k39EFDMKdfVzvVBmKGiiY0gtzZhZxdqSOXcgyUVVCwWDWi3IBBsOFSF0TXHjmt4ZjZB60BAQEBAQEBAQEBAQEBAQY/aKp6mjqpRvjp5nDxbGSPmtbztWZT6anPmpXzmI9XzMTYa6WHkuQ+g2tEdZWgVlFExPYRlVDEXuaxvvPc1rfFxsPzWYjedmtrRWJtPg+qKeIMY1jdGsa1re4AWC68Pn0zvO8riMCDUsWnAme/gTa/gAP0+aDxmVBadI0IIdU30ZqePIeJQZjCtnoZWMlkdI4m92BwbHcOI4C/Dmg2VjA0BrQAAAABoABuAQVICAgICAgICAgICAgICAgxu0mGuqqSenY8RumjLA9zS4NvvuARwutb15qzCbT5vwctcm2+07uIYv0O4vclklLUNHutbI+J34XNsPVRVwxXsvZeI2zT7f2atXbA4zT6voqjT/AJIbUf8AaLkmksV1FfCWGkbVRvEb2yskcQGxvjcHuJNgA0i5N1pOOs+C3TW5Yjpd03YDo7xOSaCpq2tpIY5YpMkrT7TKGODsvVg9i9iO1YjkVmunjfdpl4veaTTvvEw7srLiCC1UuIY8jeGOI8QNEGnPaHjXigx0uGuvpI8DlcIKBhw+NzneJt+SCt8obZrbAcgg3XZ0/wC7Rnnn/nKDJICAgICAgICAgICAgICAgICC3UVDI2l8jmsY0Xc97g1rRzJOgWJmI6y2rS155axvMtMxDpTwuJ2VpmqLEgugiBYLd7y2/ldQTqaR73Ux8F1N43navxn+Il7cE2/wyse2NkvVyk9hk7ercSdLNd7pOu4G62pnpZDn4ZqMMc0xvHnHX7+jalM54gIBQafJHkc9g3Nc4DwBICCw9yDxVc2UEncBqgxEL3PdfhwQdRwqLJBE3lG2/iRc/NB6kBAQEBAQEBAQEBAQEBAQEGqbc7ZMw9oYwNkqpG3Yx3uRt3Z321tcGw42O5V8+eMfSO7rcL4XbWTzWnakePn7o/vRxTaPaGqrHXqJXSWNw33Y2dzWDQeO/vVGb2v1tL1VNPh00cmGu3nPjPxnv+zCrDKEY3dr6Itq31Ub6OocXzQNDonuN3SQ3tZx4lpIF+ThyV7T5JtHLLzHF9HXFaMtI6T3+P3dGVlxhAQalXn6WT77vzQeKQoMNi0m5vM6+AQKOPcBxQdSaLADkglAQEBAQEBAQEBAQEBAQEBB83bZ4m6evq3uP9/IxvcyNxYwejR81y8m9rzL3WimuLTUrHlE/OessC4rTZPvv1QghZYbj0SveMWgDdzmTiT7nVOP8waptPvzw5vFtvytt/d+v8bvoBdB5EQEGoVx+ll/xH/zFB4ZigwNS7NKeQsEGTwtl5Ixzewf5gg6QgICAgICAgICCm6BdAugXQLoF0C6BdB859IeGOpMRqWuBDZZHTxE7nMlcXaeDi5v7qpXptaXp9JqefBX3Rt9GuRvDrgbxrbiR3KK9PFewZ4n2ZFGtiMOu9DOzb4w+vmaW9azJTNcLExkguktyNmgdwJ3EK5p8e3tS83xjVxeYw1nt3+Pk6jmVpxDMgh8gAJO4C5QafVvu97vrOcfC5ug8E8gQYeMdo95QZvAmXnhA+u0/h1P5IN+ugXQLoF0C6BdBKBdAugt5kEZkEZ0DOgZ0EZ0EdYgjrEGv7Y7MU2Jw9VNdkjLmGdgBkhcd/3mmwu3jYbiARrasW7psOa2Kd4cYxXoqxeJ/wBC2OqbfsvimZGbcCWyFpB8L+Kj/DldjWVn3PfgnRZistjVSQUjOOYiom/Cw5T+Jafl4lLHFslI2jr8XQsC6OcOpi18gfVytNwZyOrB7om6H97Mt64KVV83E9RljbfaPd/d26dapnPOuQOtQeDGaqzA0b3HXwH+tkGqVk5QMLpHSNnld7kUUlvtSZDYeW/0QYmMaoNl2XZ9MD9Vjj+n6oNvzoGZBIcgkOQTmQLoJugXQLoLN0EEoKS5BSXIKS9BS6RBbMyC26oQeeSutz9EHnfituDvRBb/AGwOTvRBUMUvwd6ILra8ngfRBcbVFBdbOUGPxJxcb8AEGAla57srRckgDzPFBss7GQ0rox9RzRze5w1P5lBqMcJvuQbFgcgie5z9OwQNLkm45IM5DiDXcx42Qetr0FQcgnMgnMgnMgkOQTdAzIKbIIsgpIQQWoKSxBTkQQY0FBiCCkwjkgpMA5D0QUGAcggpMQ5IIyBBSbILM7xlIBDTwJ3IPEMTjb2X2DvEEHwKC43FmAWblHhYIMdjFdnYC0Fzmn3W6kg79PRBiI6943xS/wANx/RB6Bi/OOX+E/8AogvxYxwDJSf8N/8ARBs+H1B6tt99te65vZB7BKgqEiCsPQVByCQ5BVmQTdBcIQRZAsgjKgjKgZUEFqCksQRkQQY0EGNBT1SCDCgo9mQWpKFrt4ug8FRs1TP96MeIJafkg8/+x9Nw60eErv1QXqbZiCM3bnJ5ueXIPa3CmBBcbQBBcbRhBUKZBWIEEiFBPVoKhGgkMQTkQTlQXrIFkCyCLIFkCyBZBGVAyoGVALUEZUDIgZUEZUDIgZEE5EDKgZUE5UDKgnKgZUDKgZUDKgnKgZUFSAgIFkEIJsgiyBZAsgWQLIFkCyBZAsgWQLIFkCyBZBNkCyBZAQLICAgWQLIJQEBBCAgICAgICAgICAgFAQEBAQEBAQSgICAgICA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43608" y="4497429"/>
            <a:ext cx="698477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20220" y="4497429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 smtClean="0">
                <a:solidFill>
                  <a:srgbClr val="FF0000"/>
                </a:solidFill>
              </a:rPr>
              <a:t>1</a:t>
            </a:r>
            <a:endParaRPr lang="en-AU" sz="4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14338" y="4497428"/>
            <a:ext cx="82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 smtClean="0">
                <a:solidFill>
                  <a:srgbClr val="FF0000"/>
                </a:solidFill>
              </a:rPr>
              <a:t>10</a:t>
            </a:r>
            <a:endParaRPr lang="en-AU" sz="48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988" y="181716"/>
            <a:ext cx="1448442" cy="154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497560"/>
            <a:ext cx="4911824" cy="1216381"/>
          </a:xfrm>
        </p:spPr>
        <p:txBody>
          <a:bodyPr/>
          <a:lstStyle/>
          <a:p>
            <a:r>
              <a:rPr lang="en-AU" dirty="0" smtClean="0">
                <a:solidFill>
                  <a:srgbClr val="00B050"/>
                </a:solidFill>
              </a:rPr>
              <a:t>Self- evaluation</a:t>
            </a:r>
            <a:endParaRPr lang="en-AU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scales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82589"/>
            <a:ext cx="2088232" cy="1606022"/>
          </a:xfrm>
        </p:spPr>
      </p:pic>
      <p:sp>
        <p:nvSpPr>
          <p:cNvPr id="11" name="Rectangle 10"/>
          <p:cNvSpPr/>
          <p:nvPr/>
        </p:nvSpPr>
        <p:spPr>
          <a:xfrm>
            <a:off x="940235" y="2132856"/>
            <a:ext cx="7128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AU" sz="2400" dirty="0" smtClean="0">
                <a:solidFill>
                  <a:srgbClr val="006600"/>
                </a:solidFill>
              </a:rPr>
              <a:t>Use the magnet sliders on the Needometer to show </a:t>
            </a:r>
            <a:r>
              <a:rPr lang="en-AU" sz="2400" b="1" dirty="0" smtClean="0">
                <a:solidFill>
                  <a:srgbClr val="C00000"/>
                </a:solidFill>
              </a:rPr>
              <a:t>“how life is” </a:t>
            </a:r>
            <a:r>
              <a:rPr lang="en-AU" sz="2400" dirty="0" smtClean="0">
                <a:solidFill>
                  <a:srgbClr val="006600"/>
                </a:solidFill>
              </a:rPr>
              <a:t>for you at the </a:t>
            </a:r>
            <a:r>
              <a:rPr lang="en-AU" sz="2400" dirty="0">
                <a:solidFill>
                  <a:srgbClr val="006600"/>
                </a:solidFill>
              </a:rPr>
              <a:t>present </a:t>
            </a:r>
            <a:r>
              <a:rPr lang="en-AU" sz="2400" dirty="0" smtClean="0">
                <a:solidFill>
                  <a:srgbClr val="006600"/>
                </a:solidFill>
              </a:rPr>
              <a:t>time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endParaRPr lang="en-AU" sz="1200" dirty="0" smtClean="0">
              <a:solidFill>
                <a:srgbClr val="006600"/>
              </a:solidFill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AU" sz="2400" dirty="0" smtClean="0">
                <a:solidFill>
                  <a:srgbClr val="006600"/>
                </a:solidFill>
              </a:rPr>
              <a:t>If </a:t>
            </a:r>
            <a:r>
              <a:rPr lang="en-AU" sz="2400" b="1" dirty="0" smtClean="0">
                <a:solidFill>
                  <a:srgbClr val="006600"/>
                </a:solidFill>
              </a:rPr>
              <a:t>YOU </a:t>
            </a:r>
            <a:r>
              <a:rPr lang="en-AU" sz="2400" dirty="0" smtClean="0">
                <a:solidFill>
                  <a:srgbClr val="006600"/>
                </a:solidFill>
              </a:rPr>
              <a:t>could </a:t>
            </a:r>
            <a:r>
              <a:rPr lang="en-AU" sz="2400" dirty="0">
                <a:solidFill>
                  <a:srgbClr val="006600"/>
                </a:solidFill>
              </a:rPr>
              <a:t>choose </a:t>
            </a:r>
            <a:r>
              <a:rPr lang="en-AU" sz="2400" b="1" dirty="0">
                <a:solidFill>
                  <a:schemeClr val="accent6">
                    <a:lumMod val="75000"/>
                  </a:schemeClr>
                </a:solidFill>
              </a:rPr>
              <a:t>one need </a:t>
            </a:r>
            <a:r>
              <a:rPr lang="en-AU" sz="2400" dirty="0">
                <a:solidFill>
                  <a:srgbClr val="006600"/>
                </a:solidFill>
              </a:rPr>
              <a:t>to have more of, </a:t>
            </a:r>
            <a:r>
              <a:rPr lang="en-AU" sz="2400" i="1" dirty="0">
                <a:solidFill>
                  <a:schemeClr val="accent6">
                    <a:lumMod val="75000"/>
                  </a:schemeClr>
                </a:solidFill>
              </a:rPr>
              <a:t>which would it be</a:t>
            </a:r>
            <a:r>
              <a:rPr lang="en-AU" sz="2400" dirty="0" smtClean="0">
                <a:solidFill>
                  <a:srgbClr val="006600"/>
                </a:solidFill>
              </a:rPr>
              <a:t>?</a:t>
            </a:r>
            <a:r>
              <a:rPr lang="en-AU" sz="2400" dirty="0">
                <a:solidFill>
                  <a:srgbClr val="006600"/>
                </a:solidFill>
              </a:rPr>
              <a:t> </a:t>
            </a:r>
            <a:endParaRPr lang="en-AU" sz="2400" dirty="0" smtClean="0">
              <a:solidFill>
                <a:srgbClr val="006600"/>
              </a:solidFill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endParaRPr lang="en-AU" sz="1200" dirty="0" smtClean="0">
              <a:solidFill>
                <a:srgbClr val="006600"/>
              </a:solidFill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AU" sz="2400" dirty="0" smtClean="0">
                <a:solidFill>
                  <a:srgbClr val="006600"/>
                </a:solidFill>
              </a:rPr>
              <a:t>Think </a:t>
            </a:r>
            <a:r>
              <a:rPr lang="en-AU" sz="2400" dirty="0">
                <a:solidFill>
                  <a:srgbClr val="006600"/>
                </a:solidFill>
              </a:rPr>
              <a:t>of some things </a:t>
            </a:r>
            <a:r>
              <a:rPr lang="en-AU" sz="2400" b="1" dirty="0" smtClean="0">
                <a:solidFill>
                  <a:srgbClr val="006600"/>
                </a:solidFill>
              </a:rPr>
              <a:t>YOU</a:t>
            </a:r>
            <a:r>
              <a:rPr lang="en-AU" sz="2400" dirty="0" smtClean="0">
                <a:solidFill>
                  <a:srgbClr val="006600"/>
                </a:solidFill>
              </a:rPr>
              <a:t> </a:t>
            </a:r>
            <a:r>
              <a:rPr lang="en-AU" sz="2400" i="1" dirty="0">
                <a:solidFill>
                  <a:srgbClr val="006600"/>
                </a:solidFill>
              </a:rPr>
              <a:t>really want </a:t>
            </a:r>
            <a:r>
              <a:rPr lang="en-AU" sz="2400" dirty="0">
                <a:solidFill>
                  <a:srgbClr val="006600"/>
                </a:solidFill>
              </a:rPr>
              <a:t>to </a:t>
            </a:r>
            <a:r>
              <a:rPr lang="en-A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HAVE</a:t>
            </a:r>
            <a:r>
              <a:rPr lang="en-A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DO or BE</a:t>
            </a:r>
            <a:r>
              <a:rPr lang="en-AU" sz="2400" dirty="0">
                <a:solidFill>
                  <a:srgbClr val="006600"/>
                </a:solidFill>
              </a:rPr>
              <a:t> in your life (now</a:t>
            </a:r>
            <a:r>
              <a:rPr lang="en-AU" sz="2400" dirty="0" smtClean="0">
                <a:solidFill>
                  <a:srgbClr val="006600"/>
                </a:solidFill>
              </a:rPr>
              <a:t>).</a:t>
            </a:r>
          </a:p>
          <a:p>
            <a:pPr>
              <a:lnSpc>
                <a:spcPct val="110000"/>
              </a:lnSpc>
            </a:pPr>
            <a:r>
              <a:rPr lang="en-AU" sz="2400" dirty="0" smtClean="0">
                <a:solidFill>
                  <a:srgbClr val="006600"/>
                </a:solidFill>
              </a:rPr>
              <a:t>                 </a:t>
            </a:r>
            <a:r>
              <a:rPr lang="en-AU" sz="24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Choose </a:t>
            </a:r>
            <a:r>
              <a:rPr lang="en-AU" sz="2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one. </a:t>
            </a:r>
            <a:endParaRPr lang="en-AU" sz="2400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AU" sz="2400" dirty="0" smtClean="0">
                <a:solidFill>
                  <a:srgbClr val="006600"/>
                </a:solidFill>
              </a:rPr>
              <a:t>                 </a:t>
            </a:r>
            <a:r>
              <a:rPr lang="en-AU" sz="2400" i="1" dirty="0" smtClean="0">
                <a:solidFill>
                  <a:srgbClr val="FF0000"/>
                </a:solidFill>
              </a:rPr>
              <a:t>Imagine </a:t>
            </a:r>
            <a:r>
              <a:rPr lang="en-AU" sz="2400" i="1" dirty="0">
                <a:solidFill>
                  <a:srgbClr val="FF0000"/>
                </a:solidFill>
              </a:rPr>
              <a:t>this </a:t>
            </a:r>
            <a:r>
              <a:rPr lang="en-AU" sz="2400" i="1" dirty="0" smtClean="0">
                <a:solidFill>
                  <a:srgbClr val="FF0000"/>
                </a:solidFill>
              </a:rPr>
              <a:t>did happen</a:t>
            </a:r>
            <a:r>
              <a:rPr lang="en-AU" sz="2400" dirty="0" smtClean="0">
                <a:solidFill>
                  <a:srgbClr val="006600"/>
                </a:solidFill>
              </a:rPr>
              <a:t>– slide the magnets  	   to show what would change for you.</a:t>
            </a:r>
            <a:endParaRPr lang="en-AU" sz="2400" dirty="0">
              <a:solidFill>
                <a:srgbClr val="0066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150">
            <a:off x="7380312" y="102424"/>
            <a:ext cx="1523898" cy="162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5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006600"/>
                </a:solidFill>
              </a:rPr>
              <a:t>“WDEP”</a:t>
            </a:r>
            <a:endParaRPr lang="en-AU" dirty="0">
              <a:solidFill>
                <a:srgbClr val="00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817" y="1484784"/>
            <a:ext cx="8432632" cy="5352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AU" sz="2400" b="1" dirty="0" smtClean="0"/>
              <a:t>W: 	What do I want </a:t>
            </a:r>
            <a:r>
              <a:rPr lang="en-AU" sz="2400" dirty="0" smtClean="0"/>
              <a:t>– really, really want?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AU" sz="2400" b="1" dirty="0" smtClean="0"/>
              <a:t>D:	What </a:t>
            </a:r>
            <a:r>
              <a:rPr lang="en-AU" sz="2400" b="1" u="sng" dirty="0" smtClean="0"/>
              <a:t>am I </a:t>
            </a:r>
            <a:r>
              <a:rPr lang="en-AU" sz="2400" b="1" dirty="0" smtClean="0"/>
              <a:t>doing </a:t>
            </a:r>
            <a:r>
              <a:rPr lang="en-AU" sz="2400" dirty="0" smtClean="0"/>
              <a:t>and what </a:t>
            </a:r>
            <a:r>
              <a:rPr lang="en-AU" sz="2400" u="sng" dirty="0" smtClean="0"/>
              <a:t>have I been </a:t>
            </a:r>
            <a:r>
              <a:rPr lang="en-AU" sz="2400" dirty="0" smtClean="0"/>
              <a:t>doing to 			get what I want? What am I </a:t>
            </a:r>
            <a:r>
              <a:rPr lang="en-AU" sz="2400" b="1" dirty="0" smtClean="0"/>
              <a:t>thinking</a:t>
            </a:r>
            <a:r>
              <a:rPr lang="en-AU" sz="2400" dirty="0" smtClean="0"/>
              <a:t>….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AU" sz="2400" b="1" dirty="0" smtClean="0"/>
              <a:t>E:	Is what I am doing and thinking </a:t>
            </a:r>
            <a:r>
              <a:rPr lang="en-AU" sz="2400" dirty="0" smtClean="0"/>
              <a:t>helping me to 			get closer to what I want?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AU" sz="2400" b="1" dirty="0" smtClean="0"/>
              <a:t>P</a:t>
            </a:r>
            <a:r>
              <a:rPr lang="en-AU" sz="2400" b="1" dirty="0"/>
              <a:t>: </a:t>
            </a:r>
            <a:r>
              <a:rPr lang="en-AU" sz="2400" b="1" dirty="0" smtClean="0"/>
              <a:t>	What </a:t>
            </a:r>
            <a:r>
              <a:rPr lang="en-AU" sz="2400" b="1" dirty="0"/>
              <a:t>options </a:t>
            </a:r>
            <a:r>
              <a:rPr lang="en-AU" sz="2400" dirty="0"/>
              <a:t>do I have that could help me get closer to </a:t>
            </a:r>
            <a:r>
              <a:rPr lang="en-AU" sz="2400" dirty="0" smtClean="0"/>
              <a:t>	what </a:t>
            </a:r>
            <a:r>
              <a:rPr lang="en-AU" sz="2400" dirty="0"/>
              <a:t>I want?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AU" sz="2400" dirty="0" smtClean="0"/>
              <a:t>	Now that I have chosen the “most likely to succeed” 	option, </a:t>
            </a:r>
            <a:r>
              <a:rPr lang="en-AU" sz="2400" b="1" dirty="0" smtClean="0"/>
              <a:t>what is my plan </a:t>
            </a:r>
            <a:r>
              <a:rPr lang="en-AU" sz="2400" dirty="0" smtClean="0"/>
              <a:t>to get me what I want?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endParaRPr lang="en-AU" sz="2400" dirty="0"/>
          </a:p>
          <a:p>
            <a:pPr>
              <a:lnSpc>
                <a:spcPct val="110000"/>
              </a:lnSpc>
            </a:pPr>
            <a:r>
              <a:rPr lang="en-AU" sz="2400" dirty="0" smtClean="0">
                <a:solidFill>
                  <a:srgbClr val="006600"/>
                </a:solidFill>
              </a:rPr>
              <a:t>**</a:t>
            </a:r>
            <a:r>
              <a:rPr lang="en-AU" sz="2400" b="1" dirty="0" smtClean="0">
                <a:solidFill>
                  <a:srgbClr val="006600"/>
                </a:solidFill>
              </a:rPr>
              <a:t>WDEP = Want, Doing, Evaluate, Plan</a:t>
            </a:r>
          </a:p>
          <a:p>
            <a:pPr>
              <a:lnSpc>
                <a:spcPct val="110000"/>
              </a:lnSpc>
            </a:pPr>
            <a:endParaRPr lang="en-AU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14">
            <a:off x="7357027" y="116632"/>
            <a:ext cx="1786973" cy="190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6713" y="4302964"/>
            <a:ext cx="7449778" cy="1735752"/>
          </a:xfrm>
          <a:prstGeom prst="rect">
            <a:avLst/>
          </a:prstGeom>
          <a:solidFill>
            <a:srgbClr val="57C15C">
              <a:alpha val="14902"/>
            </a:srgbClr>
          </a:solidFill>
          <a:ln>
            <a:solidFill>
              <a:srgbClr val="57C1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8287"/>
            <a:ext cx="8229600" cy="1143000"/>
          </a:xfrm>
        </p:spPr>
        <p:txBody>
          <a:bodyPr/>
          <a:lstStyle/>
          <a:p>
            <a:r>
              <a:rPr lang="en-AU" dirty="0" smtClean="0">
                <a:solidFill>
                  <a:srgbClr val="006600"/>
                </a:solidFill>
              </a:rPr>
              <a:t>Finishing off…</a:t>
            </a:r>
            <a:endParaRPr lang="en-AU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7319" y="4302964"/>
            <a:ext cx="7560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 smtClean="0"/>
              <a:t>   Complete the</a:t>
            </a:r>
          </a:p>
          <a:p>
            <a:endParaRPr lang="en-AU" sz="1200" dirty="0" smtClean="0"/>
          </a:p>
          <a:p>
            <a:r>
              <a:rPr lang="en-AU" sz="2400" dirty="0" smtClean="0"/>
              <a:t>   Table on page 26 for yourself </a:t>
            </a:r>
          </a:p>
          <a:p>
            <a:endParaRPr lang="en-AU" sz="1600" dirty="0" smtClean="0"/>
          </a:p>
          <a:p>
            <a:r>
              <a:rPr lang="en-AU" sz="2400" dirty="0" smtClean="0"/>
              <a:t>   Research Question sheet that is handed out</a:t>
            </a:r>
            <a:endParaRPr lang="en-A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06107" y="2132856"/>
            <a:ext cx="7439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 smtClean="0"/>
              <a:t>Think</a:t>
            </a:r>
            <a:r>
              <a:rPr lang="en-AU" sz="2400" dirty="0" smtClean="0"/>
              <a:t> - about the two questions above the table on p26</a:t>
            </a:r>
          </a:p>
          <a:p>
            <a:endParaRPr lang="en-AU" sz="1200" dirty="0" smtClean="0"/>
          </a:p>
          <a:p>
            <a:r>
              <a:rPr lang="en-AU" sz="2400" i="1" dirty="0" smtClean="0"/>
              <a:t>Pair</a:t>
            </a:r>
            <a:r>
              <a:rPr lang="en-AU" sz="2400" dirty="0" smtClean="0"/>
              <a:t> - turn to the person next to you</a:t>
            </a:r>
          </a:p>
          <a:p>
            <a:endParaRPr lang="en-AU" sz="1200" dirty="0" smtClean="0"/>
          </a:p>
          <a:p>
            <a:r>
              <a:rPr lang="en-AU" sz="2400" i="1" dirty="0" smtClean="0"/>
              <a:t>Share</a:t>
            </a:r>
            <a:r>
              <a:rPr lang="en-AU" sz="2400" dirty="0" smtClean="0"/>
              <a:t> – talk together about your answers</a:t>
            </a:r>
            <a:endParaRPr lang="en-AU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944779" y="2130772"/>
            <a:ext cx="7439097" cy="1571743"/>
          </a:xfrm>
          <a:prstGeom prst="rect">
            <a:avLst/>
          </a:prstGeom>
          <a:solidFill>
            <a:srgbClr val="4F81BD">
              <a:alpha val="1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724" y="160339"/>
            <a:ext cx="1754429" cy="186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6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908720"/>
            <a:ext cx="7056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i="1" dirty="0" smtClean="0"/>
              <a:t>“You have brains in  your head</a:t>
            </a:r>
          </a:p>
          <a:p>
            <a:r>
              <a:rPr lang="en-NZ" sz="4000" i="1" dirty="0" smtClean="0"/>
              <a:t>You have feet in your shoes</a:t>
            </a:r>
          </a:p>
          <a:p>
            <a:r>
              <a:rPr lang="en-NZ" sz="4000" i="1" dirty="0" smtClean="0"/>
              <a:t>You can steer yourself</a:t>
            </a:r>
          </a:p>
          <a:p>
            <a:r>
              <a:rPr lang="en-NZ" sz="4000" i="1" dirty="0" smtClean="0"/>
              <a:t>Any direction </a:t>
            </a:r>
            <a:r>
              <a:rPr lang="en-NZ" sz="4000" i="1" dirty="0"/>
              <a:t>y</a:t>
            </a:r>
            <a:r>
              <a:rPr lang="en-NZ" sz="4000" i="1" dirty="0" smtClean="0"/>
              <a:t>ou chose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3429000"/>
            <a:ext cx="2588146" cy="253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59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620688"/>
            <a:ext cx="65527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i="1" dirty="0"/>
              <a:t>You’re on your own</a:t>
            </a:r>
          </a:p>
          <a:p>
            <a:r>
              <a:rPr lang="en-NZ" sz="4000" i="1" dirty="0" smtClean="0"/>
              <a:t>And </a:t>
            </a:r>
            <a:r>
              <a:rPr lang="en-NZ" sz="4000" i="1" dirty="0"/>
              <a:t>you know what you know</a:t>
            </a:r>
          </a:p>
          <a:p>
            <a:r>
              <a:rPr lang="en-NZ" sz="4000" i="1" dirty="0"/>
              <a:t>And you are the one who’ll decide where to go…”</a:t>
            </a:r>
          </a:p>
          <a:p>
            <a:r>
              <a:rPr lang="en-NZ" sz="4000" i="1" dirty="0" smtClean="0"/>
              <a:t>Today you are You, that is truer than true.</a:t>
            </a:r>
          </a:p>
          <a:p>
            <a:r>
              <a:rPr lang="en-NZ" sz="4000" i="1" dirty="0" smtClean="0"/>
              <a:t>There is no one alive who is </a:t>
            </a:r>
            <a:r>
              <a:rPr lang="en-NZ" sz="4000" i="1" dirty="0" err="1" smtClean="0"/>
              <a:t>Youer</a:t>
            </a:r>
            <a:r>
              <a:rPr lang="en-NZ" sz="4000" i="1" dirty="0" smtClean="0"/>
              <a:t> than You”</a:t>
            </a:r>
            <a:endParaRPr lang="en-NZ" sz="40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29052">
            <a:off x="7242350" y="4444246"/>
            <a:ext cx="155257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8287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734</Words>
  <Application>Microsoft Office PowerPoint</Application>
  <PresentationFormat>On-screen Show (4:3)</PresentationFormat>
  <Paragraphs>119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PowerPoint Presentation</vt:lpstr>
      <vt:lpstr>As a “mentally healthy” person</vt:lpstr>
      <vt:lpstr>PowerPoint Presentation</vt:lpstr>
      <vt:lpstr>PowerPoint Presentation</vt:lpstr>
      <vt:lpstr>Self- evaluation</vt:lpstr>
      <vt:lpstr>“WDEP”</vt:lpstr>
      <vt:lpstr>Finishing off…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</dc:creator>
  <cp:lastModifiedBy>Denise</cp:lastModifiedBy>
  <cp:revision>73</cp:revision>
  <cp:lastPrinted>2015-09-21T12:44:57Z</cp:lastPrinted>
  <dcterms:created xsi:type="dcterms:W3CDTF">2014-12-15T04:56:17Z</dcterms:created>
  <dcterms:modified xsi:type="dcterms:W3CDTF">2016-01-30T17:43:38Z</dcterms:modified>
</cp:coreProperties>
</file>